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6" r:id="rId2"/>
    <p:sldId id="268" r:id="rId3"/>
    <p:sldId id="257" r:id="rId4"/>
    <p:sldId id="261" r:id="rId5"/>
    <p:sldId id="263" r:id="rId6"/>
    <p:sldId id="348" r:id="rId7"/>
    <p:sldId id="293" r:id="rId8"/>
    <p:sldId id="315" r:id="rId9"/>
    <p:sldId id="689" r:id="rId10"/>
    <p:sldId id="277" r:id="rId11"/>
    <p:sldId id="284" r:id="rId12"/>
    <p:sldId id="531" r:id="rId13"/>
    <p:sldId id="532" r:id="rId14"/>
    <p:sldId id="326" r:id="rId15"/>
    <p:sldId id="687" r:id="rId16"/>
    <p:sldId id="688" r:id="rId17"/>
    <p:sldId id="691" r:id="rId18"/>
    <p:sldId id="692" r:id="rId19"/>
    <p:sldId id="6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showGuides="1">
      <p:cViewPr varScale="1">
        <p:scale>
          <a:sx n="70" d="100"/>
          <a:sy n="70" d="100"/>
        </p:scale>
        <p:origin x="780" y="60"/>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E6860-D56E-4078-9E96-1E8E37CC2551}" type="datetimeFigureOut">
              <a:rPr lang="en-ID" smtClean="0"/>
              <a:t>15/09/2025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B3B53-FA52-4A8D-8F2A-56F2B508B414}" type="slidenum">
              <a:rPr lang="en-ID" smtClean="0"/>
              <a:t>‹#›</a:t>
            </a:fld>
            <a:endParaRPr lang="en-ID"/>
          </a:p>
        </p:txBody>
      </p:sp>
    </p:spTree>
    <p:extLst>
      <p:ext uri="{BB962C8B-B14F-4D97-AF65-F5344CB8AC3E}">
        <p14:creationId xmlns:p14="http://schemas.microsoft.com/office/powerpoint/2010/main" val="403698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752A5-33CA-92C5-AACE-F4E832D50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DFF40-0473-881A-4F6B-1989A1FDA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1DA6C-030D-2F39-7BC8-C1154E742E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6FC5C-26C2-1E24-E343-B21194A6A35E}"/>
              </a:ext>
            </a:extLst>
          </p:cNvPr>
          <p:cNvSpPr>
            <a:spLocks noGrp="1"/>
          </p:cNvSpPr>
          <p:nvPr>
            <p:ph type="sldNum" sz="quarter" idx="5"/>
          </p:nvPr>
        </p:nvSpPr>
        <p:spPr/>
        <p:txBody>
          <a:bodyPr/>
          <a:lstStyle/>
          <a:p>
            <a:fld id="{AA29D992-CAB0-411E-9A6A-073CD8DF7E60}" type="slidenum">
              <a:rPr lang="en-US" smtClean="0"/>
              <a:t>9</a:t>
            </a:fld>
            <a:endParaRPr lang="en-US"/>
          </a:p>
        </p:txBody>
      </p:sp>
    </p:spTree>
    <p:extLst>
      <p:ext uri="{BB962C8B-B14F-4D97-AF65-F5344CB8AC3E}">
        <p14:creationId xmlns:p14="http://schemas.microsoft.com/office/powerpoint/2010/main" val="342472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9D992-CAB0-411E-9A6A-073CD8DF7E60}" type="slidenum">
              <a:rPr lang="en-US" smtClean="0"/>
              <a:t>14</a:t>
            </a:fld>
            <a:endParaRPr lang="en-US"/>
          </a:p>
        </p:txBody>
      </p:sp>
    </p:spTree>
    <p:extLst>
      <p:ext uri="{BB962C8B-B14F-4D97-AF65-F5344CB8AC3E}">
        <p14:creationId xmlns:p14="http://schemas.microsoft.com/office/powerpoint/2010/main" val="189053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E944F-3878-57F8-5130-43B585A1F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548AC-6814-0319-7DD1-EBE627EF2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4A568A-87E9-07B2-D622-D1B433B033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A14595-95F1-471C-8B4D-73ADA6CB72CC}"/>
              </a:ext>
            </a:extLst>
          </p:cNvPr>
          <p:cNvSpPr>
            <a:spLocks noGrp="1"/>
          </p:cNvSpPr>
          <p:nvPr>
            <p:ph type="sldNum" sz="quarter" idx="5"/>
          </p:nvPr>
        </p:nvSpPr>
        <p:spPr/>
        <p:txBody>
          <a:bodyPr/>
          <a:lstStyle/>
          <a:p>
            <a:fld id="{AA29D992-CAB0-411E-9A6A-073CD8DF7E60}" type="slidenum">
              <a:rPr lang="en-US" smtClean="0"/>
              <a:t>15</a:t>
            </a:fld>
            <a:endParaRPr lang="en-US"/>
          </a:p>
        </p:txBody>
      </p:sp>
    </p:spTree>
    <p:extLst>
      <p:ext uri="{BB962C8B-B14F-4D97-AF65-F5344CB8AC3E}">
        <p14:creationId xmlns:p14="http://schemas.microsoft.com/office/powerpoint/2010/main" val="284464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C3BF9-8B2F-70DB-F70D-F0802A426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A86D7-81AD-C5DB-2AD9-EBD601A77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F540B-8E9F-F5AF-2F08-0427D4DB16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DFE61D-53B4-72C2-32F6-F32A36413844}"/>
              </a:ext>
            </a:extLst>
          </p:cNvPr>
          <p:cNvSpPr>
            <a:spLocks noGrp="1"/>
          </p:cNvSpPr>
          <p:nvPr>
            <p:ph type="sldNum" sz="quarter" idx="5"/>
          </p:nvPr>
        </p:nvSpPr>
        <p:spPr/>
        <p:txBody>
          <a:bodyPr/>
          <a:lstStyle/>
          <a:p>
            <a:fld id="{AA29D992-CAB0-411E-9A6A-073CD8DF7E60}" type="slidenum">
              <a:rPr lang="en-US" smtClean="0"/>
              <a:t>16</a:t>
            </a:fld>
            <a:endParaRPr lang="en-US"/>
          </a:p>
        </p:txBody>
      </p:sp>
    </p:spTree>
    <p:extLst>
      <p:ext uri="{BB962C8B-B14F-4D97-AF65-F5344CB8AC3E}">
        <p14:creationId xmlns:p14="http://schemas.microsoft.com/office/powerpoint/2010/main" val="240680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8145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8DBF550-AC22-405C-8784-5BC7E06E8F43}"/>
              </a:ext>
            </a:extLst>
          </p:cNvPr>
          <p:cNvSpPr>
            <a:spLocks noGrp="1"/>
          </p:cNvSpPr>
          <p:nvPr>
            <p:ph type="pic" sz="quarter" idx="10"/>
          </p:nvPr>
        </p:nvSpPr>
        <p:spPr>
          <a:xfrm>
            <a:off x="0" y="64107"/>
            <a:ext cx="4278648" cy="6793892"/>
          </a:xfrm>
          <a:custGeom>
            <a:avLst/>
            <a:gdLst>
              <a:gd name="connsiteX0" fmla="*/ 4278648 w 4278648"/>
              <a:gd name="connsiteY0" fmla="*/ 0 h 6793892"/>
              <a:gd name="connsiteX1" fmla="*/ 4278648 w 4278648"/>
              <a:gd name="connsiteY1" fmla="*/ 3478368 h 6793892"/>
              <a:gd name="connsiteX2" fmla="*/ 0 w 4278648"/>
              <a:gd name="connsiteY2" fmla="*/ 6793892 h 6793892"/>
              <a:gd name="connsiteX3" fmla="*/ 0 w 4278648"/>
              <a:gd name="connsiteY3" fmla="*/ 3315524 h 6793892"/>
            </a:gdLst>
            <a:ahLst/>
            <a:cxnLst>
              <a:cxn ang="0">
                <a:pos x="connsiteX0" y="connsiteY0"/>
              </a:cxn>
              <a:cxn ang="0">
                <a:pos x="connsiteX1" y="connsiteY1"/>
              </a:cxn>
              <a:cxn ang="0">
                <a:pos x="connsiteX2" y="connsiteY2"/>
              </a:cxn>
              <a:cxn ang="0">
                <a:pos x="connsiteX3" y="connsiteY3"/>
              </a:cxn>
            </a:cxnLst>
            <a:rect l="l" t="t" r="r" b="b"/>
            <a:pathLst>
              <a:path w="4278648" h="6793892">
                <a:moveTo>
                  <a:pt x="4278648" y="0"/>
                </a:moveTo>
                <a:lnTo>
                  <a:pt x="4278648" y="3478368"/>
                </a:lnTo>
                <a:lnTo>
                  <a:pt x="0" y="6793892"/>
                </a:lnTo>
                <a:lnTo>
                  <a:pt x="0" y="3315524"/>
                </a:lnTo>
                <a:close/>
              </a:path>
            </a:pathLst>
          </a:custGeom>
        </p:spPr>
        <p:txBody>
          <a:bodyPr wrap="square">
            <a:noAutofit/>
          </a:bodyPr>
          <a:lstStyle/>
          <a:p>
            <a:endParaRPr lang="en-ID"/>
          </a:p>
        </p:txBody>
      </p:sp>
      <p:sp>
        <p:nvSpPr>
          <p:cNvPr id="22" name="Picture Placeholder 21">
            <a:extLst>
              <a:ext uri="{FF2B5EF4-FFF2-40B4-BE49-F238E27FC236}">
                <a16:creationId xmlns:a16="http://schemas.microsoft.com/office/drawing/2014/main" id="{0EED02FA-B728-4188-9C85-501DE83F3C21}"/>
              </a:ext>
            </a:extLst>
          </p:cNvPr>
          <p:cNvSpPr>
            <a:spLocks noGrp="1"/>
          </p:cNvSpPr>
          <p:nvPr>
            <p:ph type="pic" sz="quarter" idx="11"/>
          </p:nvPr>
        </p:nvSpPr>
        <p:spPr>
          <a:xfrm>
            <a:off x="7913352" y="0"/>
            <a:ext cx="4278648" cy="6793892"/>
          </a:xfrm>
          <a:custGeom>
            <a:avLst/>
            <a:gdLst>
              <a:gd name="connsiteX0" fmla="*/ 4278648 w 4278648"/>
              <a:gd name="connsiteY0" fmla="*/ 0 h 6793892"/>
              <a:gd name="connsiteX1" fmla="*/ 4278648 w 4278648"/>
              <a:gd name="connsiteY1" fmla="*/ 3478368 h 6793892"/>
              <a:gd name="connsiteX2" fmla="*/ 0 w 4278648"/>
              <a:gd name="connsiteY2" fmla="*/ 6793892 h 6793892"/>
              <a:gd name="connsiteX3" fmla="*/ 0 w 4278648"/>
              <a:gd name="connsiteY3" fmla="*/ 3315524 h 6793892"/>
            </a:gdLst>
            <a:ahLst/>
            <a:cxnLst>
              <a:cxn ang="0">
                <a:pos x="connsiteX0" y="connsiteY0"/>
              </a:cxn>
              <a:cxn ang="0">
                <a:pos x="connsiteX1" y="connsiteY1"/>
              </a:cxn>
              <a:cxn ang="0">
                <a:pos x="connsiteX2" y="connsiteY2"/>
              </a:cxn>
              <a:cxn ang="0">
                <a:pos x="connsiteX3" y="connsiteY3"/>
              </a:cxn>
            </a:cxnLst>
            <a:rect l="l" t="t" r="r" b="b"/>
            <a:pathLst>
              <a:path w="4278648" h="6793892">
                <a:moveTo>
                  <a:pt x="4278648" y="0"/>
                </a:moveTo>
                <a:lnTo>
                  <a:pt x="4278648" y="3478368"/>
                </a:lnTo>
                <a:lnTo>
                  <a:pt x="0" y="6793892"/>
                </a:lnTo>
                <a:lnTo>
                  <a:pt x="0" y="3315524"/>
                </a:lnTo>
                <a:close/>
              </a:path>
            </a:pathLst>
          </a:custGeom>
        </p:spPr>
        <p:txBody>
          <a:bodyPr wrap="square">
            <a:noAutofit/>
          </a:bodyPr>
          <a:lstStyle/>
          <a:p>
            <a:endParaRPr lang="en-ID"/>
          </a:p>
        </p:txBody>
      </p:sp>
    </p:spTree>
    <p:extLst>
      <p:ext uri="{BB962C8B-B14F-4D97-AF65-F5344CB8AC3E}">
        <p14:creationId xmlns:p14="http://schemas.microsoft.com/office/powerpoint/2010/main" val="414373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A139A4C-F4D0-4361-BD4C-1E4664119D62}"/>
              </a:ext>
            </a:extLst>
          </p:cNvPr>
          <p:cNvSpPr>
            <a:spLocks noGrp="1"/>
          </p:cNvSpPr>
          <p:nvPr>
            <p:ph type="pic" sz="quarter" idx="10"/>
          </p:nvPr>
        </p:nvSpPr>
        <p:spPr>
          <a:xfrm>
            <a:off x="7581900" y="0"/>
            <a:ext cx="4610100" cy="6858000"/>
          </a:xfrm>
          <a:custGeom>
            <a:avLst/>
            <a:gdLst>
              <a:gd name="connsiteX0" fmla="*/ 0 w 4610100"/>
              <a:gd name="connsiteY0" fmla="*/ 0 h 6858000"/>
              <a:gd name="connsiteX1" fmla="*/ 4610100 w 4610100"/>
              <a:gd name="connsiteY1" fmla="*/ 0 h 6858000"/>
              <a:gd name="connsiteX2" fmla="*/ 4610100 w 4610100"/>
              <a:gd name="connsiteY2" fmla="*/ 6858000 h 6858000"/>
              <a:gd name="connsiteX3" fmla="*/ 0 w 46101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10100" h="6858000">
                <a:moveTo>
                  <a:pt x="0" y="0"/>
                </a:moveTo>
                <a:lnTo>
                  <a:pt x="4610100" y="0"/>
                </a:lnTo>
                <a:lnTo>
                  <a:pt x="4610100"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328556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9EBEC9-834D-43BC-8048-E843F01A8BD8}"/>
              </a:ext>
            </a:extLst>
          </p:cNvPr>
          <p:cNvSpPr/>
          <p:nvPr userDrawn="1"/>
        </p:nvSpPr>
        <p:spPr>
          <a:xfrm>
            <a:off x="0" y="87526"/>
            <a:ext cx="12192000" cy="6858000"/>
          </a:xfrm>
          <a:prstGeom prst="rect">
            <a:avLst/>
          </a:prstGeom>
          <a:gradFill flip="none" rotWithShape="1">
            <a:gsLst>
              <a:gs pos="0">
                <a:schemeClr val="accent6">
                  <a:alpha val="55000"/>
                </a:schemeClr>
              </a:gs>
              <a:gs pos="43000">
                <a:schemeClr val="accent5">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5" name="Picture Placeholder 4">
            <a:extLst>
              <a:ext uri="{FF2B5EF4-FFF2-40B4-BE49-F238E27FC236}">
                <a16:creationId xmlns:a16="http://schemas.microsoft.com/office/drawing/2014/main" id="{8C68B83B-43C8-44CD-852F-5F3707DCEBA4}"/>
              </a:ext>
            </a:extLst>
          </p:cNvPr>
          <p:cNvSpPr>
            <a:spLocks noGrp="1"/>
          </p:cNvSpPr>
          <p:nvPr>
            <p:ph type="pic" sz="quarter" idx="10" hasCustomPrompt="1"/>
          </p:nvPr>
        </p:nvSpPr>
        <p:spPr>
          <a:xfrm>
            <a:off x="3545532" y="0"/>
            <a:ext cx="5100936" cy="6858000"/>
          </a:xfrm>
          <a:custGeom>
            <a:avLst/>
            <a:gdLst>
              <a:gd name="connsiteX0" fmla="*/ 0 w 5100936"/>
              <a:gd name="connsiteY0" fmla="*/ 0 h 6858000"/>
              <a:gd name="connsiteX1" fmla="*/ 5100936 w 5100936"/>
              <a:gd name="connsiteY1" fmla="*/ 0 h 6858000"/>
              <a:gd name="connsiteX2" fmla="*/ 5100936 w 5100936"/>
              <a:gd name="connsiteY2" fmla="*/ 6858000 h 6858000"/>
              <a:gd name="connsiteX3" fmla="*/ 0 w 51009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00936" h="6858000">
                <a:moveTo>
                  <a:pt x="0" y="0"/>
                </a:moveTo>
                <a:lnTo>
                  <a:pt x="5100936" y="0"/>
                </a:lnTo>
                <a:lnTo>
                  <a:pt x="5100936" y="6858000"/>
                </a:lnTo>
                <a:lnTo>
                  <a:pt x="0" y="6858000"/>
                </a:lnTo>
                <a:close/>
              </a:path>
            </a:pathLst>
          </a:custGeom>
          <a:noFill/>
          <a:effectLst>
            <a:outerShdw blurRad="1003300" dist="952500" dir="2700000" sx="86000" sy="86000" algn="tl" rotWithShape="0">
              <a:prstClr val="black">
                <a:alpha val="22000"/>
              </a:prstClr>
            </a:outerShdw>
          </a:effectLst>
        </p:spPr>
        <p:txBody>
          <a:bodyPr wrap="square">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endParaRPr lang="en-GB" dirty="0"/>
          </a:p>
          <a:p>
            <a:endParaRPr lang="en-GB" dirty="0"/>
          </a:p>
        </p:txBody>
      </p:sp>
    </p:spTree>
    <p:extLst>
      <p:ext uri="{BB962C8B-B14F-4D97-AF65-F5344CB8AC3E}">
        <p14:creationId xmlns:p14="http://schemas.microsoft.com/office/powerpoint/2010/main" val="1118244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Dark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828D8A-96BC-449D-92CE-803FC343D05D}"/>
              </a:ext>
            </a:extLst>
          </p:cNvPr>
          <p:cNvSpPr/>
          <p:nvPr userDrawn="1"/>
        </p:nvSpPr>
        <p:spPr>
          <a:xfrm>
            <a:off x="0" y="87526"/>
            <a:ext cx="12192000" cy="6858000"/>
          </a:xfrm>
          <a:prstGeom prst="rect">
            <a:avLst/>
          </a:prstGeom>
          <a:gradFill flip="none" rotWithShape="1">
            <a:gsLst>
              <a:gs pos="0">
                <a:schemeClr val="accent6">
                  <a:alpha val="55000"/>
                </a:schemeClr>
              </a:gs>
              <a:gs pos="43000">
                <a:schemeClr val="accent5">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8" name="Picture Placeholder 7">
            <a:extLst>
              <a:ext uri="{FF2B5EF4-FFF2-40B4-BE49-F238E27FC236}">
                <a16:creationId xmlns:a16="http://schemas.microsoft.com/office/drawing/2014/main" id="{25D57D53-822B-423F-927E-3EE52C8D1D2F}"/>
              </a:ext>
            </a:extLst>
          </p:cNvPr>
          <p:cNvSpPr>
            <a:spLocks noGrp="1"/>
          </p:cNvSpPr>
          <p:nvPr>
            <p:ph type="pic" sz="quarter" idx="10"/>
          </p:nvPr>
        </p:nvSpPr>
        <p:spPr>
          <a:xfrm>
            <a:off x="4337050" y="1757576"/>
            <a:ext cx="3517900" cy="3517900"/>
          </a:xfrm>
          <a:prstGeom prst="snip2DiagRect">
            <a:avLst/>
          </a:prstGeom>
        </p:spPr>
        <p:txBody>
          <a:bodyPr wrap="square">
            <a:noAutofit/>
          </a:bodyPr>
          <a:lstStyle/>
          <a:p>
            <a:endParaRPr lang="en-ID"/>
          </a:p>
        </p:txBody>
      </p:sp>
    </p:spTree>
    <p:extLst>
      <p:ext uri="{BB962C8B-B14F-4D97-AF65-F5344CB8AC3E}">
        <p14:creationId xmlns:p14="http://schemas.microsoft.com/office/powerpoint/2010/main" val="239741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FFB1BD-B621-4D19-93AC-3FAFF521560A}"/>
              </a:ext>
            </a:extLst>
          </p:cNvPr>
          <p:cNvSpPr/>
          <p:nvPr userDrawn="1"/>
        </p:nvSpPr>
        <p:spPr>
          <a:xfrm flipH="1">
            <a:off x="0" y="10705"/>
            <a:ext cx="12192000" cy="6836591"/>
          </a:xfrm>
          <a:prstGeom prst="rect">
            <a:avLst/>
          </a:prstGeom>
          <a:gradFill flip="none" rotWithShape="1">
            <a:gsLst>
              <a:gs pos="0">
                <a:schemeClr val="accent6">
                  <a:alpha val="30000"/>
                </a:schemeClr>
              </a:gs>
              <a:gs pos="84000">
                <a:schemeClr val="accent3">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132036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681D13B-6CD5-4734-B0D2-5717CEC008F9}"/>
              </a:ext>
            </a:extLst>
          </p:cNvPr>
          <p:cNvSpPr>
            <a:spLocks noGrp="1"/>
          </p:cNvSpPr>
          <p:nvPr>
            <p:ph type="pic" sz="quarter" idx="10"/>
          </p:nvPr>
        </p:nvSpPr>
        <p:spPr>
          <a:xfrm>
            <a:off x="0" y="0"/>
            <a:ext cx="12192000" cy="3619188"/>
          </a:xfrm>
          <a:custGeom>
            <a:avLst/>
            <a:gdLst>
              <a:gd name="connsiteX0" fmla="*/ 0 w 12192000"/>
              <a:gd name="connsiteY0" fmla="*/ 0 h 3619188"/>
              <a:gd name="connsiteX1" fmla="*/ 12192000 w 12192000"/>
              <a:gd name="connsiteY1" fmla="*/ 0 h 3619188"/>
              <a:gd name="connsiteX2" fmla="*/ 12192000 w 12192000"/>
              <a:gd name="connsiteY2" fmla="*/ 3619188 h 3619188"/>
              <a:gd name="connsiteX3" fmla="*/ 0 w 12192000"/>
              <a:gd name="connsiteY3" fmla="*/ 3619188 h 3619188"/>
            </a:gdLst>
            <a:ahLst/>
            <a:cxnLst>
              <a:cxn ang="0">
                <a:pos x="connsiteX0" y="connsiteY0"/>
              </a:cxn>
              <a:cxn ang="0">
                <a:pos x="connsiteX1" y="connsiteY1"/>
              </a:cxn>
              <a:cxn ang="0">
                <a:pos x="connsiteX2" y="connsiteY2"/>
              </a:cxn>
              <a:cxn ang="0">
                <a:pos x="connsiteX3" y="connsiteY3"/>
              </a:cxn>
            </a:cxnLst>
            <a:rect l="l" t="t" r="r" b="b"/>
            <a:pathLst>
              <a:path w="12192000" h="3619188">
                <a:moveTo>
                  <a:pt x="0" y="0"/>
                </a:moveTo>
                <a:lnTo>
                  <a:pt x="12192000" y="0"/>
                </a:lnTo>
                <a:lnTo>
                  <a:pt x="12192000" y="3619188"/>
                </a:lnTo>
                <a:lnTo>
                  <a:pt x="0" y="3619188"/>
                </a:lnTo>
                <a:close/>
              </a:path>
            </a:pathLst>
          </a:custGeom>
        </p:spPr>
        <p:txBody>
          <a:bodyPr wrap="square">
            <a:noAutofit/>
          </a:bodyPr>
          <a:lstStyle/>
          <a:p>
            <a:endParaRPr lang="en-ID"/>
          </a:p>
        </p:txBody>
      </p:sp>
    </p:spTree>
    <p:extLst>
      <p:ext uri="{BB962C8B-B14F-4D97-AF65-F5344CB8AC3E}">
        <p14:creationId xmlns:p14="http://schemas.microsoft.com/office/powerpoint/2010/main" val="131553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C19712A8-80CD-41C2-A7AC-943A2EC89BC6}"/>
              </a:ext>
            </a:extLst>
          </p:cNvPr>
          <p:cNvSpPr>
            <a:spLocks noGrp="1"/>
          </p:cNvSpPr>
          <p:nvPr>
            <p:ph type="pic" sz="quarter" idx="10"/>
          </p:nvPr>
        </p:nvSpPr>
        <p:spPr>
          <a:xfrm>
            <a:off x="0" y="0"/>
            <a:ext cx="12192000" cy="6858000"/>
          </a:xfrm>
          <a:prstGeom prst="rect">
            <a:avLst/>
          </a:prstGeom>
        </p:spPr>
        <p:txBody>
          <a:bodyPr/>
          <a:lstStyle/>
          <a:p>
            <a:endParaRPr lang="en-ID"/>
          </a:p>
        </p:txBody>
      </p:sp>
    </p:spTree>
    <p:extLst>
      <p:ext uri="{BB962C8B-B14F-4D97-AF65-F5344CB8AC3E}">
        <p14:creationId xmlns:p14="http://schemas.microsoft.com/office/powerpoint/2010/main" val="323212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EC32582-A084-4BC6-AD12-32FB39D30657}"/>
              </a:ext>
            </a:extLst>
          </p:cNvPr>
          <p:cNvSpPr/>
          <p:nvPr userDrawn="1"/>
        </p:nvSpPr>
        <p:spPr>
          <a:xfrm flipH="1">
            <a:off x="0" y="0"/>
            <a:ext cx="12192000" cy="6858000"/>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D" dirty="0"/>
          </a:p>
        </p:txBody>
      </p:sp>
      <p:sp>
        <p:nvSpPr>
          <p:cNvPr id="23" name="Picture Placeholder 22">
            <a:extLst>
              <a:ext uri="{FF2B5EF4-FFF2-40B4-BE49-F238E27FC236}">
                <a16:creationId xmlns:a16="http://schemas.microsoft.com/office/drawing/2014/main" id="{D3C89F3B-D9CA-42D5-B30C-C92566E08F80}"/>
              </a:ext>
            </a:extLst>
          </p:cNvPr>
          <p:cNvSpPr>
            <a:spLocks noGrp="1"/>
          </p:cNvSpPr>
          <p:nvPr userDrawn="1">
            <p:ph type="pic" sz="quarter" idx="10"/>
          </p:nvPr>
        </p:nvSpPr>
        <p:spPr>
          <a:xfrm>
            <a:off x="5950856" y="0"/>
            <a:ext cx="3120572" cy="4267200"/>
          </a:xfrm>
          <a:custGeom>
            <a:avLst/>
            <a:gdLst>
              <a:gd name="connsiteX0" fmla="*/ 0 w 3120572"/>
              <a:gd name="connsiteY0" fmla="*/ 0 h 4572000"/>
              <a:gd name="connsiteX1" fmla="*/ 3120572 w 3120572"/>
              <a:gd name="connsiteY1" fmla="*/ 0 h 4572000"/>
              <a:gd name="connsiteX2" fmla="*/ 3120572 w 3120572"/>
              <a:gd name="connsiteY2" fmla="*/ 4572000 h 4572000"/>
              <a:gd name="connsiteX3" fmla="*/ 0 w 312057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20572" h="4572000">
                <a:moveTo>
                  <a:pt x="0" y="0"/>
                </a:moveTo>
                <a:lnTo>
                  <a:pt x="3120572" y="0"/>
                </a:lnTo>
                <a:lnTo>
                  <a:pt x="3120572" y="4572000"/>
                </a:lnTo>
                <a:lnTo>
                  <a:pt x="0" y="4572000"/>
                </a:lnTo>
                <a:close/>
              </a:path>
            </a:pathLst>
          </a:custGeom>
        </p:spPr>
        <p:txBody>
          <a:bodyPr wrap="square">
            <a:noAutofit/>
          </a:bodyPr>
          <a:lstStyle/>
          <a:p>
            <a:endParaRPr lang="en-ID"/>
          </a:p>
        </p:txBody>
      </p:sp>
      <p:sp>
        <p:nvSpPr>
          <p:cNvPr id="24" name="Picture Placeholder 23">
            <a:extLst>
              <a:ext uri="{FF2B5EF4-FFF2-40B4-BE49-F238E27FC236}">
                <a16:creationId xmlns:a16="http://schemas.microsoft.com/office/drawing/2014/main" id="{3BD13E7D-516F-4644-9A69-1DEA953729D4}"/>
              </a:ext>
            </a:extLst>
          </p:cNvPr>
          <p:cNvSpPr>
            <a:spLocks noGrp="1"/>
          </p:cNvSpPr>
          <p:nvPr userDrawn="1">
            <p:ph type="pic" sz="quarter" idx="11"/>
          </p:nvPr>
        </p:nvSpPr>
        <p:spPr>
          <a:xfrm>
            <a:off x="9071428" y="0"/>
            <a:ext cx="3120572" cy="4267200"/>
          </a:xfrm>
          <a:custGeom>
            <a:avLst/>
            <a:gdLst>
              <a:gd name="connsiteX0" fmla="*/ 0 w 3120572"/>
              <a:gd name="connsiteY0" fmla="*/ 0 h 4572000"/>
              <a:gd name="connsiteX1" fmla="*/ 3120572 w 3120572"/>
              <a:gd name="connsiteY1" fmla="*/ 0 h 4572000"/>
              <a:gd name="connsiteX2" fmla="*/ 3120572 w 3120572"/>
              <a:gd name="connsiteY2" fmla="*/ 4572000 h 4572000"/>
              <a:gd name="connsiteX3" fmla="*/ 0 w 3120572"/>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120572" h="4572000">
                <a:moveTo>
                  <a:pt x="0" y="0"/>
                </a:moveTo>
                <a:lnTo>
                  <a:pt x="3120572" y="0"/>
                </a:lnTo>
                <a:lnTo>
                  <a:pt x="3120572" y="4572000"/>
                </a:lnTo>
                <a:lnTo>
                  <a:pt x="0" y="4572000"/>
                </a:lnTo>
                <a:close/>
              </a:path>
            </a:pathLst>
          </a:custGeom>
        </p:spPr>
        <p:txBody>
          <a:bodyPr wrap="square">
            <a:noAutofit/>
          </a:bodyPr>
          <a:lstStyle/>
          <a:p>
            <a:endParaRPr lang="en-ID"/>
          </a:p>
        </p:txBody>
      </p:sp>
    </p:spTree>
    <p:extLst>
      <p:ext uri="{BB962C8B-B14F-4D97-AF65-F5344CB8AC3E}">
        <p14:creationId xmlns:p14="http://schemas.microsoft.com/office/powerpoint/2010/main" val="406473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90052CE-F196-405B-A632-E2D7038A47C4}"/>
              </a:ext>
            </a:extLst>
          </p:cNvPr>
          <p:cNvSpPr>
            <a:spLocks noGrp="1"/>
          </p:cNvSpPr>
          <p:nvPr>
            <p:ph type="pic" sz="quarter" idx="10"/>
          </p:nvPr>
        </p:nvSpPr>
        <p:spPr>
          <a:xfrm>
            <a:off x="0" y="0"/>
            <a:ext cx="12192000" cy="5200650"/>
          </a:xfrm>
          <a:custGeom>
            <a:avLst/>
            <a:gdLst>
              <a:gd name="connsiteX0" fmla="*/ 0 w 12192000"/>
              <a:gd name="connsiteY0" fmla="*/ 0 h 5200650"/>
              <a:gd name="connsiteX1" fmla="*/ 12192000 w 12192000"/>
              <a:gd name="connsiteY1" fmla="*/ 0 h 5200650"/>
              <a:gd name="connsiteX2" fmla="*/ 12192000 w 12192000"/>
              <a:gd name="connsiteY2" fmla="*/ 5200650 h 5200650"/>
              <a:gd name="connsiteX3" fmla="*/ 0 w 121920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12192000" h="5200650">
                <a:moveTo>
                  <a:pt x="0" y="0"/>
                </a:moveTo>
                <a:lnTo>
                  <a:pt x="12192000" y="0"/>
                </a:lnTo>
                <a:lnTo>
                  <a:pt x="12192000" y="5200650"/>
                </a:lnTo>
                <a:lnTo>
                  <a:pt x="0" y="5200650"/>
                </a:lnTo>
                <a:close/>
              </a:path>
            </a:pathLst>
          </a:custGeom>
        </p:spPr>
        <p:txBody>
          <a:bodyPr wrap="square">
            <a:noAutofit/>
          </a:bodyPr>
          <a:lstStyle>
            <a:lvl1pPr>
              <a:defRPr sz="1400">
                <a:solidFill>
                  <a:schemeClr val="bg1">
                    <a:lumMod val="75000"/>
                  </a:schemeClr>
                </a:solidFill>
              </a:defRPr>
            </a:lvl1pPr>
          </a:lstStyle>
          <a:p>
            <a:endParaRPr lang="id-ID"/>
          </a:p>
        </p:txBody>
      </p:sp>
    </p:spTree>
    <p:extLst>
      <p:ext uri="{BB962C8B-B14F-4D97-AF65-F5344CB8AC3E}">
        <p14:creationId xmlns:p14="http://schemas.microsoft.com/office/powerpoint/2010/main" val="2791813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9BCD71-696F-486F-968C-57B27208025B}"/>
              </a:ext>
            </a:extLst>
          </p:cNvPr>
          <p:cNvSpPr>
            <a:spLocks noGrp="1"/>
          </p:cNvSpPr>
          <p:nvPr>
            <p:ph type="pic" sz="quarter" idx="10"/>
          </p:nvPr>
        </p:nvSpPr>
        <p:spPr>
          <a:xfrm>
            <a:off x="0" y="0"/>
            <a:ext cx="5080000" cy="6858000"/>
          </a:xfrm>
          <a:custGeom>
            <a:avLst/>
            <a:gdLst>
              <a:gd name="connsiteX0" fmla="*/ 0 w 12192000"/>
              <a:gd name="connsiteY0" fmla="*/ 0 h 3251200"/>
              <a:gd name="connsiteX1" fmla="*/ 12192000 w 12192000"/>
              <a:gd name="connsiteY1" fmla="*/ 0 h 3251200"/>
              <a:gd name="connsiteX2" fmla="*/ 12192000 w 12192000"/>
              <a:gd name="connsiteY2" fmla="*/ 3251200 h 3251200"/>
              <a:gd name="connsiteX3" fmla="*/ 0 w 12192000"/>
              <a:gd name="connsiteY3" fmla="*/ 3251200 h 3251200"/>
            </a:gdLst>
            <a:ahLst/>
            <a:cxnLst>
              <a:cxn ang="0">
                <a:pos x="connsiteX0" y="connsiteY0"/>
              </a:cxn>
              <a:cxn ang="0">
                <a:pos x="connsiteX1" y="connsiteY1"/>
              </a:cxn>
              <a:cxn ang="0">
                <a:pos x="connsiteX2" y="connsiteY2"/>
              </a:cxn>
              <a:cxn ang="0">
                <a:pos x="connsiteX3" y="connsiteY3"/>
              </a:cxn>
            </a:cxnLst>
            <a:rect l="l" t="t" r="r" b="b"/>
            <a:pathLst>
              <a:path w="12192000" h="3251200">
                <a:moveTo>
                  <a:pt x="0" y="0"/>
                </a:moveTo>
                <a:lnTo>
                  <a:pt x="12192000" y="0"/>
                </a:lnTo>
                <a:lnTo>
                  <a:pt x="12192000" y="3251200"/>
                </a:lnTo>
                <a:lnTo>
                  <a:pt x="0" y="3251200"/>
                </a:lnTo>
                <a:close/>
              </a:path>
            </a:pathLst>
          </a:custGeom>
          <a:solidFill>
            <a:schemeClr val="tx1">
              <a:lumMod val="65000"/>
              <a:lumOff val="35000"/>
              <a:alpha val="10000"/>
            </a:schemeClr>
          </a:solidFill>
        </p:spPr>
        <p:txBody>
          <a:bodyPr wrap="square" anchor="ctr">
            <a:noAutofit/>
          </a:bodyPr>
          <a:lstStyle>
            <a:lvl1pPr>
              <a:defRPr lang="en-US" sz="1200">
                <a:solidFill>
                  <a:schemeClr val="bg1">
                    <a:lumMod val="75000"/>
                  </a:schemeClr>
                </a:solidFill>
              </a:defRPr>
            </a:lvl1pPr>
          </a:lstStyle>
          <a:p>
            <a:pPr marL="0" lvl="0" indent="0" algn="ctr">
              <a:buNone/>
            </a:pPr>
            <a:endParaRPr lang="en-US"/>
          </a:p>
        </p:txBody>
      </p:sp>
      <p:sp>
        <p:nvSpPr>
          <p:cNvPr id="3" name="Rectangle 2">
            <a:extLst>
              <a:ext uri="{FF2B5EF4-FFF2-40B4-BE49-F238E27FC236}">
                <a16:creationId xmlns:a16="http://schemas.microsoft.com/office/drawing/2014/main" id="{4906FE95-5749-4D5D-8B71-5371D99DF790}"/>
              </a:ext>
            </a:extLst>
          </p:cNvPr>
          <p:cNvSpPr/>
          <p:nvPr userDrawn="1"/>
        </p:nvSpPr>
        <p:spPr>
          <a:xfrm rot="10800000" flipH="1" flipV="1">
            <a:off x="5088567" y="21409"/>
            <a:ext cx="7100513" cy="6836591"/>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24168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ght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6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FB871E-EED6-498C-813A-B002A5EA61B0}"/>
              </a:ext>
            </a:extLst>
          </p:cNvPr>
          <p:cNvSpPr/>
          <p:nvPr userDrawn="1"/>
        </p:nvSpPr>
        <p:spPr>
          <a:xfrm rot="10800000" flipH="1" flipV="1">
            <a:off x="0" y="10705"/>
            <a:ext cx="12192000" cy="6836591"/>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Picture Placeholder 19">
            <a:extLst>
              <a:ext uri="{FF2B5EF4-FFF2-40B4-BE49-F238E27FC236}">
                <a16:creationId xmlns:a16="http://schemas.microsoft.com/office/drawing/2014/main" id="{619DCFCF-CC55-47F6-8515-3694402084F7}"/>
              </a:ext>
            </a:extLst>
          </p:cNvPr>
          <p:cNvSpPr>
            <a:spLocks noGrp="1"/>
          </p:cNvSpPr>
          <p:nvPr>
            <p:ph type="pic" sz="quarter" idx="11"/>
          </p:nvPr>
        </p:nvSpPr>
        <p:spPr>
          <a:xfrm>
            <a:off x="4254503" y="-2"/>
            <a:ext cx="3230655" cy="2917138"/>
          </a:xfrm>
          <a:custGeom>
            <a:avLst/>
            <a:gdLst>
              <a:gd name="connsiteX0" fmla="*/ 1151571 w 3230655"/>
              <a:gd name="connsiteY0" fmla="*/ 0 h 2917138"/>
              <a:gd name="connsiteX1" fmla="*/ 3230655 w 3230655"/>
              <a:gd name="connsiteY1" fmla="*/ 0 h 2917138"/>
              <a:gd name="connsiteX2" fmla="*/ 3230655 w 3230655"/>
              <a:gd name="connsiteY2" fmla="*/ 413703 h 2917138"/>
              <a:gd name="connsiteX3" fmla="*/ 0 w 3230655"/>
              <a:gd name="connsiteY3" fmla="*/ 2917138 h 2917138"/>
              <a:gd name="connsiteX4" fmla="*/ 0 w 3230655"/>
              <a:gd name="connsiteY4" fmla="*/ 892352 h 2917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0655" h="2917138">
                <a:moveTo>
                  <a:pt x="1151571" y="0"/>
                </a:moveTo>
                <a:lnTo>
                  <a:pt x="3230655" y="0"/>
                </a:lnTo>
                <a:lnTo>
                  <a:pt x="3230655" y="413703"/>
                </a:lnTo>
                <a:lnTo>
                  <a:pt x="0" y="2917138"/>
                </a:lnTo>
                <a:lnTo>
                  <a:pt x="0" y="892352"/>
                </a:lnTo>
                <a:close/>
              </a:path>
            </a:pathLst>
          </a:custGeom>
        </p:spPr>
        <p:txBody>
          <a:bodyPr wrap="square">
            <a:noAutofit/>
          </a:bodyPr>
          <a:lstStyle/>
          <a:p>
            <a:endParaRPr lang="en-ID"/>
          </a:p>
        </p:txBody>
      </p:sp>
      <p:sp>
        <p:nvSpPr>
          <p:cNvPr id="27" name="Picture Placeholder 26">
            <a:extLst>
              <a:ext uri="{FF2B5EF4-FFF2-40B4-BE49-F238E27FC236}">
                <a16:creationId xmlns:a16="http://schemas.microsoft.com/office/drawing/2014/main" id="{3DD5C347-27EC-4640-B34B-300F15B48A6E}"/>
              </a:ext>
            </a:extLst>
          </p:cNvPr>
          <p:cNvSpPr>
            <a:spLocks noGrp="1"/>
          </p:cNvSpPr>
          <p:nvPr>
            <p:ph type="pic" sz="quarter" idx="12"/>
          </p:nvPr>
        </p:nvSpPr>
        <p:spPr>
          <a:xfrm>
            <a:off x="-159657" y="-566057"/>
            <a:ext cx="4414155" cy="7424059"/>
          </a:xfrm>
          <a:custGeom>
            <a:avLst/>
            <a:gdLst>
              <a:gd name="connsiteX0" fmla="*/ 0 w 4414155"/>
              <a:gd name="connsiteY0" fmla="*/ 0 h 7424059"/>
              <a:gd name="connsiteX1" fmla="*/ 4414155 w 4414155"/>
              <a:gd name="connsiteY1" fmla="*/ 3420529 h 7424059"/>
              <a:gd name="connsiteX2" fmla="*/ 4414155 w 4414155"/>
              <a:gd name="connsiteY2" fmla="*/ 7424059 h 7424059"/>
              <a:gd name="connsiteX3" fmla="*/ 0 w 4414155"/>
              <a:gd name="connsiteY3" fmla="*/ 4003530 h 7424059"/>
            </a:gdLst>
            <a:ahLst/>
            <a:cxnLst>
              <a:cxn ang="0">
                <a:pos x="connsiteX0" y="connsiteY0"/>
              </a:cxn>
              <a:cxn ang="0">
                <a:pos x="connsiteX1" y="connsiteY1"/>
              </a:cxn>
              <a:cxn ang="0">
                <a:pos x="connsiteX2" y="connsiteY2"/>
              </a:cxn>
              <a:cxn ang="0">
                <a:pos x="connsiteX3" y="connsiteY3"/>
              </a:cxn>
            </a:cxnLst>
            <a:rect l="l" t="t" r="r" b="b"/>
            <a:pathLst>
              <a:path w="4414155" h="7424059">
                <a:moveTo>
                  <a:pt x="0" y="0"/>
                </a:moveTo>
                <a:lnTo>
                  <a:pt x="4414155" y="3420529"/>
                </a:lnTo>
                <a:lnTo>
                  <a:pt x="4414155" y="7424059"/>
                </a:lnTo>
                <a:lnTo>
                  <a:pt x="0" y="4003530"/>
                </a:lnTo>
                <a:close/>
              </a:path>
            </a:pathLst>
          </a:custGeom>
        </p:spPr>
        <p:txBody>
          <a:bodyPr wrap="square">
            <a:noAutofit/>
          </a:bodyPr>
          <a:lstStyle/>
          <a:p>
            <a:endParaRPr lang="en-ID"/>
          </a:p>
        </p:txBody>
      </p:sp>
    </p:spTree>
    <p:extLst>
      <p:ext uri="{BB962C8B-B14F-4D97-AF65-F5344CB8AC3E}">
        <p14:creationId xmlns:p14="http://schemas.microsoft.com/office/powerpoint/2010/main" val="129861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915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3" r:id="rId4"/>
    <p:sldLayoutId id="2147483654" r:id="rId5"/>
    <p:sldLayoutId id="2147483656" r:id="rId6"/>
    <p:sldLayoutId id="2147483657" r:id="rId7"/>
    <p:sldLayoutId id="2147483659" r:id="rId8"/>
    <p:sldLayoutId id="2147483661" r:id="rId9"/>
    <p:sldLayoutId id="2147483662" r:id="rId10"/>
    <p:sldLayoutId id="2147483663" r:id="rId11"/>
    <p:sldLayoutId id="2147483664"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7015" userDrawn="1">
          <p15:clr>
            <a:srgbClr val="F26B43"/>
          </p15:clr>
        </p15:guide>
        <p15:guide id="3" orient="horz" pos="686" userDrawn="1">
          <p15:clr>
            <a:srgbClr val="F26B43"/>
          </p15:clr>
        </p15:guide>
        <p15:guide id="4" orient="horz" pos="3657" userDrawn="1">
          <p15:clr>
            <a:srgbClr val="F26B43"/>
          </p15:clr>
        </p15:guide>
        <p15:guide id="5" pos="461" userDrawn="1">
          <p15:clr>
            <a:srgbClr val="F26B43"/>
          </p15:clr>
        </p15:guide>
        <p15:guide id="6" pos="7219" userDrawn="1">
          <p15:clr>
            <a:srgbClr val="F26B43"/>
          </p15:clr>
        </p15:guide>
        <p15:guide id="7" orient="horz" pos="459" userDrawn="1">
          <p15:clr>
            <a:srgbClr val="F26B43"/>
          </p15:clr>
        </p15:guide>
        <p15:guide id="8"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260537-AA34-FE78-2162-B3C446B5CF65}"/>
              </a:ext>
            </a:extLst>
          </p:cNvPr>
          <p:cNvPicPr>
            <a:picLocks noChangeAspect="1"/>
          </p:cNvPicPr>
          <p:nvPr/>
        </p:nvPicPr>
        <p:blipFill>
          <a:blip r:embed="rId2">
            <a:alphaModFix amt="15000"/>
            <a:extLst>
              <a:ext uri="{28A0092B-C50C-407E-A947-70E740481C1C}">
                <a14:useLocalDpi xmlns:a14="http://schemas.microsoft.com/office/drawing/2010/main" val="0"/>
              </a:ext>
            </a:extLst>
          </a:blip>
          <a:srcRect t="12522" b="14151"/>
          <a:stretch>
            <a:fillRect/>
          </a:stretch>
        </p:blipFill>
        <p:spPr>
          <a:xfrm>
            <a:off x="0" y="0"/>
            <a:ext cx="12192000" cy="6858000"/>
          </a:xfrm>
          <a:prstGeom prst="rect">
            <a:avLst/>
          </a:prstGeom>
        </p:spPr>
      </p:pic>
      <p:sp>
        <p:nvSpPr>
          <p:cNvPr id="19" name="Cube 18">
            <a:extLst>
              <a:ext uri="{FF2B5EF4-FFF2-40B4-BE49-F238E27FC236}">
                <a16:creationId xmlns:a16="http://schemas.microsoft.com/office/drawing/2014/main" id="{A5B0FDDE-CBD2-4785-A7E3-E05E37B437EB}"/>
              </a:ext>
            </a:extLst>
          </p:cNvPr>
          <p:cNvSpPr/>
          <p:nvPr/>
        </p:nvSpPr>
        <p:spPr>
          <a:xfrm>
            <a:off x="-4365846" y="0"/>
            <a:ext cx="8130763" cy="8500345"/>
          </a:xfrm>
          <a:prstGeom prst="cube">
            <a:avLst>
              <a:gd name="adj" fmla="val 5401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Cube 23">
            <a:extLst>
              <a:ext uri="{FF2B5EF4-FFF2-40B4-BE49-F238E27FC236}">
                <a16:creationId xmlns:a16="http://schemas.microsoft.com/office/drawing/2014/main" id="{EB7B551F-E43E-4250-9864-064556C973D0}"/>
              </a:ext>
            </a:extLst>
          </p:cNvPr>
          <p:cNvSpPr/>
          <p:nvPr/>
        </p:nvSpPr>
        <p:spPr>
          <a:xfrm>
            <a:off x="9394846" y="5437581"/>
            <a:ext cx="2797154" cy="2924298"/>
          </a:xfrm>
          <a:prstGeom prst="cube">
            <a:avLst>
              <a:gd name="adj" fmla="val 54012"/>
            </a:avLst>
          </a:prstGeom>
          <a:gradFill flip="none" rotWithShape="1">
            <a:gsLst>
              <a:gs pos="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Cube 20">
            <a:extLst>
              <a:ext uri="{FF2B5EF4-FFF2-40B4-BE49-F238E27FC236}">
                <a16:creationId xmlns:a16="http://schemas.microsoft.com/office/drawing/2014/main" id="{E2BB5201-F8D5-44DF-8FB7-DB8A0DA98398}"/>
              </a:ext>
            </a:extLst>
          </p:cNvPr>
          <p:cNvSpPr/>
          <p:nvPr/>
        </p:nvSpPr>
        <p:spPr>
          <a:xfrm>
            <a:off x="8358025" y="41730"/>
            <a:ext cx="3831771" cy="4005943"/>
          </a:xfrm>
          <a:prstGeom prst="cube">
            <a:avLst>
              <a:gd name="adj" fmla="val 5401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a:extLst>
              <a:ext uri="{FF2B5EF4-FFF2-40B4-BE49-F238E27FC236}">
                <a16:creationId xmlns:a16="http://schemas.microsoft.com/office/drawing/2014/main" id="{DD60FDF5-FCB1-44EF-AF67-418AFA55AB2F}"/>
              </a:ext>
            </a:extLst>
          </p:cNvPr>
          <p:cNvSpPr txBox="1"/>
          <p:nvPr/>
        </p:nvSpPr>
        <p:spPr>
          <a:xfrm>
            <a:off x="2180326" y="3462846"/>
            <a:ext cx="7829144" cy="1446550"/>
          </a:xfrm>
          <a:prstGeom prst="rect">
            <a:avLst/>
          </a:prstGeom>
          <a:noFill/>
          <a:effectLst/>
        </p:spPr>
        <p:txBody>
          <a:bodyPr wrap="square" rtlCol="0">
            <a:spAutoFit/>
          </a:bodyPr>
          <a:lstStyle/>
          <a:p>
            <a:pPr algn="ctr"/>
            <a:r>
              <a:rPr lang="en-US" sz="8800" b="1" dirty="0">
                <a:solidFill>
                  <a:schemeClr val="bg1"/>
                </a:solidFill>
                <a:latin typeface="+mj-lt"/>
              </a:rPr>
              <a:t>XSZINERGIA</a:t>
            </a:r>
            <a:endParaRPr lang="en-ID" sz="8800" b="1" dirty="0">
              <a:solidFill>
                <a:schemeClr val="bg1"/>
              </a:solidFill>
              <a:latin typeface="+mj-lt"/>
            </a:endParaRPr>
          </a:p>
        </p:txBody>
      </p:sp>
      <p:sp>
        <p:nvSpPr>
          <p:cNvPr id="18" name="TextBox 17">
            <a:extLst>
              <a:ext uri="{FF2B5EF4-FFF2-40B4-BE49-F238E27FC236}">
                <a16:creationId xmlns:a16="http://schemas.microsoft.com/office/drawing/2014/main" id="{FCEC0D30-C605-496A-B52F-597A74163194}"/>
              </a:ext>
            </a:extLst>
          </p:cNvPr>
          <p:cNvSpPr txBox="1"/>
          <p:nvPr/>
        </p:nvSpPr>
        <p:spPr>
          <a:xfrm>
            <a:off x="2424583" y="4678512"/>
            <a:ext cx="7107345" cy="646331"/>
          </a:xfrm>
          <a:prstGeom prst="rect">
            <a:avLst/>
          </a:prstGeom>
          <a:noFill/>
        </p:spPr>
        <p:txBody>
          <a:bodyPr wrap="square">
            <a:spAutoFit/>
          </a:bodyPr>
          <a:lstStyle>
            <a:defPPr>
              <a:defRPr lang="en-US"/>
            </a:defPPr>
            <a:lvl1pPr algn="ctr">
              <a:defRPr sz="1400">
                <a:solidFill>
                  <a:schemeClr val="bg1"/>
                </a:solidFill>
                <a:cs typeface="Space Grotesk" pitchFamily="2" charset="0"/>
              </a:defRPr>
            </a:lvl1pPr>
          </a:lstStyle>
          <a:p>
            <a:r>
              <a:rPr lang="en-US" sz="1800" b="1" dirty="0" err="1">
                <a:solidFill>
                  <a:schemeClr val="accent6"/>
                </a:solidFill>
              </a:rPr>
              <a:t>száz</a:t>
            </a:r>
            <a:r>
              <a:rPr lang="en-US" sz="1800" b="1" dirty="0">
                <a:solidFill>
                  <a:schemeClr val="accent6"/>
                </a:solidFill>
              </a:rPr>
              <a:t> </a:t>
            </a:r>
            <a:r>
              <a:rPr lang="en-US" sz="1800" b="1" dirty="0" err="1">
                <a:solidFill>
                  <a:schemeClr val="accent6"/>
                </a:solidFill>
              </a:rPr>
              <a:t>százalék</a:t>
            </a:r>
            <a:r>
              <a:rPr lang="en-US" sz="1800" b="1" dirty="0">
                <a:solidFill>
                  <a:schemeClr val="accent6"/>
                </a:solidFill>
              </a:rPr>
              <a:t> BAN DECENTRALIZÁLT MÁTRIX ÖKOSZISZTÉMA, SOLANA TARTALÉK TÁMOGATÁSÁVAL</a:t>
            </a:r>
          </a:p>
        </p:txBody>
      </p:sp>
      <p:sp>
        <p:nvSpPr>
          <p:cNvPr id="4" name="TextBox 3">
            <a:extLst>
              <a:ext uri="{FF2B5EF4-FFF2-40B4-BE49-F238E27FC236}">
                <a16:creationId xmlns:a16="http://schemas.microsoft.com/office/drawing/2014/main" id="{40E7DBA3-F1F3-4683-B915-E6F58534D7B8}"/>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93485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782C19E3-A8A8-C490-2323-E29D18764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7D5FC7C9-13F4-1904-2C28-4DA676FDEA7B}"/>
              </a:ext>
            </a:extLst>
          </p:cNvPr>
          <p:cNvSpPr/>
          <p:nvPr/>
        </p:nvSpPr>
        <p:spPr>
          <a:xfrm flipH="1">
            <a:off x="-1893" y="-23721"/>
            <a:ext cx="12192001"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TextBox 37">
            <a:extLst>
              <a:ext uri="{FF2B5EF4-FFF2-40B4-BE49-F238E27FC236}">
                <a16:creationId xmlns:a16="http://schemas.microsoft.com/office/drawing/2014/main" id="{191E3886-0033-4BB9-A1CA-4FD57EA0806C}"/>
              </a:ext>
            </a:extLst>
          </p:cNvPr>
          <p:cNvSpPr txBox="1"/>
          <p:nvPr/>
        </p:nvSpPr>
        <p:spPr>
          <a:xfrm>
            <a:off x="1302741" y="1012324"/>
            <a:ext cx="9688313" cy="646331"/>
          </a:xfrm>
          <a:prstGeom prst="rect">
            <a:avLst/>
          </a:prstGeom>
          <a:noFill/>
        </p:spPr>
        <p:txBody>
          <a:bodyPr wrap="square" rtlCol="0">
            <a:spAutoFit/>
          </a:bodyPr>
          <a:lstStyle>
            <a:defPPr>
              <a:defRPr lang="id-ID"/>
            </a:defPPr>
            <a:lvl1pPr algn="ctr">
              <a:defRPr sz="3600">
                <a:solidFill>
                  <a:schemeClr val="tx1">
                    <a:lumMod val="65000"/>
                    <a:lumOff val="35000"/>
                  </a:schemeClr>
                </a:solidFill>
                <a:latin typeface="Rajdhani" panose="02000000000000000000" pitchFamily="2" charset="0"/>
                <a:cs typeface="Rajdhani" panose="02000000000000000000" pitchFamily="2" charset="0"/>
              </a:defRPr>
            </a:lvl1pPr>
          </a:lstStyle>
          <a:p>
            <a:r>
              <a:rPr lang="en-US" b="1" dirty="0">
                <a:solidFill>
                  <a:schemeClr val="bg1"/>
                </a:solidFill>
                <a:latin typeface="+mj-lt"/>
                <a:cs typeface="+mn-cs"/>
              </a:rPr>
              <a:t>XSZINERGIA </a:t>
            </a:r>
            <a:r>
              <a:rPr lang="en-US" b="1" dirty="0">
                <a:solidFill>
                  <a:schemeClr val="accent6"/>
                </a:solidFill>
                <a:latin typeface="+mj-lt"/>
                <a:cs typeface="+mn-cs"/>
              </a:rPr>
              <a:t>NYÍLÁS BELÉPÉS </a:t>
            </a:r>
            <a:r>
              <a:rPr lang="en-US" b="1" dirty="0">
                <a:solidFill>
                  <a:schemeClr val="bg1"/>
                </a:solidFill>
                <a:latin typeface="+mj-lt"/>
                <a:cs typeface="+mn-cs"/>
              </a:rPr>
              <a:t>KÖLTSÉGEK</a:t>
            </a:r>
          </a:p>
        </p:txBody>
      </p:sp>
      <p:sp>
        <p:nvSpPr>
          <p:cNvPr id="40" name="Cube 39">
            <a:extLst>
              <a:ext uri="{FF2B5EF4-FFF2-40B4-BE49-F238E27FC236}">
                <a16:creationId xmlns:a16="http://schemas.microsoft.com/office/drawing/2014/main" id="{24FC8BAA-F721-4149-AA76-7198B8198656}"/>
              </a:ext>
            </a:extLst>
          </p:cNvPr>
          <p:cNvSpPr/>
          <p:nvPr/>
        </p:nvSpPr>
        <p:spPr>
          <a:xfrm>
            <a:off x="7164900" y="-28706"/>
            <a:ext cx="5061520" cy="5291590"/>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Cube 40">
            <a:extLst>
              <a:ext uri="{FF2B5EF4-FFF2-40B4-BE49-F238E27FC236}">
                <a16:creationId xmlns:a16="http://schemas.microsoft.com/office/drawing/2014/main" id="{0AA8E63D-1122-4D5B-8C80-FA1415831E73}"/>
              </a:ext>
            </a:extLst>
          </p:cNvPr>
          <p:cNvSpPr/>
          <p:nvPr/>
        </p:nvSpPr>
        <p:spPr>
          <a:xfrm flipH="1">
            <a:off x="-858413" y="-6787"/>
            <a:ext cx="3831936" cy="4006116"/>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2" name="Picture 1" descr="A green lit up coin&#10;&#10;AI-generated content may be incorrect.">
            <a:extLst>
              <a:ext uri="{FF2B5EF4-FFF2-40B4-BE49-F238E27FC236}">
                <a16:creationId xmlns:a16="http://schemas.microsoft.com/office/drawing/2014/main" id="{9838793E-B8DA-BFC7-3E17-EF3D1CE44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3" name="TextBox 2">
            <a:extLst>
              <a:ext uri="{FF2B5EF4-FFF2-40B4-BE49-F238E27FC236}">
                <a16:creationId xmlns:a16="http://schemas.microsoft.com/office/drawing/2014/main" id="{BB1999AE-EF90-C212-5C24-F19D662D35C6}"/>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6" name="Rectangle: Rounded Corners 5">
            <a:extLst>
              <a:ext uri="{FF2B5EF4-FFF2-40B4-BE49-F238E27FC236}">
                <a16:creationId xmlns:a16="http://schemas.microsoft.com/office/drawing/2014/main" id="{D0986CE0-9317-D7C0-2996-F48361016BEE}"/>
              </a:ext>
            </a:extLst>
          </p:cNvPr>
          <p:cNvSpPr/>
          <p:nvPr/>
        </p:nvSpPr>
        <p:spPr>
          <a:xfrm>
            <a:off x="1144243"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8A12137-D3A1-DD6D-B61E-48190225D605}"/>
              </a:ext>
            </a:extLst>
          </p:cNvPr>
          <p:cNvGrpSpPr/>
          <p:nvPr/>
        </p:nvGrpSpPr>
        <p:grpSpPr>
          <a:xfrm>
            <a:off x="898435" y="2191820"/>
            <a:ext cx="616480" cy="528529"/>
            <a:chOff x="3140667" y="2901058"/>
            <a:chExt cx="757038" cy="725949"/>
          </a:xfrm>
          <a:scene3d>
            <a:camera prst="orthographicFront">
              <a:rot lat="0" lon="0" rev="0"/>
            </a:camera>
            <a:lightRig rig="balanced" dir="t">
              <a:rot lat="0" lon="0" rev="8700000"/>
            </a:lightRig>
          </a:scene3d>
        </p:grpSpPr>
        <p:sp>
          <p:nvSpPr>
            <p:cNvPr id="8" name="Rectangle: Rounded Corners 7">
              <a:extLst>
                <a:ext uri="{FF2B5EF4-FFF2-40B4-BE49-F238E27FC236}">
                  <a16:creationId xmlns:a16="http://schemas.microsoft.com/office/drawing/2014/main" id="{359019A5-0512-6FFD-BEEA-8673A8BB5C25}"/>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0" name="任意形状 644">
              <a:extLst>
                <a:ext uri="{FF2B5EF4-FFF2-40B4-BE49-F238E27FC236}">
                  <a16:creationId xmlns:a16="http://schemas.microsoft.com/office/drawing/2014/main" id="{8BC72A53-A0C9-A454-7808-DE0ECA50D5FB}"/>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12" name="Rectangle: Rounded Corners 11">
            <a:extLst>
              <a:ext uri="{FF2B5EF4-FFF2-40B4-BE49-F238E27FC236}">
                <a16:creationId xmlns:a16="http://schemas.microsoft.com/office/drawing/2014/main" id="{45F7A67E-2005-61A3-2768-712C352BCAC6}"/>
              </a:ext>
            </a:extLst>
          </p:cNvPr>
          <p:cNvSpPr/>
          <p:nvPr/>
        </p:nvSpPr>
        <p:spPr>
          <a:xfrm>
            <a:off x="1144243"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9BE5733-DEB1-334C-90D5-2CF8F8BC6F9A}"/>
              </a:ext>
            </a:extLst>
          </p:cNvPr>
          <p:cNvGrpSpPr/>
          <p:nvPr/>
        </p:nvGrpSpPr>
        <p:grpSpPr>
          <a:xfrm>
            <a:off x="898435" y="3224360"/>
            <a:ext cx="616480" cy="528529"/>
            <a:chOff x="3140667" y="2901058"/>
            <a:chExt cx="757038" cy="725949"/>
          </a:xfrm>
          <a:scene3d>
            <a:camera prst="orthographicFront">
              <a:rot lat="0" lon="0" rev="0"/>
            </a:camera>
            <a:lightRig rig="balanced" dir="t">
              <a:rot lat="0" lon="0" rev="8700000"/>
            </a:lightRig>
          </a:scene3d>
        </p:grpSpPr>
        <p:sp>
          <p:nvSpPr>
            <p:cNvPr id="14" name="Rectangle: Rounded Corners 13">
              <a:extLst>
                <a:ext uri="{FF2B5EF4-FFF2-40B4-BE49-F238E27FC236}">
                  <a16:creationId xmlns:a16="http://schemas.microsoft.com/office/drawing/2014/main" id="{DFE14DA9-DAFB-E663-CF6C-CB0B01BB96A8}"/>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任意形状 644">
              <a:extLst>
                <a:ext uri="{FF2B5EF4-FFF2-40B4-BE49-F238E27FC236}">
                  <a16:creationId xmlns:a16="http://schemas.microsoft.com/office/drawing/2014/main" id="{569B1FAA-878C-E0C2-1AF5-D795270E2303}"/>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16" name="Rectangle: Rounded Corners 15">
            <a:extLst>
              <a:ext uri="{FF2B5EF4-FFF2-40B4-BE49-F238E27FC236}">
                <a16:creationId xmlns:a16="http://schemas.microsoft.com/office/drawing/2014/main" id="{5BFEA64F-52E8-A7D3-A23D-0DFB10B04CA2}"/>
              </a:ext>
            </a:extLst>
          </p:cNvPr>
          <p:cNvSpPr/>
          <p:nvPr/>
        </p:nvSpPr>
        <p:spPr>
          <a:xfrm>
            <a:off x="3811430"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B3FF074-9762-E91B-9AD4-7A86A61CDA28}"/>
              </a:ext>
            </a:extLst>
          </p:cNvPr>
          <p:cNvGrpSpPr/>
          <p:nvPr/>
        </p:nvGrpSpPr>
        <p:grpSpPr>
          <a:xfrm>
            <a:off x="3565622" y="2191820"/>
            <a:ext cx="616480" cy="528529"/>
            <a:chOff x="3140667" y="2901058"/>
            <a:chExt cx="757038" cy="725949"/>
          </a:xfrm>
          <a:scene3d>
            <a:camera prst="orthographicFront">
              <a:rot lat="0" lon="0" rev="0"/>
            </a:camera>
            <a:lightRig rig="balanced" dir="t">
              <a:rot lat="0" lon="0" rev="8700000"/>
            </a:lightRig>
          </a:scene3d>
        </p:grpSpPr>
        <p:sp>
          <p:nvSpPr>
            <p:cNvPr id="18" name="Rectangle: Rounded Corners 17">
              <a:extLst>
                <a:ext uri="{FF2B5EF4-FFF2-40B4-BE49-F238E27FC236}">
                  <a16:creationId xmlns:a16="http://schemas.microsoft.com/office/drawing/2014/main" id="{24B0793F-6265-B9A3-35D4-CAED7895369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任意形状 644">
              <a:extLst>
                <a:ext uri="{FF2B5EF4-FFF2-40B4-BE49-F238E27FC236}">
                  <a16:creationId xmlns:a16="http://schemas.microsoft.com/office/drawing/2014/main" id="{639652A6-AAB6-C23C-BD1C-68F81D8E261E}"/>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20" name="Rectangle: Rounded Corners 19">
            <a:extLst>
              <a:ext uri="{FF2B5EF4-FFF2-40B4-BE49-F238E27FC236}">
                <a16:creationId xmlns:a16="http://schemas.microsoft.com/office/drawing/2014/main" id="{EE6A6D2F-2504-9AD3-D467-9900B9617785}"/>
              </a:ext>
            </a:extLst>
          </p:cNvPr>
          <p:cNvSpPr/>
          <p:nvPr/>
        </p:nvSpPr>
        <p:spPr>
          <a:xfrm>
            <a:off x="3811430"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C1ABE0A1-C29D-3220-9C77-DABFA14C29B6}"/>
              </a:ext>
            </a:extLst>
          </p:cNvPr>
          <p:cNvGrpSpPr/>
          <p:nvPr/>
        </p:nvGrpSpPr>
        <p:grpSpPr>
          <a:xfrm>
            <a:off x="3565622" y="3224360"/>
            <a:ext cx="616480" cy="528529"/>
            <a:chOff x="3140667" y="2901058"/>
            <a:chExt cx="757038" cy="725949"/>
          </a:xfrm>
          <a:scene3d>
            <a:camera prst="orthographicFront">
              <a:rot lat="0" lon="0" rev="0"/>
            </a:camera>
            <a:lightRig rig="balanced" dir="t">
              <a:rot lat="0" lon="0" rev="8700000"/>
            </a:lightRig>
          </a:scene3d>
        </p:grpSpPr>
        <p:sp>
          <p:nvSpPr>
            <p:cNvPr id="22" name="Rectangle: Rounded Corners 21">
              <a:extLst>
                <a:ext uri="{FF2B5EF4-FFF2-40B4-BE49-F238E27FC236}">
                  <a16:creationId xmlns:a16="http://schemas.microsoft.com/office/drawing/2014/main" id="{14D3730E-703D-5220-1EBB-5B219F85CC7C}"/>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2" name="任意形状 644">
              <a:extLst>
                <a:ext uri="{FF2B5EF4-FFF2-40B4-BE49-F238E27FC236}">
                  <a16:creationId xmlns:a16="http://schemas.microsoft.com/office/drawing/2014/main" id="{01E6B6E3-C063-813C-0150-4E909727C51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43" name="Rectangle: Rounded Corners 42">
            <a:extLst>
              <a:ext uri="{FF2B5EF4-FFF2-40B4-BE49-F238E27FC236}">
                <a16:creationId xmlns:a16="http://schemas.microsoft.com/office/drawing/2014/main" id="{BAAF18D6-B34C-482A-E146-B813935DD588}"/>
              </a:ext>
            </a:extLst>
          </p:cNvPr>
          <p:cNvSpPr/>
          <p:nvPr/>
        </p:nvSpPr>
        <p:spPr>
          <a:xfrm>
            <a:off x="6495121"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D96A0415-502A-D89C-0E5B-A00587DF4232}"/>
              </a:ext>
            </a:extLst>
          </p:cNvPr>
          <p:cNvGrpSpPr/>
          <p:nvPr/>
        </p:nvGrpSpPr>
        <p:grpSpPr>
          <a:xfrm>
            <a:off x="6249313" y="2191820"/>
            <a:ext cx="616480" cy="528529"/>
            <a:chOff x="3140667" y="2901058"/>
            <a:chExt cx="757038" cy="725949"/>
          </a:xfrm>
          <a:scene3d>
            <a:camera prst="orthographicFront">
              <a:rot lat="0" lon="0" rev="0"/>
            </a:camera>
            <a:lightRig rig="balanced" dir="t">
              <a:rot lat="0" lon="0" rev="8700000"/>
            </a:lightRig>
          </a:scene3d>
        </p:grpSpPr>
        <p:sp>
          <p:nvSpPr>
            <p:cNvPr id="45" name="Rectangle: Rounded Corners 44">
              <a:extLst>
                <a:ext uri="{FF2B5EF4-FFF2-40B4-BE49-F238E27FC236}">
                  <a16:creationId xmlns:a16="http://schemas.microsoft.com/office/drawing/2014/main" id="{73D18B31-EF68-9514-CDD1-BAC1D54CE5D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6" name="任意形状 644">
              <a:extLst>
                <a:ext uri="{FF2B5EF4-FFF2-40B4-BE49-F238E27FC236}">
                  <a16:creationId xmlns:a16="http://schemas.microsoft.com/office/drawing/2014/main" id="{9AB5339D-B0D6-48AA-1108-CA6DA0DC43B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47" name="Rectangle: Rounded Corners 46">
            <a:extLst>
              <a:ext uri="{FF2B5EF4-FFF2-40B4-BE49-F238E27FC236}">
                <a16:creationId xmlns:a16="http://schemas.microsoft.com/office/drawing/2014/main" id="{1F2C26A2-52E0-C03B-EB3C-D6C983AAA2FF}"/>
              </a:ext>
            </a:extLst>
          </p:cNvPr>
          <p:cNvSpPr/>
          <p:nvPr/>
        </p:nvSpPr>
        <p:spPr>
          <a:xfrm>
            <a:off x="6495121"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8EF076AF-184A-39AB-1D66-6AE44C1A2953}"/>
              </a:ext>
            </a:extLst>
          </p:cNvPr>
          <p:cNvGrpSpPr/>
          <p:nvPr/>
        </p:nvGrpSpPr>
        <p:grpSpPr>
          <a:xfrm>
            <a:off x="6249313" y="3224360"/>
            <a:ext cx="616480" cy="528529"/>
            <a:chOff x="3140667" y="2901058"/>
            <a:chExt cx="757038" cy="725949"/>
          </a:xfrm>
          <a:scene3d>
            <a:camera prst="orthographicFront">
              <a:rot lat="0" lon="0" rev="0"/>
            </a:camera>
            <a:lightRig rig="balanced" dir="t">
              <a:rot lat="0" lon="0" rev="8700000"/>
            </a:lightRig>
          </a:scene3d>
        </p:grpSpPr>
        <p:sp>
          <p:nvSpPr>
            <p:cNvPr id="49" name="Rectangle: Rounded Corners 48">
              <a:extLst>
                <a:ext uri="{FF2B5EF4-FFF2-40B4-BE49-F238E27FC236}">
                  <a16:creationId xmlns:a16="http://schemas.microsoft.com/office/drawing/2014/main" id="{44DEC154-3F63-E8B5-A2E3-48EFDE9DEC0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0" name="任意形状 644">
              <a:extLst>
                <a:ext uri="{FF2B5EF4-FFF2-40B4-BE49-F238E27FC236}">
                  <a16:creationId xmlns:a16="http://schemas.microsoft.com/office/drawing/2014/main" id="{118D6758-2C26-44C6-F2A0-1F89ACE9847B}"/>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51" name="Rectangle: Rounded Corners 50">
            <a:extLst>
              <a:ext uri="{FF2B5EF4-FFF2-40B4-BE49-F238E27FC236}">
                <a16:creationId xmlns:a16="http://schemas.microsoft.com/office/drawing/2014/main" id="{E87C14E2-FACB-839D-4C38-73D6F8E6EA26}"/>
              </a:ext>
            </a:extLst>
          </p:cNvPr>
          <p:cNvSpPr/>
          <p:nvPr/>
        </p:nvSpPr>
        <p:spPr>
          <a:xfrm>
            <a:off x="9162308" y="208027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BAA66F1-B0C0-16BE-779C-AE6C61741C73}"/>
              </a:ext>
            </a:extLst>
          </p:cNvPr>
          <p:cNvGrpSpPr/>
          <p:nvPr/>
        </p:nvGrpSpPr>
        <p:grpSpPr>
          <a:xfrm>
            <a:off x="8916500" y="2191820"/>
            <a:ext cx="616480" cy="528529"/>
            <a:chOff x="3140667" y="2901058"/>
            <a:chExt cx="757038" cy="725949"/>
          </a:xfrm>
          <a:scene3d>
            <a:camera prst="orthographicFront">
              <a:rot lat="0" lon="0" rev="0"/>
            </a:camera>
            <a:lightRig rig="balanced" dir="t">
              <a:rot lat="0" lon="0" rev="8700000"/>
            </a:lightRig>
          </a:scene3d>
        </p:grpSpPr>
        <p:sp>
          <p:nvSpPr>
            <p:cNvPr id="53" name="Rectangle: Rounded Corners 52">
              <a:extLst>
                <a:ext uri="{FF2B5EF4-FFF2-40B4-BE49-F238E27FC236}">
                  <a16:creationId xmlns:a16="http://schemas.microsoft.com/office/drawing/2014/main" id="{52C2E14F-CCF4-EEDE-E2E0-A7B1F07EFBD5}"/>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4" name="任意形状 644">
              <a:extLst>
                <a:ext uri="{FF2B5EF4-FFF2-40B4-BE49-F238E27FC236}">
                  <a16:creationId xmlns:a16="http://schemas.microsoft.com/office/drawing/2014/main" id="{0A437A17-3D29-44B0-8186-D833D2F7F7D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55" name="Rectangle: Rounded Corners 54">
            <a:extLst>
              <a:ext uri="{FF2B5EF4-FFF2-40B4-BE49-F238E27FC236}">
                <a16:creationId xmlns:a16="http://schemas.microsoft.com/office/drawing/2014/main" id="{59302832-AB9E-A7A1-DCAF-F2E68A997FF4}"/>
              </a:ext>
            </a:extLst>
          </p:cNvPr>
          <p:cNvSpPr/>
          <p:nvPr/>
        </p:nvSpPr>
        <p:spPr>
          <a:xfrm>
            <a:off x="9162308" y="3112810"/>
            <a:ext cx="2034879"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25337670-A39E-8E5A-E8F9-1E4CAF6B114B}"/>
              </a:ext>
            </a:extLst>
          </p:cNvPr>
          <p:cNvGrpSpPr/>
          <p:nvPr/>
        </p:nvGrpSpPr>
        <p:grpSpPr>
          <a:xfrm>
            <a:off x="8792437" y="3172196"/>
            <a:ext cx="616480" cy="528529"/>
            <a:chOff x="3140667" y="2901058"/>
            <a:chExt cx="757038" cy="725949"/>
          </a:xfrm>
          <a:scene3d>
            <a:camera prst="orthographicFront">
              <a:rot lat="0" lon="0" rev="0"/>
            </a:camera>
            <a:lightRig rig="balanced" dir="t">
              <a:rot lat="0" lon="0" rev="8700000"/>
            </a:lightRig>
          </a:scene3d>
        </p:grpSpPr>
        <p:sp>
          <p:nvSpPr>
            <p:cNvPr id="57" name="Rectangle: Rounded Corners 56">
              <a:extLst>
                <a:ext uri="{FF2B5EF4-FFF2-40B4-BE49-F238E27FC236}">
                  <a16:creationId xmlns:a16="http://schemas.microsoft.com/office/drawing/2014/main" id="{F83E5711-F111-4C54-98A2-A2665B26F04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58" name="任意形状 644">
              <a:extLst>
                <a:ext uri="{FF2B5EF4-FFF2-40B4-BE49-F238E27FC236}">
                  <a16:creationId xmlns:a16="http://schemas.microsoft.com/office/drawing/2014/main" id="{795FF9F4-7588-717E-6180-169849236F30}"/>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59" name="Rectangle: Rounded Corners 58">
            <a:extLst>
              <a:ext uri="{FF2B5EF4-FFF2-40B4-BE49-F238E27FC236}">
                <a16:creationId xmlns:a16="http://schemas.microsoft.com/office/drawing/2014/main" id="{36B24D8D-FD34-A798-DC17-6BB1478D7DA1}"/>
              </a:ext>
            </a:extLst>
          </p:cNvPr>
          <p:cNvSpPr/>
          <p:nvPr/>
        </p:nvSpPr>
        <p:spPr>
          <a:xfrm>
            <a:off x="869923" y="4152057"/>
            <a:ext cx="2204620"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162BDF20-CAD2-2A50-2376-C1617E72A409}"/>
              </a:ext>
            </a:extLst>
          </p:cNvPr>
          <p:cNvGrpSpPr/>
          <p:nvPr/>
        </p:nvGrpSpPr>
        <p:grpSpPr>
          <a:xfrm>
            <a:off x="624115" y="4263607"/>
            <a:ext cx="616480" cy="528529"/>
            <a:chOff x="3140667" y="2901058"/>
            <a:chExt cx="757038" cy="725949"/>
          </a:xfrm>
          <a:scene3d>
            <a:camera prst="orthographicFront">
              <a:rot lat="0" lon="0" rev="0"/>
            </a:camera>
            <a:lightRig rig="balanced" dir="t">
              <a:rot lat="0" lon="0" rev="8700000"/>
            </a:lightRig>
          </a:scene3d>
        </p:grpSpPr>
        <p:sp>
          <p:nvSpPr>
            <p:cNvPr id="61" name="Rectangle: Rounded Corners 60">
              <a:extLst>
                <a:ext uri="{FF2B5EF4-FFF2-40B4-BE49-F238E27FC236}">
                  <a16:creationId xmlns:a16="http://schemas.microsoft.com/office/drawing/2014/main" id="{F6C616FD-8229-309D-F187-4583122BECD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2" name="任意形状 644">
              <a:extLst>
                <a:ext uri="{FF2B5EF4-FFF2-40B4-BE49-F238E27FC236}">
                  <a16:creationId xmlns:a16="http://schemas.microsoft.com/office/drawing/2014/main" id="{E48AC4E9-6958-1875-8CB0-D28141F87317}"/>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63" name="Rectangle: Rounded Corners 62">
            <a:extLst>
              <a:ext uri="{FF2B5EF4-FFF2-40B4-BE49-F238E27FC236}">
                <a16:creationId xmlns:a16="http://schemas.microsoft.com/office/drawing/2014/main" id="{127E5173-08F9-3BD1-2E5D-A9862C46825E}"/>
              </a:ext>
            </a:extLst>
          </p:cNvPr>
          <p:cNvSpPr/>
          <p:nvPr/>
        </p:nvSpPr>
        <p:spPr>
          <a:xfrm>
            <a:off x="3537110" y="4152057"/>
            <a:ext cx="2455434"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3FA564F1-2694-0D1A-BC81-33F0AEC91691}"/>
              </a:ext>
            </a:extLst>
          </p:cNvPr>
          <p:cNvGrpSpPr/>
          <p:nvPr/>
        </p:nvGrpSpPr>
        <p:grpSpPr>
          <a:xfrm>
            <a:off x="3291302" y="4263607"/>
            <a:ext cx="616480" cy="528529"/>
            <a:chOff x="3140667" y="2901058"/>
            <a:chExt cx="757038" cy="725949"/>
          </a:xfrm>
          <a:scene3d>
            <a:camera prst="orthographicFront">
              <a:rot lat="0" lon="0" rev="0"/>
            </a:camera>
            <a:lightRig rig="balanced" dir="t">
              <a:rot lat="0" lon="0" rev="8700000"/>
            </a:lightRig>
          </a:scene3d>
        </p:grpSpPr>
        <p:sp>
          <p:nvSpPr>
            <p:cNvPr id="65" name="Rectangle: Rounded Corners 64">
              <a:extLst>
                <a:ext uri="{FF2B5EF4-FFF2-40B4-BE49-F238E27FC236}">
                  <a16:creationId xmlns:a16="http://schemas.microsoft.com/office/drawing/2014/main" id="{594A688F-5004-50E4-3B86-06BA31227922}"/>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66" name="任意形状 644">
              <a:extLst>
                <a:ext uri="{FF2B5EF4-FFF2-40B4-BE49-F238E27FC236}">
                  <a16:creationId xmlns:a16="http://schemas.microsoft.com/office/drawing/2014/main" id="{F99AEDCE-8EFF-55AE-8823-4B78D260EC9D}"/>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67" name="Rectangle: Rounded Corners 66">
            <a:extLst>
              <a:ext uri="{FF2B5EF4-FFF2-40B4-BE49-F238E27FC236}">
                <a16:creationId xmlns:a16="http://schemas.microsoft.com/office/drawing/2014/main" id="{A9E3BC26-6723-FEF9-C264-C6CEC610DB00}"/>
              </a:ext>
            </a:extLst>
          </p:cNvPr>
          <p:cNvSpPr/>
          <p:nvPr/>
        </p:nvSpPr>
        <p:spPr>
          <a:xfrm>
            <a:off x="6484660" y="4125609"/>
            <a:ext cx="2455434"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9FD8177-EDBE-DB71-E1E0-7E70968E6DF8}"/>
              </a:ext>
            </a:extLst>
          </p:cNvPr>
          <p:cNvGrpSpPr/>
          <p:nvPr/>
        </p:nvGrpSpPr>
        <p:grpSpPr>
          <a:xfrm>
            <a:off x="6099158" y="4237159"/>
            <a:ext cx="756174" cy="528529"/>
            <a:chOff x="3140667" y="2901058"/>
            <a:chExt cx="757038" cy="725949"/>
          </a:xfrm>
          <a:scene3d>
            <a:camera prst="orthographicFront">
              <a:rot lat="0" lon="0" rev="0"/>
            </a:camera>
            <a:lightRig rig="balanced" dir="t">
              <a:rot lat="0" lon="0" rev="8700000"/>
            </a:lightRig>
          </a:scene3d>
        </p:grpSpPr>
        <p:sp>
          <p:nvSpPr>
            <p:cNvPr id="69" name="Rectangle: Rounded Corners 68">
              <a:extLst>
                <a:ext uri="{FF2B5EF4-FFF2-40B4-BE49-F238E27FC236}">
                  <a16:creationId xmlns:a16="http://schemas.microsoft.com/office/drawing/2014/main" id="{288C77E0-E93A-7BB5-668B-A333E8CC2AAE}"/>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0" name="任意形状 644">
              <a:extLst>
                <a:ext uri="{FF2B5EF4-FFF2-40B4-BE49-F238E27FC236}">
                  <a16:creationId xmlns:a16="http://schemas.microsoft.com/office/drawing/2014/main" id="{4C2D8CD8-177F-2C47-F6C8-E15F745C3957}"/>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71" name="Rectangle: Rounded Corners 70">
            <a:extLst>
              <a:ext uri="{FF2B5EF4-FFF2-40B4-BE49-F238E27FC236}">
                <a16:creationId xmlns:a16="http://schemas.microsoft.com/office/drawing/2014/main" id="{C0916207-9F74-83E1-D2C3-C1D839679315}"/>
              </a:ext>
            </a:extLst>
          </p:cNvPr>
          <p:cNvSpPr/>
          <p:nvPr/>
        </p:nvSpPr>
        <p:spPr>
          <a:xfrm>
            <a:off x="9325596" y="4112133"/>
            <a:ext cx="2280002"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3272ADD-BCB9-932B-D9E2-94B347D58800}"/>
              </a:ext>
            </a:extLst>
          </p:cNvPr>
          <p:cNvGrpSpPr/>
          <p:nvPr/>
        </p:nvGrpSpPr>
        <p:grpSpPr>
          <a:xfrm>
            <a:off x="8991289" y="4213063"/>
            <a:ext cx="784238" cy="579073"/>
            <a:chOff x="3140667" y="2901058"/>
            <a:chExt cx="757038" cy="725949"/>
          </a:xfrm>
          <a:scene3d>
            <a:camera prst="orthographicFront">
              <a:rot lat="0" lon="0" rev="0"/>
            </a:camera>
            <a:lightRig rig="balanced" dir="t">
              <a:rot lat="0" lon="0" rev="8700000"/>
            </a:lightRig>
          </a:scene3d>
        </p:grpSpPr>
        <p:sp>
          <p:nvSpPr>
            <p:cNvPr id="73" name="Rectangle: Rounded Corners 72">
              <a:extLst>
                <a:ext uri="{FF2B5EF4-FFF2-40B4-BE49-F238E27FC236}">
                  <a16:creationId xmlns:a16="http://schemas.microsoft.com/office/drawing/2014/main" id="{FDD83780-244A-0F53-BD70-0A828AE9B6EA}"/>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4" name="任意形状 644">
              <a:extLst>
                <a:ext uri="{FF2B5EF4-FFF2-40B4-BE49-F238E27FC236}">
                  <a16:creationId xmlns:a16="http://schemas.microsoft.com/office/drawing/2014/main" id="{FC275831-FECA-B5B2-5A0E-DA63E1518389}"/>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75" name="Rectangle: Rounded Corners 74">
            <a:extLst>
              <a:ext uri="{FF2B5EF4-FFF2-40B4-BE49-F238E27FC236}">
                <a16:creationId xmlns:a16="http://schemas.microsoft.com/office/drawing/2014/main" id="{C3869A93-8F2A-0943-67DD-6DD4F3536AD8}"/>
              </a:ext>
            </a:extLst>
          </p:cNvPr>
          <p:cNvSpPr/>
          <p:nvPr/>
        </p:nvSpPr>
        <p:spPr>
          <a:xfrm>
            <a:off x="890051" y="5115286"/>
            <a:ext cx="2745042" cy="730390"/>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8E3BE9D3-E31A-D1B6-8E99-346166A5B4AD}"/>
              </a:ext>
            </a:extLst>
          </p:cNvPr>
          <p:cNvGrpSpPr/>
          <p:nvPr/>
        </p:nvGrpSpPr>
        <p:grpSpPr>
          <a:xfrm>
            <a:off x="243771" y="5226836"/>
            <a:ext cx="1016952" cy="528529"/>
            <a:chOff x="3140667" y="2901058"/>
            <a:chExt cx="757038" cy="725949"/>
          </a:xfrm>
          <a:scene3d>
            <a:camera prst="orthographicFront">
              <a:rot lat="0" lon="0" rev="0"/>
            </a:camera>
            <a:lightRig rig="balanced" dir="t">
              <a:rot lat="0" lon="0" rev="8700000"/>
            </a:lightRig>
          </a:scene3d>
        </p:grpSpPr>
        <p:sp>
          <p:nvSpPr>
            <p:cNvPr id="87" name="Rectangle: Rounded Corners 86">
              <a:extLst>
                <a:ext uri="{FF2B5EF4-FFF2-40B4-BE49-F238E27FC236}">
                  <a16:creationId xmlns:a16="http://schemas.microsoft.com/office/drawing/2014/main" id="{2DFD0824-7E7A-2436-5037-4A70DEE5677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88" name="任意形状 644">
              <a:extLst>
                <a:ext uri="{FF2B5EF4-FFF2-40B4-BE49-F238E27FC236}">
                  <a16:creationId xmlns:a16="http://schemas.microsoft.com/office/drawing/2014/main" id="{8A5BAC91-32AB-5768-2EF8-2D40EECA943C}"/>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92" name="TextBox 91">
            <a:extLst>
              <a:ext uri="{FF2B5EF4-FFF2-40B4-BE49-F238E27FC236}">
                <a16:creationId xmlns:a16="http://schemas.microsoft.com/office/drawing/2014/main" id="{39D6E005-1703-E141-FA57-940ABCA72034}"/>
              </a:ext>
            </a:extLst>
          </p:cNvPr>
          <p:cNvSpPr txBox="1"/>
          <p:nvPr/>
        </p:nvSpPr>
        <p:spPr>
          <a:xfrm>
            <a:off x="1597211" y="2188574"/>
            <a:ext cx="1378846"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$25</a:t>
            </a:r>
          </a:p>
        </p:txBody>
      </p:sp>
      <p:sp>
        <p:nvSpPr>
          <p:cNvPr id="94" name="TextBox 93">
            <a:extLst>
              <a:ext uri="{FF2B5EF4-FFF2-40B4-BE49-F238E27FC236}">
                <a16:creationId xmlns:a16="http://schemas.microsoft.com/office/drawing/2014/main" id="{F664FCB9-D7DE-8B0B-EF1E-660510DDA121}"/>
              </a:ext>
            </a:extLst>
          </p:cNvPr>
          <p:cNvSpPr txBox="1"/>
          <p:nvPr/>
        </p:nvSpPr>
        <p:spPr>
          <a:xfrm>
            <a:off x="950260" y="2183855"/>
            <a:ext cx="466901"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egy</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95" name="TextBox 94">
            <a:extLst>
              <a:ext uri="{FF2B5EF4-FFF2-40B4-BE49-F238E27FC236}">
                <a16:creationId xmlns:a16="http://schemas.microsoft.com/office/drawing/2014/main" id="{B2B2DC13-4FAE-47C5-1657-1E8D16BD0A4D}"/>
              </a:ext>
            </a:extLst>
          </p:cNvPr>
          <p:cNvSpPr txBox="1"/>
          <p:nvPr/>
        </p:nvSpPr>
        <p:spPr>
          <a:xfrm>
            <a:off x="3611351" y="2129142"/>
            <a:ext cx="466901" cy="338554"/>
          </a:xfrm>
          <a:prstGeom prst="rect">
            <a:avLst/>
          </a:prstGeom>
          <a:noFill/>
        </p:spPr>
        <p:txBody>
          <a:bodyPr wrap="square">
            <a:spAutoFit/>
          </a:bodyPr>
          <a:lstStyle/>
          <a:p>
            <a:pPr lvl="0" algn="ctr">
              <a:defRPr/>
            </a:pPr>
            <a:r>
              <a:rPr lang="en-IN" sz="1600" b="1" dirty="0" err="1">
                <a:effectLst>
                  <a:outerShdw blurRad="50800" dist="38100" dir="8100000" algn="tr" rotWithShape="0">
                    <a:prstClr val="black">
                      <a:alpha val="40000"/>
                    </a:prstClr>
                  </a:outerShdw>
                </a:effectLst>
                <a:latin typeface="+mj-lt"/>
              </a:rPr>
              <a:t>két</a:t>
            </a:r>
            <a:endParaRPr lang="en-IN" sz="1600" b="1" kern="1200" dirty="0">
              <a:effectLst>
                <a:outerShdw blurRad="50800" dist="38100" dir="8100000" algn="tr" rotWithShape="0">
                  <a:prstClr val="black">
                    <a:alpha val="40000"/>
                  </a:prstClr>
                </a:outerShdw>
              </a:effectLst>
              <a:latin typeface="+mj-lt"/>
              <a:ea typeface="+mn-ea"/>
              <a:cs typeface="+mn-cs"/>
            </a:endParaRPr>
          </a:p>
        </p:txBody>
      </p:sp>
      <p:sp>
        <p:nvSpPr>
          <p:cNvPr id="96" name="TextBox 95">
            <a:extLst>
              <a:ext uri="{FF2B5EF4-FFF2-40B4-BE49-F238E27FC236}">
                <a16:creationId xmlns:a16="http://schemas.microsoft.com/office/drawing/2014/main" id="{BDD92700-B8BC-6519-5778-F2EE4FEC2CA8}"/>
              </a:ext>
            </a:extLst>
          </p:cNvPr>
          <p:cNvSpPr txBox="1"/>
          <p:nvPr/>
        </p:nvSpPr>
        <p:spPr>
          <a:xfrm>
            <a:off x="6155877" y="2206610"/>
            <a:ext cx="735678"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három</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97" name="TextBox 96">
            <a:extLst>
              <a:ext uri="{FF2B5EF4-FFF2-40B4-BE49-F238E27FC236}">
                <a16:creationId xmlns:a16="http://schemas.microsoft.com/office/drawing/2014/main" id="{5D11CC73-F31E-0A96-0ACE-B68955E3CD40}"/>
              </a:ext>
            </a:extLst>
          </p:cNvPr>
          <p:cNvSpPr txBox="1"/>
          <p:nvPr/>
        </p:nvSpPr>
        <p:spPr>
          <a:xfrm>
            <a:off x="8991289" y="2192970"/>
            <a:ext cx="541691"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négy</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98" name="TextBox 97">
            <a:extLst>
              <a:ext uri="{FF2B5EF4-FFF2-40B4-BE49-F238E27FC236}">
                <a16:creationId xmlns:a16="http://schemas.microsoft.com/office/drawing/2014/main" id="{EE3C1EDF-9E86-C419-C092-17C4EAC3BCBD}"/>
              </a:ext>
            </a:extLst>
          </p:cNvPr>
          <p:cNvSpPr txBox="1"/>
          <p:nvPr/>
        </p:nvSpPr>
        <p:spPr>
          <a:xfrm>
            <a:off x="966995" y="3223418"/>
            <a:ext cx="466901"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öt</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99" name="TextBox 98">
            <a:extLst>
              <a:ext uri="{FF2B5EF4-FFF2-40B4-BE49-F238E27FC236}">
                <a16:creationId xmlns:a16="http://schemas.microsoft.com/office/drawing/2014/main" id="{11DBCB36-B1A2-B3DA-FC22-A6A50F9DE795}"/>
              </a:ext>
            </a:extLst>
          </p:cNvPr>
          <p:cNvSpPr txBox="1"/>
          <p:nvPr/>
        </p:nvSpPr>
        <p:spPr>
          <a:xfrm>
            <a:off x="3642126" y="3238365"/>
            <a:ext cx="466901" cy="307777"/>
          </a:xfrm>
          <a:prstGeom prst="rect">
            <a:avLst/>
          </a:prstGeom>
          <a:noFill/>
        </p:spPr>
        <p:txBody>
          <a:bodyPr wrap="square">
            <a:spAutoFit/>
          </a:bodyPr>
          <a:lstStyle/>
          <a:p>
            <a:pPr lvl="0" algn="ctr">
              <a:defRPr/>
            </a:pPr>
            <a:r>
              <a:rPr lang="en-IN" sz="1400" b="1" dirty="0">
                <a:effectLst>
                  <a:outerShdw blurRad="50800" dist="38100" dir="8100000" algn="tr" rotWithShape="0">
                    <a:prstClr val="black">
                      <a:alpha val="40000"/>
                    </a:prstClr>
                  </a:outerShdw>
                </a:effectLst>
                <a:latin typeface="+mj-lt"/>
              </a:rPr>
              <a:t>hat</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0" name="TextBox 99">
            <a:extLst>
              <a:ext uri="{FF2B5EF4-FFF2-40B4-BE49-F238E27FC236}">
                <a16:creationId xmlns:a16="http://schemas.microsoft.com/office/drawing/2014/main" id="{548AE119-E0C8-D47A-ABD4-DED08B0FA8FF}"/>
              </a:ext>
            </a:extLst>
          </p:cNvPr>
          <p:cNvSpPr txBox="1"/>
          <p:nvPr/>
        </p:nvSpPr>
        <p:spPr>
          <a:xfrm>
            <a:off x="6311447" y="3214274"/>
            <a:ext cx="466901"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hét</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1" name="TextBox 100">
            <a:extLst>
              <a:ext uri="{FF2B5EF4-FFF2-40B4-BE49-F238E27FC236}">
                <a16:creationId xmlns:a16="http://schemas.microsoft.com/office/drawing/2014/main" id="{06F9BD70-F898-DEFB-C8CD-A495BEAB32C1}"/>
              </a:ext>
            </a:extLst>
          </p:cNvPr>
          <p:cNvSpPr txBox="1"/>
          <p:nvPr/>
        </p:nvSpPr>
        <p:spPr>
          <a:xfrm>
            <a:off x="8852862" y="3300770"/>
            <a:ext cx="618621"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nyolc</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2" name="TextBox 101">
            <a:extLst>
              <a:ext uri="{FF2B5EF4-FFF2-40B4-BE49-F238E27FC236}">
                <a16:creationId xmlns:a16="http://schemas.microsoft.com/office/drawing/2014/main" id="{AD754A9F-1DB3-029D-F5A0-23D524A86A6F}"/>
              </a:ext>
            </a:extLst>
          </p:cNvPr>
          <p:cNvSpPr txBox="1"/>
          <p:nvPr/>
        </p:nvSpPr>
        <p:spPr>
          <a:xfrm>
            <a:off x="602908" y="4267225"/>
            <a:ext cx="617739"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kilenc</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3" name="TextBox 102">
            <a:extLst>
              <a:ext uri="{FF2B5EF4-FFF2-40B4-BE49-F238E27FC236}">
                <a16:creationId xmlns:a16="http://schemas.microsoft.com/office/drawing/2014/main" id="{CE7EA2EB-5069-BEE5-D727-C8563BAEB895}"/>
              </a:ext>
            </a:extLst>
          </p:cNvPr>
          <p:cNvSpPr txBox="1"/>
          <p:nvPr/>
        </p:nvSpPr>
        <p:spPr>
          <a:xfrm>
            <a:off x="3200166" y="4296021"/>
            <a:ext cx="770841"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tíz</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4" name="TextBox 103">
            <a:extLst>
              <a:ext uri="{FF2B5EF4-FFF2-40B4-BE49-F238E27FC236}">
                <a16:creationId xmlns:a16="http://schemas.microsoft.com/office/drawing/2014/main" id="{40A94740-A4F5-12F4-0D23-A42B8DA4B15E}"/>
              </a:ext>
            </a:extLst>
          </p:cNvPr>
          <p:cNvSpPr txBox="1"/>
          <p:nvPr/>
        </p:nvSpPr>
        <p:spPr>
          <a:xfrm>
            <a:off x="6085106" y="4227194"/>
            <a:ext cx="850505"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tizenegy</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5" name="TextBox 104">
            <a:extLst>
              <a:ext uri="{FF2B5EF4-FFF2-40B4-BE49-F238E27FC236}">
                <a16:creationId xmlns:a16="http://schemas.microsoft.com/office/drawing/2014/main" id="{EEF8F19E-6758-278B-3C86-1CFDF4B691D7}"/>
              </a:ext>
            </a:extLst>
          </p:cNvPr>
          <p:cNvSpPr txBox="1"/>
          <p:nvPr/>
        </p:nvSpPr>
        <p:spPr>
          <a:xfrm>
            <a:off x="8916501" y="4244162"/>
            <a:ext cx="901988"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tizenkét</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6" name="TextBox 105">
            <a:extLst>
              <a:ext uri="{FF2B5EF4-FFF2-40B4-BE49-F238E27FC236}">
                <a16:creationId xmlns:a16="http://schemas.microsoft.com/office/drawing/2014/main" id="{4CEC798E-BF3F-91C2-8892-EBE638C03313}"/>
              </a:ext>
            </a:extLst>
          </p:cNvPr>
          <p:cNvSpPr txBox="1"/>
          <p:nvPr/>
        </p:nvSpPr>
        <p:spPr>
          <a:xfrm>
            <a:off x="245661" y="5267694"/>
            <a:ext cx="1084384" cy="307777"/>
          </a:xfrm>
          <a:prstGeom prst="rect">
            <a:avLst/>
          </a:prstGeom>
          <a:noFill/>
        </p:spPr>
        <p:txBody>
          <a:bodyPr wrap="square">
            <a:spAutoFit/>
          </a:bodyPr>
          <a:lstStyle/>
          <a:p>
            <a:pPr lvl="0" algn="ctr">
              <a:defRPr/>
            </a:pPr>
            <a:r>
              <a:rPr lang="en-IN" sz="1400" b="1" dirty="0" err="1">
                <a:effectLst>
                  <a:outerShdw blurRad="50800" dist="38100" dir="8100000" algn="tr" rotWithShape="0">
                    <a:prstClr val="black">
                      <a:alpha val="40000"/>
                    </a:prstClr>
                  </a:outerShdw>
                </a:effectLst>
                <a:latin typeface="+mj-lt"/>
              </a:rPr>
              <a:t>Tizenhárom</a:t>
            </a:r>
            <a:endParaRPr lang="en-IN" sz="1400" b="1" kern="1200" dirty="0">
              <a:effectLst>
                <a:outerShdw blurRad="50800" dist="38100" dir="8100000" algn="tr" rotWithShape="0">
                  <a:prstClr val="black">
                    <a:alpha val="40000"/>
                  </a:prstClr>
                </a:outerShdw>
              </a:effectLst>
              <a:latin typeface="+mj-lt"/>
              <a:ea typeface="+mn-ea"/>
              <a:cs typeface="+mn-cs"/>
            </a:endParaRPr>
          </a:p>
        </p:txBody>
      </p:sp>
      <p:sp>
        <p:nvSpPr>
          <p:cNvPr id="107" name="TextBox 106">
            <a:extLst>
              <a:ext uri="{FF2B5EF4-FFF2-40B4-BE49-F238E27FC236}">
                <a16:creationId xmlns:a16="http://schemas.microsoft.com/office/drawing/2014/main" id="{C1C2E67A-B0F4-1B17-D5F7-DFE854B31A20}"/>
              </a:ext>
            </a:extLst>
          </p:cNvPr>
          <p:cNvSpPr txBox="1"/>
          <p:nvPr/>
        </p:nvSpPr>
        <p:spPr>
          <a:xfrm>
            <a:off x="1501320" y="3238365"/>
            <a:ext cx="1703304"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$400</a:t>
            </a:r>
          </a:p>
        </p:txBody>
      </p:sp>
      <p:sp>
        <p:nvSpPr>
          <p:cNvPr id="108" name="TextBox 107">
            <a:extLst>
              <a:ext uri="{FF2B5EF4-FFF2-40B4-BE49-F238E27FC236}">
                <a16:creationId xmlns:a16="http://schemas.microsoft.com/office/drawing/2014/main" id="{1B5BCDCF-77F1-F7A9-7D24-E30E3857E234}"/>
              </a:ext>
            </a:extLst>
          </p:cNvPr>
          <p:cNvSpPr txBox="1"/>
          <p:nvPr/>
        </p:nvSpPr>
        <p:spPr>
          <a:xfrm>
            <a:off x="4263921" y="2202522"/>
            <a:ext cx="1378846"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$50</a:t>
            </a:r>
          </a:p>
        </p:txBody>
      </p:sp>
      <p:sp>
        <p:nvSpPr>
          <p:cNvPr id="109" name="TextBox 108">
            <a:extLst>
              <a:ext uri="{FF2B5EF4-FFF2-40B4-BE49-F238E27FC236}">
                <a16:creationId xmlns:a16="http://schemas.microsoft.com/office/drawing/2014/main" id="{593BCF25-5938-6F7D-DAD7-D8447754A819}"/>
              </a:ext>
            </a:extLst>
          </p:cNvPr>
          <p:cNvSpPr txBox="1"/>
          <p:nvPr/>
        </p:nvSpPr>
        <p:spPr>
          <a:xfrm>
            <a:off x="4297648" y="3231835"/>
            <a:ext cx="1378846"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$800</a:t>
            </a:r>
          </a:p>
        </p:txBody>
      </p:sp>
      <p:sp>
        <p:nvSpPr>
          <p:cNvPr id="110" name="TextBox 109">
            <a:extLst>
              <a:ext uri="{FF2B5EF4-FFF2-40B4-BE49-F238E27FC236}">
                <a16:creationId xmlns:a16="http://schemas.microsoft.com/office/drawing/2014/main" id="{916699DF-1269-696D-7D63-1FB398AF97F7}"/>
              </a:ext>
            </a:extLst>
          </p:cNvPr>
          <p:cNvSpPr txBox="1"/>
          <p:nvPr/>
        </p:nvSpPr>
        <p:spPr>
          <a:xfrm>
            <a:off x="6935611" y="2184386"/>
            <a:ext cx="1378846"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$100</a:t>
            </a:r>
          </a:p>
        </p:txBody>
      </p:sp>
      <p:sp>
        <p:nvSpPr>
          <p:cNvPr id="111" name="TextBox 110">
            <a:extLst>
              <a:ext uri="{FF2B5EF4-FFF2-40B4-BE49-F238E27FC236}">
                <a16:creationId xmlns:a16="http://schemas.microsoft.com/office/drawing/2014/main" id="{8908EC42-2B12-0303-DF5B-8B92FE715B61}"/>
              </a:ext>
            </a:extLst>
          </p:cNvPr>
          <p:cNvSpPr txBox="1"/>
          <p:nvPr/>
        </p:nvSpPr>
        <p:spPr>
          <a:xfrm>
            <a:off x="6823033" y="3213699"/>
            <a:ext cx="1693467"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$1600</a:t>
            </a:r>
          </a:p>
        </p:txBody>
      </p:sp>
      <p:sp>
        <p:nvSpPr>
          <p:cNvPr id="112" name="TextBox 111">
            <a:extLst>
              <a:ext uri="{FF2B5EF4-FFF2-40B4-BE49-F238E27FC236}">
                <a16:creationId xmlns:a16="http://schemas.microsoft.com/office/drawing/2014/main" id="{8AD97C03-E22C-1387-A516-74F637CAB0AE}"/>
              </a:ext>
            </a:extLst>
          </p:cNvPr>
          <p:cNvSpPr txBox="1"/>
          <p:nvPr/>
        </p:nvSpPr>
        <p:spPr>
          <a:xfrm>
            <a:off x="9602321" y="2198334"/>
            <a:ext cx="1378846"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$200</a:t>
            </a:r>
          </a:p>
        </p:txBody>
      </p:sp>
      <p:sp>
        <p:nvSpPr>
          <p:cNvPr id="113" name="TextBox 112">
            <a:extLst>
              <a:ext uri="{FF2B5EF4-FFF2-40B4-BE49-F238E27FC236}">
                <a16:creationId xmlns:a16="http://schemas.microsoft.com/office/drawing/2014/main" id="{0E7C5951-2F96-1246-B0B1-D7C72E713F79}"/>
              </a:ext>
            </a:extLst>
          </p:cNvPr>
          <p:cNvSpPr txBox="1"/>
          <p:nvPr/>
        </p:nvSpPr>
        <p:spPr>
          <a:xfrm>
            <a:off x="9298106" y="3227647"/>
            <a:ext cx="2109980"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$3200</a:t>
            </a:r>
          </a:p>
        </p:txBody>
      </p:sp>
      <p:sp>
        <p:nvSpPr>
          <p:cNvPr id="114" name="TextBox 113">
            <a:extLst>
              <a:ext uri="{FF2B5EF4-FFF2-40B4-BE49-F238E27FC236}">
                <a16:creationId xmlns:a16="http://schemas.microsoft.com/office/drawing/2014/main" id="{D5F46341-4966-D129-6628-C79927FB6387}"/>
              </a:ext>
            </a:extLst>
          </p:cNvPr>
          <p:cNvSpPr txBox="1"/>
          <p:nvPr/>
        </p:nvSpPr>
        <p:spPr>
          <a:xfrm>
            <a:off x="1187619" y="4258025"/>
            <a:ext cx="1852640"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$6400</a:t>
            </a:r>
          </a:p>
        </p:txBody>
      </p:sp>
      <p:sp>
        <p:nvSpPr>
          <p:cNvPr id="115" name="TextBox 114">
            <a:extLst>
              <a:ext uri="{FF2B5EF4-FFF2-40B4-BE49-F238E27FC236}">
                <a16:creationId xmlns:a16="http://schemas.microsoft.com/office/drawing/2014/main" id="{2C04BCFB-0A87-3E19-DCF9-9332B20A8F1E}"/>
              </a:ext>
            </a:extLst>
          </p:cNvPr>
          <p:cNvSpPr txBox="1"/>
          <p:nvPr/>
        </p:nvSpPr>
        <p:spPr>
          <a:xfrm>
            <a:off x="3936625" y="4271973"/>
            <a:ext cx="1941482"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$12800</a:t>
            </a:r>
          </a:p>
        </p:txBody>
      </p:sp>
      <p:sp>
        <p:nvSpPr>
          <p:cNvPr id="116" name="TextBox 115">
            <a:extLst>
              <a:ext uri="{FF2B5EF4-FFF2-40B4-BE49-F238E27FC236}">
                <a16:creationId xmlns:a16="http://schemas.microsoft.com/office/drawing/2014/main" id="{EC89C74C-30E5-A5C0-4977-C8D29E70B0F6}"/>
              </a:ext>
            </a:extLst>
          </p:cNvPr>
          <p:cNvSpPr txBox="1"/>
          <p:nvPr/>
        </p:nvSpPr>
        <p:spPr>
          <a:xfrm>
            <a:off x="6827977" y="4227194"/>
            <a:ext cx="2133324"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$25600</a:t>
            </a:r>
          </a:p>
        </p:txBody>
      </p:sp>
      <p:sp>
        <p:nvSpPr>
          <p:cNvPr id="117" name="TextBox 116">
            <a:extLst>
              <a:ext uri="{FF2B5EF4-FFF2-40B4-BE49-F238E27FC236}">
                <a16:creationId xmlns:a16="http://schemas.microsoft.com/office/drawing/2014/main" id="{B2E34AC1-3785-8BAB-9AD8-3B8B34103C15}"/>
              </a:ext>
            </a:extLst>
          </p:cNvPr>
          <p:cNvSpPr txBox="1"/>
          <p:nvPr/>
        </p:nvSpPr>
        <p:spPr>
          <a:xfrm>
            <a:off x="9630337" y="4227861"/>
            <a:ext cx="2071136" cy="369332"/>
          </a:xfrm>
          <a:prstGeom prst="rect">
            <a:avLst/>
          </a:prstGeom>
          <a:noFill/>
        </p:spPr>
        <p:txBody>
          <a:bodyPr wrap="square">
            <a:spAutoFit/>
          </a:bodyPr>
          <a:lstStyle/>
          <a:p>
            <a:pPr lvl="0" algn="ctr">
              <a:defRPr/>
            </a:pPr>
            <a:r>
              <a:rPr lang="en-IN" b="1" dirty="0">
                <a:solidFill>
                  <a:schemeClr val="bg1"/>
                </a:solidFill>
                <a:effectLst>
                  <a:outerShdw blurRad="50800" dist="38100" dir="8100000" algn="tr" rotWithShape="0">
                    <a:prstClr val="black">
                      <a:alpha val="40000"/>
                    </a:prstClr>
                  </a:outerShdw>
                </a:effectLst>
              </a:rPr>
              <a:t>$51200</a:t>
            </a:r>
          </a:p>
        </p:txBody>
      </p:sp>
      <p:sp>
        <p:nvSpPr>
          <p:cNvPr id="118" name="TextBox 117">
            <a:extLst>
              <a:ext uri="{FF2B5EF4-FFF2-40B4-BE49-F238E27FC236}">
                <a16:creationId xmlns:a16="http://schemas.microsoft.com/office/drawing/2014/main" id="{8830B591-0B54-F7A3-CC84-A33718FD87C7}"/>
              </a:ext>
            </a:extLst>
          </p:cNvPr>
          <p:cNvSpPr txBox="1"/>
          <p:nvPr/>
        </p:nvSpPr>
        <p:spPr>
          <a:xfrm>
            <a:off x="1187619" y="5151820"/>
            <a:ext cx="2524186" cy="369332"/>
          </a:xfrm>
          <a:prstGeom prst="rect">
            <a:avLst/>
          </a:prstGeom>
          <a:noFill/>
        </p:spPr>
        <p:txBody>
          <a:bodyPr wrap="square">
            <a:spAutoFit/>
          </a:bodyPr>
          <a:lstStyle/>
          <a:p>
            <a:pPr lvl="0" algn="ctr">
              <a:defRPr/>
            </a:pPr>
            <a:r>
              <a:rPr lang="en-IN" b="1">
                <a:solidFill>
                  <a:schemeClr val="bg1"/>
                </a:solidFill>
                <a:effectLst>
                  <a:outerShdw blurRad="50800" dist="38100" dir="8100000" algn="tr" rotWithShape="0">
                    <a:prstClr val="black">
                      <a:alpha val="40000"/>
                    </a:prstClr>
                  </a:outerShdw>
                </a:effectLst>
              </a:rPr>
              <a:t>$102400</a:t>
            </a:r>
            <a:endParaRPr lang="en-IN" b="1" dirty="0">
              <a:solidFill>
                <a:schemeClr val="bg1"/>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24762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C0DB041E-3C50-D14B-A72D-D42C676C82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2B823B71-3176-9D5A-5DA4-A6BB4A284A02}"/>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29" name="Cube 28">
            <a:extLst>
              <a:ext uri="{FF2B5EF4-FFF2-40B4-BE49-F238E27FC236}">
                <a16:creationId xmlns:a16="http://schemas.microsoft.com/office/drawing/2014/main" id="{19CF6082-18E8-4B88-A27D-769272F40F78}"/>
              </a:ext>
            </a:extLst>
          </p:cNvPr>
          <p:cNvSpPr/>
          <p:nvPr/>
        </p:nvSpPr>
        <p:spPr>
          <a:xfrm>
            <a:off x="8598134" y="-20538"/>
            <a:ext cx="3593866" cy="3593866"/>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DE363FC5-5E82-47C0-89A3-6D3D69F35595}"/>
              </a:ext>
            </a:extLst>
          </p:cNvPr>
          <p:cNvSpPr txBox="1"/>
          <p:nvPr/>
        </p:nvSpPr>
        <p:spPr>
          <a:xfrm>
            <a:off x="654303" y="1665485"/>
            <a:ext cx="3917697" cy="1089529"/>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bg1"/>
                </a:solidFill>
                <a:latin typeface="+mj-lt"/>
              </a:rPr>
              <a:t>XSZINERGIA </a:t>
            </a:r>
            <a:r>
              <a:rPr lang="en-IN" sz="3600" b="1" dirty="0">
                <a:solidFill>
                  <a:schemeClr val="accent6"/>
                </a:solidFill>
                <a:latin typeface="+mj-lt"/>
              </a:rPr>
              <a:t>BOOSTER</a:t>
            </a:r>
            <a:endParaRPr lang="en-GB" sz="3600" b="1" dirty="0">
              <a:solidFill>
                <a:schemeClr val="accent6"/>
              </a:solidFill>
              <a:latin typeface="+mj-lt"/>
            </a:endParaRPr>
          </a:p>
        </p:txBody>
      </p:sp>
      <p:sp>
        <p:nvSpPr>
          <p:cNvPr id="5" name="TextBox 4">
            <a:extLst>
              <a:ext uri="{FF2B5EF4-FFF2-40B4-BE49-F238E27FC236}">
                <a16:creationId xmlns:a16="http://schemas.microsoft.com/office/drawing/2014/main" id="{2415982F-ECF9-FF7F-7E53-63B018B8F6F5}"/>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9" name="TextBox 8">
            <a:extLst>
              <a:ext uri="{FF2B5EF4-FFF2-40B4-BE49-F238E27FC236}">
                <a16:creationId xmlns:a16="http://schemas.microsoft.com/office/drawing/2014/main" id="{FE7C7690-3FFA-9878-3C66-14C21921E49F}"/>
              </a:ext>
            </a:extLst>
          </p:cNvPr>
          <p:cNvSpPr txBox="1"/>
          <p:nvPr/>
        </p:nvSpPr>
        <p:spPr>
          <a:xfrm>
            <a:off x="654303" y="2715787"/>
            <a:ext cx="5820388" cy="2862322"/>
          </a:xfrm>
          <a:prstGeom prst="rect">
            <a:avLst/>
          </a:prstGeom>
          <a:noFill/>
        </p:spPr>
        <p:txBody>
          <a:bodyPr wrap="square">
            <a:spAutoFit/>
          </a:bodyPr>
          <a:lstStyle/>
          <a:p>
            <a:pPr>
              <a:buNone/>
            </a:pPr>
            <a:r>
              <a:rPr lang="en-US" b="1" dirty="0" err="1">
                <a:solidFill>
                  <a:schemeClr val="bg1"/>
                </a:solidFill>
                <a:latin typeface="Arial" panose="020B0604020202020204" pitchFamily="34" charset="0"/>
                <a:cs typeface="Arial" panose="020B0604020202020204" pitchFamily="34" charset="0"/>
              </a:rPr>
              <a:t>Növeld</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bevételeidet</a:t>
            </a:r>
            <a:r>
              <a:rPr lang="en-US" b="1" dirty="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ajánlásokkal</a:t>
            </a:r>
            <a:r>
              <a:rPr lang="en-US" b="1" dirty="0">
                <a:solidFill>
                  <a:schemeClr val="bg1"/>
                </a:solidFill>
                <a:latin typeface="Arial" panose="020B0604020202020204" pitchFamily="34" charset="0"/>
                <a:cs typeface="Arial" panose="020B0604020202020204" pitchFamily="34" charset="0"/>
              </a:rPr>
              <a:t>!</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pPr>
              <a:buNone/>
            </a:pPr>
            <a:r>
              <a:rPr lang="en-US" dirty="0" err="1">
                <a:solidFill>
                  <a:schemeClr val="bg1"/>
                </a:solidFill>
                <a:latin typeface="Arial" panose="020B0604020202020204" pitchFamily="34" charset="0"/>
                <a:cs typeface="Arial" panose="020B0604020202020204" pitchFamily="34" charset="0"/>
              </a:rPr>
              <a:t>Hívd</a:t>
            </a:r>
            <a:r>
              <a:rPr lang="en-US" dirty="0">
                <a:solidFill>
                  <a:schemeClr val="bg1"/>
                </a:solidFill>
                <a:latin typeface="Arial" panose="020B0604020202020204" pitchFamily="34" charset="0"/>
                <a:cs typeface="Arial" panose="020B0604020202020204" pitchFamily="34" charset="0"/>
              </a:rPr>
              <a:t> meg </a:t>
            </a:r>
            <a:r>
              <a:rPr lang="en-US" dirty="0" err="1">
                <a:solidFill>
                  <a:schemeClr val="bg1"/>
                </a:solidFill>
                <a:latin typeface="Arial" panose="020B0604020202020204" pitchFamily="34" charset="0"/>
                <a:cs typeface="Arial" panose="020B0604020202020204" pitchFamily="34" charset="0"/>
              </a:rPr>
              <a:t>barátaidat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hogy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csatlakozzanak</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az</a:t>
            </a:r>
            <a:r>
              <a:rPr lang="en-US" dirty="0">
                <a:solidFill>
                  <a:schemeClr val="bg1"/>
                </a:solidFill>
                <a:latin typeface="Arial" panose="020B0604020202020204" pitchFamily="34" charset="0"/>
                <a:cs typeface="Arial" panose="020B0604020202020204" pitchFamily="34" charset="0"/>
              </a:rPr>
              <a:t> XSZINERGIA-</a:t>
            </a:r>
            <a:r>
              <a:rPr lang="en-US" dirty="0" err="1">
                <a:solidFill>
                  <a:schemeClr val="bg1"/>
                </a:solidFill>
                <a:latin typeface="Arial" panose="020B0604020202020204" pitchFamily="34" charset="0"/>
                <a:cs typeface="Arial" panose="020B0604020202020204" pitchFamily="34" charset="0"/>
              </a:rPr>
              <a:t>hez</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és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oldj</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fel</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egy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exkluzív</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tíz</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százalék-os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éves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jutaléknövelést</a:t>
            </a:r>
            <a:r>
              <a:rPr lang="en-US" dirty="0">
                <a:solidFill>
                  <a:schemeClr val="bg1"/>
                </a:solidFill>
                <a:latin typeface="Arial" panose="020B0604020202020204" pitchFamily="34" charset="0"/>
                <a:cs typeface="Arial" panose="020B0604020202020204" pitchFamily="34" charset="0"/>
              </a:rPr>
              <a:t> a </a:t>
            </a:r>
            <a:r>
              <a:rPr lang="en-US" dirty="0" err="1">
                <a:solidFill>
                  <a:schemeClr val="bg1"/>
                </a:solidFill>
                <a:latin typeface="Arial" panose="020B0604020202020204" pitchFamily="34" charset="0"/>
                <a:cs typeface="Arial" panose="020B0604020202020204" pitchFamily="34" charset="0"/>
              </a:rPr>
              <a:t>saját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csomagodra</a:t>
            </a:r>
            <a:r>
              <a:rPr lang="en-US" dirty="0">
                <a:solidFill>
                  <a:schemeClr val="bg1"/>
                </a:solidFill>
                <a:latin typeface="Arial" panose="020B0604020202020204" pitchFamily="34" charset="0"/>
                <a:cs typeface="Arial" panose="020B0604020202020204" pitchFamily="34" charset="0"/>
              </a:rPr>
              <a:t>.</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nb-NO" dirty="0">
                <a:solidFill>
                  <a:schemeClr val="bg1"/>
                </a:solidFill>
                <a:latin typeface="Arial" panose="020B0604020202020204" pitchFamily="34" charset="0"/>
                <a:cs typeface="Arial" panose="020B0604020202020204" pitchFamily="34" charset="0"/>
              </a:rPr>
              <a:t>A fellendülés harminc napig tart</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Közvetlenül</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növeli</a:t>
            </a:r>
            <a:r>
              <a:rPr lang="en-US" dirty="0">
                <a:solidFill>
                  <a:schemeClr val="bg1"/>
                </a:solidFill>
                <a:latin typeface="Arial" panose="020B0604020202020204" pitchFamily="34" charset="0"/>
                <a:cs typeface="Arial" panose="020B0604020202020204" pitchFamily="34" charset="0"/>
              </a:rPr>
              <a:t> a staking </a:t>
            </a:r>
            <a:r>
              <a:rPr lang="en-US" dirty="0" err="1">
                <a:solidFill>
                  <a:schemeClr val="bg1"/>
                </a:solidFill>
                <a:latin typeface="Arial" panose="020B0604020202020204" pitchFamily="34" charset="0"/>
                <a:cs typeface="Arial" panose="020B0604020202020204" pitchFamily="34" charset="0"/>
              </a:rPr>
              <a:t>jutalmait</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Több</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meghívás</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több</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bónusz</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gyorsabb</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növekedés</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Ne </a:t>
            </a:r>
            <a:r>
              <a:rPr lang="en-US" dirty="0" err="1">
                <a:solidFill>
                  <a:schemeClr val="bg1"/>
                </a:solidFill>
                <a:latin typeface="Arial" panose="020B0604020202020204" pitchFamily="34" charset="0"/>
                <a:cs typeface="Arial" panose="020B0604020202020204" pitchFamily="34" charset="0"/>
              </a:rPr>
              <a:t>csak</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keress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sokszorozd</a:t>
            </a:r>
            <a:r>
              <a:rPr lang="en-US" dirty="0">
                <a:solidFill>
                  <a:schemeClr val="bg1"/>
                </a:solidFill>
                <a:latin typeface="Arial" panose="020B0604020202020204" pitchFamily="34" charset="0"/>
                <a:cs typeface="Arial" panose="020B0604020202020204" pitchFamily="34" charset="0"/>
              </a:rPr>
              <a:t> meg a </a:t>
            </a:r>
            <a:r>
              <a:rPr lang="en-US" dirty="0" err="1">
                <a:solidFill>
                  <a:schemeClr val="bg1"/>
                </a:solidFill>
                <a:latin typeface="Arial" panose="020B0604020202020204" pitchFamily="34" charset="0"/>
                <a:cs typeface="Arial" panose="020B0604020202020204" pitchFamily="34" charset="0"/>
              </a:rPr>
              <a:t>jutalmaidat</a:t>
            </a:r>
            <a:r>
              <a:rPr lang="en-US" dirty="0">
                <a:solidFill>
                  <a:schemeClr val="bg1"/>
                </a:solidFill>
                <a:latin typeface="Arial" panose="020B0604020202020204" pitchFamily="34" charset="0"/>
                <a:cs typeface="Arial" panose="020B0604020202020204" pitchFamily="34" charset="0"/>
              </a:rPr>
              <a:t> a </a:t>
            </a:r>
            <a:r>
              <a:rPr lang="en-US" b="1" dirty="0">
                <a:solidFill>
                  <a:schemeClr val="accent6"/>
                </a:solidFill>
                <a:latin typeface="Arial" panose="020B0604020202020204" pitchFamily="34" charset="0"/>
                <a:cs typeface="Arial" panose="020B0604020202020204" pitchFamily="34" charset="0"/>
              </a:rPr>
              <a:t>XSZINERGIA</a:t>
            </a:r>
            <a:r>
              <a:rPr lang="en-US" b="1" dirty="0">
                <a:solidFill>
                  <a:schemeClr val="bg1"/>
                </a:solidFill>
                <a:latin typeface="Arial" panose="020B0604020202020204" pitchFamily="34" charset="0"/>
                <a:cs typeface="Arial" panose="020B0604020202020204" pitchFamily="34" charset="0"/>
              </a:rPr>
              <a:t> Booster!</a:t>
            </a:r>
            <a:endParaRPr lang="en-US" dirty="0">
              <a:solidFill>
                <a:schemeClr val="bg1"/>
              </a:solidFill>
              <a:latin typeface="Arial" panose="020B0604020202020204" pitchFamily="34" charset="0"/>
              <a:cs typeface="Arial" panose="020B0604020202020204" pitchFamily="34" charset="0"/>
            </a:endParaRPr>
          </a:p>
        </p:txBody>
      </p:sp>
      <p:pic>
        <p:nvPicPr>
          <p:cNvPr id="26" name="Picture 25" descr="A green arrow pointing up on a white stairs&#10;&#10;AI-generated content may be incorrect.">
            <a:extLst>
              <a:ext uri="{FF2B5EF4-FFF2-40B4-BE49-F238E27FC236}">
                <a16:creationId xmlns:a16="http://schemas.microsoft.com/office/drawing/2014/main" id="{6A3AB5FE-BA40-2E84-A293-328642924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29" y="1632108"/>
            <a:ext cx="4223000" cy="4223000"/>
          </a:xfrm>
          <a:prstGeom prst="rect">
            <a:avLst/>
          </a:prstGeom>
        </p:spPr>
      </p:pic>
      <p:pic>
        <p:nvPicPr>
          <p:cNvPr id="27" name="Picture 26" descr="A green lit up coin&#10;&#10;AI-generated content may be incorrect.">
            <a:extLst>
              <a:ext uri="{FF2B5EF4-FFF2-40B4-BE49-F238E27FC236}">
                <a16:creationId xmlns:a16="http://schemas.microsoft.com/office/drawing/2014/main" id="{0933D120-EE08-6673-5673-3FFBF8EDC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265" y="773320"/>
            <a:ext cx="1784329" cy="1784329"/>
          </a:xfrm>
          <a:prstGeom prst="rect">
            <a:avLst/>
          </a:prstGeom>
        </p:spPr>
      </p:pic>
    </p:spTree>
    <p:extLst>
      <p:ext uri="{BB962C8B-B14F-4D97-AF65-F5344CB8AC3E}">
        <p14:creationId xmlns:p14="http://schemas.microsoft.com/office/powerpoint/2010/main" val="2502199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een lights in a black background&#10;&#10;AI-generated content may be incorrect.">
            <a:extLst>
              <a:ext uri="{FF2B5EF4-FFF2-40B4-BE49-F238E27FC236}">
                <a16:creationId xmlns:a16="http://schemas.microsoft.com/office/drawing/2014/main" id="{4BD381F3-A5FF-2977-C5FE-A3CC7FB72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9" name="Rectangle 8">
            <a:extLst>
              <a:ext uri="{FF2B5EF4-FFF2-40B4-BE49-F238E27FC236}">
                <a16:creationId xmlns:a16="http://schemas.microsoft.com/office/drawing/2014/main" id="{A0922A92-EA40-2E80-70E2-3B4680A87516}"/>
              </a:ext>
            </a:extLst>
          </p:cNvPr>
          <p:cNvSpPr/>
          <p:nvPr/>
        </p:nvSpPr>
        <p:spPr>
          <a:xfrm flipH="1">
            <a:off x="-1896" y="-6788"/>
            <a:ext cx="12192001" cy="6864787"/>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5" name="Cube 14">
            <a:extLst>
              <a:ext uri="{FF2B5EF4-FFF2-40B4-BE49-F238E27FC236}">
                <a16:creationId xmlns:a16="http://schemas.microsoft.com/office/drawing/2014/main" id="{2F65397F-56B6-4D24-9E41-56BBEB6640F3}"/>
              </a:ext>
            </a:extLst>
          </p:cNvPr>
          <p:cNvSpPr/>
          <p:nvPr/>
        </p:nvSpPr>
        <p:spPr>
          <a:xfrm>
            <a:off x="6993498" y="0"/>
            <a:ext cx="5198502" cy="5198502"/>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900E4777-8D94-DB79-C04C-B005C8EEC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4" name="TextBox 3">
            <a:extLst>
              <a:ext uri="{FF2B5EF4-FFF2-40B4-BE49-F238E27FC236}">
                <a16:creationId xmlns:a16="http://schemas.microsoft.com/office/drawing/2014/main" id="{54D8C182-1EBA-1058-4CED-BDEEF30BDF1F}"/>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0" name="TextBox 9">
            <a:extLst>
              <a:ext uri="{FF2B5EF4-FFF2-40B4-BE49-F238E27FC236}">
                <a16:creationId xmlns:a16="http://schemas.microsoft.com/office/drawing/2014/main" id="{771DAD2F-3B14-D25F-2937-607832B60D48}"/>
              </a:ext>
            </a:extLst>
          </p:cNvPr>
          <p:cNvSpPr txBox="1"/>
          <p:nvPr/>
        </p:nvSpPr>
        <p:spPr>
          <a:xfrm>
            <a:off x="6680512" y="1865421"/>
            <a:ext cx="5198502" cy="1446550"/>
          </a:xfrm>
          <a:prstGeom prst="rect">
            <a:avLst/>
          </a:prstGeom>
          <a:noFill/>
        </p:spPr>
        <p:txBody>
          <a:bodyPr wrap="square" rtlCol="0">
            <a:spAutoFit/>
          </a:bodyPr>
          <a:lstStyle>
            <a:defPPr>
              <a:defRPr lang="id-ID"/>
            </a:defPPr>
            <a:lvl1pPr algn="ctr">
              <a:defRPr sz="3600">
                <a:solidFill>
                  <a:schemeClr val="tx1">
                    <a:lumMod val="65000"/>
                    <a:lumOff val="35000"/>
                  </a:schemeClr>
                </a:solidFill>
                <a:latin typeface="Rajdhani" panose="02000000000000000000" pitchFamily="2" charset="0"/>
                <a:cs typeface="Rajdhani" panose="02000000000000000000" pitchFamily="2" charset="0"/>
              </a:defRPr>
            </a:lvl1pPr>
          </a:lstStyle>
          <a:p>
            <a:pPr algn="r"/>
            <a:r>
              <a:rPr lang="en-US" sz="4400" b="1" dirty="0">
                <a:solidFill>
                  <a:schemeClr val="bg1"/>
                </a:solidFill>
                <a:effectLst>
                  <a:outerShdw blurRad="50800" dist="38100" dir="8100000" algn="tr" rotWithShape="0">
                    <a:prstClr val="black">
                      <a:alpha val="40000"/>
                    </a:prstClr>
                  </a:outerShdw>
                </a:effectLst>
                <a:latin typeface="+mj-lt"/>
                <a:cs typeface="+mn-cs"/>
              </a:rPr>
              <a:t>XSZINERGIA </a:t>
            </a:r>
            <a:r>
              <a:rPr lang="en-IN" sz="4400" b="1" dirty="0">
                <a:solidFill>
                  <a:schemeClr val="accent6"/>
                </a:solidFill>
                <a:effectLst>
                  <a:outerShdw blurRad="50800" dist="38100" dir="8100000" algn="tr" rotWithShape="0">
                    <a:prstClr val="black">
                      <a:alpha val="40000"/>
                    </a:prstClr>
                  </a:outerShdw>
                </a:effectLst>
                <a:latin typeface="+mj-lt"/>
                <a:cs typeface="+mn-cs"/>
              </a:rPr>
              <a:t>TOKENOMIKA</a:t>
            </a:r>
            <a:endParaRPr lang="en-US" sz="4400" b="1" dirty="0">
              <a:solidFill>
                <a:schemeClr val="accent6"/>
              </a:solidFill>
              <a:effectLst>
                <a:outerShdw blurRad="50800" dist="38100" dir="8100000" algn="tr" rotWithShape="0">
                  <a:prstClr val="black">
                    <a:alpha val="40000"/>
                  </a:prstClr>
                </a:outerShdw>
              </a:effectLst>
              <a:latin typeface="+mj-lt"/>
              <a:cs typeface="+mn-cs"/>
            </a:endParaRPr>
          </a:p>
        </p:txBody>
      </p:sp>
      <p:pic>
        <p:nvPicPr>
          <p:cNvPr id="12" name="Picture 11" descr="A circular chart with a coin in center&#10;&#10;AI-generated content may be incorrect.">
            <a:extLst>
              <a:ext uri="{FF2B5EF4-FFF2-40B4-BE49-F238E27FC236}">
                <a16:creationId xmlns:a16="http://schemas.microsoft.com/office/drawing/2014/main" id="{ADE82AD4-3A40-39CC-A178-464AA73DD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581" y="944819"/>
            <a:ext cx="5569528" cy="5569528"/>
          </a:xfrm>
          <a:prstGeom prst="rect">
            <a:avLst/>
          </a:prstGeom>
        </p:spPr>
      </p:pic>
      <p:sp>
        <p:nvSpPr>
          <p:cNvPr id="14" name="TextBox 13">
            <a:extLst>
              <a:ext uri="{FF2B5EF4-FFF2-40B4-BE49-F238E27FC236}">
                <a16:creationId xmlns:a16="http://schemas.microsoft.com/office/drawing/2014/main" id="{1F3704B4-1183-9F52-E886-B1632EE7FFC6}"/>
              </a:ext>
            </a:extLst>
          </p:cNvPr>
          <p:cNvSpPr txBox="1"/>
          <p:nvPr/>
        </p:nvSpPr>
        <p:spPr>
          <a:xfrm rot="21144803">
            <a:off x="2212898" y="1725756"/>
            <a:ext cx="1287686" cy="738664"/>
          </a:xfrm>
          <a:prstGeom prst="rect">
            <a:avLst/>
          </a:prstGeom>
          <a:noFill/>
        </p:spPr>
        <p:txBody>
          <a:bodyPr wrap="square">
            <a:spAutoFit/>
          </a:bodyPr>
          <a:lstStyle/>
          <a:p>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ötvenhét</a:t>
            </a:r>
            <a:r>
              <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 </a:t>
            </a:r>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ötven</a:t>
            </a:r>
            <a:r>
              <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 </a:t>
            </a:r>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százalék</a:t>
            </a:r>
            <a:endPar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B2FA27F-684E-5DA0-4C22-A8D301B08909}"/>
              </a:ext>
            </a:extLst>
          </p:cNvPr>
          <p:cNvSpPr txBox="1"/>
          <p:nvPr/>
        </p:nvSpPr>
        <p:spPr>
          <a:xfrm>
            <a:off x="1352468" y="3434085"/>
            <a:ext cx="984333" cy="523220"/>
          </a:xfrm>
          <a:prstGeom prst="rect">
            <a:avLst/>
          </a:prstGeom>
          <a:noFill/>
        </p:spPr>
        <p:txBody>
          <a:bodyPr wrap="square">
            <a:spAutoFit/>
          </a:bodyPr>
          <a:lstStyle/>
          <a:p>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tíz</a:t>
            </a:r>
            <a:r>
              <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 </a:t>
            </a:r>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százalék</a:t>
            </a:r>
            <a:endPar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A1FA59E-689E-7F08-2A9C-844AB435A5AA}"/>
              </a:ext>
            </a:extLst>
          </p:cNvPr>
          <p:cNvSpPr txBox="1"/>
          <p:nvPr/>
        </p:nvSpPr>
        <p:spPr>
          <a:xfrm rot="1167674">
            <a:off x="2192977" y="5121612"/>
            <a:ext cx="1207203" cy="523220"/>
          </a:xfrm>
          <a:prstGeom prst="rect">
            <a:avLst/>
          </a:prstGeom>
          <a:noFill/>
        </p:spPr>
        <p:txBody>
          <a:bodyPr wrap="square">
            <a:spAutoFit/>
          </a:bodyPr>
          <a:lstStyle/>
          <a:p>
            <a:r>
              <a:rPr lang="en-IN" sz="1400" b="1" dirty="0" err="1">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hét</a:t>
            </a:r>
            <a:r>
              <a:rPr lang="en-IN" sz="1400" b="1" dirty="0">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 </a:t>
            </a:r>
            <a:r>
              <a:rPr lang="en-IN" sz="1400" b="1" dirty="0" err="1">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öt</a:t>
            </a:r>
            <a:r>
              <a:rPr lang="en-IN" sz="1400" b="1" dirty="0">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 </a:t>
            </a:r>
            <a:r>
              <a:rPr lang="en-IN" sz="1400" b="1" dirty="0" err="1">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százalék</a:t>
            </a:r>
            <a:endParaRPr lang="en-IN" sz="1400" b="1" dirty="0">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D3A72A4-E530-3F6C-290B-F03A1D110AFB}"/>
              </a:ext>
            </a:extLst>
          </p:cNvPr>
          <p:cNvSpPr txBox="1"/>
          <p:nvPr/>
        </p:nvSpPr>
        <p:spPr>
          <a:xfrm rot="19344091">
            <a:off x="3888536" y="4973835"/>
            <a:ext cx="1126836" cy="523220"/>
          </a:xfrm>
          <a:prstGeom prst="rect">
            <a:avLst/>
          </a:prstGeom>
          <a:noFill/>
        </p:spPr>
        <p:txBody>
          <a:bodyPr wrap="square">
            <a:spAutoFit/>
          </a:bodyPr>
          <a:lstStyle/>
          <a:p>
            <a:r>
              <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két,5 </a:t>
            </a:r>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százalék</a:t>
            </a:r>
            <a:endPar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CAE75D4-9DA3-837C-BD51-BF3E07E29234}"/>
              </a:ext>
            </a:extLst>
          </p:cNvPr>
          <p:cNvSpPr txBox="1"/>
          <p:nvPr/>
        </p:nvSpPr>
        <p:spPr>
          <a:xfrm rot="16574261">
            <a:off x="4629427" y="3235032"/>
            <a:ext cx="1195903" cy="523220"/>
          </a:xfrm>
          <a:prstGeom prst="rect">
            <a:avLst/>
          </a:prstGeom>
          <a:noFill/>
        </p:spPr>
        <p:txBody>
          <a:bodyPr wrap="square">
            <a:spAutoFit/>
          </a:bodyPr>
          <a:lstStyle/>
          <a:p>
            <a:r>
              <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két,5 </a:t>
            </a:r>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százalék</a:t>
            </a:r>
            <a:endPar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7ACE26B-83FA-023D-5C79-B788D4FB3B1E}"/>
              </a:ext>
            </a:extLst>
          </p:cNvPr>
          <p:cNvSpPr txBox="1"/>
          <p:nvPr/>
        </p:nvSpPr>
        <p:spPr>
          <a:xfrm rot="1896595">
            <a:off x="3881460" y="1887111"/>
            <a:ext cx="1104312" cy="523220"/>
          </a:xfrm>
          <a:prstGeom prst="rect">
            <a:avLst/>
          </a:prstGeom>
          <a:noFill/>
        </p:spPr>
        <p:txBody>
          <a:bodyPr wrap="square">
            <a:spAutoFit/>
          </a:bodyPr>
          <a:lstStyle/>
          <a:p>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húsz</a:t>
            </a:r>
            <a:r>
              <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 </a:t>
            </a:r>
            <a:r>
              <a:rPr lang="en-IN" sz="1400" b="1" dirty="0" err="1">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százalék</a:t>
            </a:r>
            <a:endParaRPr lang="en-IN" sz="1400" b="1" dirty="0">
              <a:solidFill>
                <a:schemeClr val="bg1"/>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BADDD2C-AD65-A97B-F9F7-CA3668B0ABD0}"/>
              </a:ext>
            </a:extLst>
          </p:cNvPr>
          <p:cNvSpPr txBox="1"/>
          <p:nvPr/>
        </p:nvSpPr>
        <p:spPr>
          <a:xfrm>
            <a:off x="1386235" y="384236"/>
            <a:ext cx="1660975" cy="523220"/>
          </a:xfrm>
          <a:prstGeom prst="rect">
            <a:avLst/>
          </a:prstGeom>
          <a:noFill/>
        </p:spPr>
        <p:txBody>
          <a:bodyPr wrap="square">
            <a:spAutoFit/>
          </a:bodyPr>
          <a:lstStyle/>
          <a:p>
            <a:pPr algn="ctr"/>
            <a:r>
              <a:rPr lang="en-IN" sz="1400" b="1" dirty="0" err="1">
                <a:solidFill>
                  <a:schemeClr val="bg1"/>
                </a:solidFill>
                <a:latin typeface="Arial" panose="020B0604020202020204" pitchFamily="34" charset="0"/>
                <a:cs typeface="Arial" panose="020B0604020202020204" pitchFamily="34" charset="0"/>
              </a:rPr>
              <a:t>Jutalmak</a:t>
            </a:r>
            <a:r>
              <a:rPr lang="en-IN" sz="1400" b="1" dirty="0">
                <a:solidFill>
                  <a:schemeClr val="bg1"/>
                </a:solidFill>
                <a:latin typeface="Arial" panose="020B0604020202020204" pitchFamily="34" charset="0"/>
                <a:cs typeface="Arial" panose="020B0604020202020204" pitchFamily="34" charset="0"/>
              </a:rPr>
              <a:t> </a:t>
            </a:r>
            <a:r>
              <a:rPr lang="en-IN" sz="1400" b="1" dirty="0" err="1">
                <a:solidFill>
                  <a:schemeClr val="bg1"/>
                </a:solidFill>
                <a:latin typeface="Arial" panose="020B0604020202020204" pitchFamily="34" charset="0"/>
                <a:cs typeface="Arial" panose="020B0604020202020204" pitchFamily="34" charset="0"/>
              </a:rPr>
              <a:t>megosztása</a:t>
            </a:r>
            <a:endParaRPr lang="en-IN" sz="1400" b="1"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C5D47CA-86E0-E65A-F9B6-0FE89C1CC6AB}"/>
              </a:ext>
            </a:extLst>
          </p:cNvPr>
          <p:cNvSpPr txBox="1"/>
          <p:nvPr/>
        </p:nvSpPr>
        <p:spPr>
          <a:xfrm>
            <a:off x="219636" y="1706029"/>
            <a:ext cx="1182448" cy="738664"/>
          </a:xfrm>
          <a:prstGeom prst="rect">
            <a:avLst/>
          </a:prstGeom>
          <a:noFill/>
        </p:spPr>
        <p:txBody>
          <a:bodyPr wrap="square">
            <a:spAutoFit/>
          </a:bodyPr>
          <a:lstStyle/>
          <a:p>
            <a:r>
              <a:rPr lang="en-IN" sz="1400" b="1" dirty="0" err="1">
                <a:solidFill>
                  <a:schemeClr val="bg1"/>
                </a:solidFill>
                <a:latin typeface="Arial" panose="020B0604020202020204" pitchFamily="34" charset="0"/>
                <a:cs typeface="Arial" panose="020B0604020202020204" pitchFamily="34" charset="0"/>
              </a:rPr>
              <a:t>Ajánlási</a:t>
            </a:r>
            <a:r>
              <a:rPr lang="en-IN" sz="1400" b="1" dirty="0">
                <a:solidFill>
                  <a:schemeClr val="bg1"/>
                </a:solidFill>
                <a:latin typeface="Arial" panose="020B0604020202020204" pitchFamily="34" charset="0"/>
                <a:cs typeface="Arial" panose="020B0604020202020204" pitchFamily="34" charset="0"/>
              </a:rPr>
              <a:t> </a:t>
            </a:r>
            <a:r>
              <a:rPr lang="en-IN" sz="1400" b="1" dirty="0" err="1">
                <a:solidFill>
                  <a:schemeClr val="bg1"/>
                </a:solidFill>
                <a:latin typeface="Arial" panose="020B0604020202020204" pitchFamily="34" charset="0"/>
                <a:cs typeface="Arial" panose="020B0604020202020204" pitchFamily="34" charset="0"/>
              </a:rPr>
              <a:t>Szorzó</a:t>
            </a:r>
            <a:r>
              <a:rPr lang="en-IN" sz="1400" b="1" dirty="0">
                <a:solidFill>
                  <a:schemeClr val="bg1"/>
                </a:solidFill>
                <a:latin typeface="Arial" panose="020B0604020202020204" pitchFamily="34" charset="0"/>
                <a:cs typeface="Arial" panose="020B0604020202020204" pitchFamily="34" charset="0"/>
              </a:rPr>
              <a:t> </a:t>
            </a:r>
            <a:r>
              <a:rPr lang="en-IN" sz="1400" b="1" dirty="0" err="1">
                <a:solidFill>
                  <a:schemeClr val="bg1"/>
                </a:solidFill>
                <a:latin typeface="Arial" panose="020B0604020202020204" pitchFamily="34" charset="0"/>
                <a:cs typeface="Arial" panose="020B0604020202020204" pitchFamily="34" charset="0"/>
              </a:rPr>
              <a:t>Tároló</a:t>
            </a:r>
            <a:endParaRPr lang="en-IN" sz="1400" b="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0429CE5-FC10-C7E6-63E6-FC314EBE95FC}"/>
              </a:ext>
            </a:extLst>
          </p:cNvPr>
          <p:cNvSpPr txBox="1"/>
          <p:nvPr/>
        </p:nvSpPr>
        <p:spPr>
          <a:xfrm>
            <a:off x="240085" y="5801969"/>
            <a:ext cx="1321886" cy="523220"/>
          </a:xfrm>
          <a:prstGeom prst="rect">
            <a:avLst/>
          </a:prstGeom>
          <a:noFill/>
        </p:spPr>
        <p:txBody>
          <a:bodyPr wrap="square">
            <a:spAutoFit/>
          </a:bodyPr>
          <a:lstStyle/>
          <a:p>
            <a:r>
              <a:rPr lang="en-IN" sz="1400" b="1" dirty="0">
                <a:solidFill>
                  <a:schemeClr val="bg1"/>
                </a:solidFill>
                <a:latin typeface="Arial" panose="020B0604020202020204" pitchFamily="34" charset="0"/>
                <a:cs typeface="Arial" panose="020B0604020202020204" pitchFamily="34" charset="0"/>
              </a:rPr>
              <a:t>Marketing </a:t>
            </a:r>
            <a:r>
              <a:rPr lang="en-IN" sz="1400" b="1" dirty="0" err="1">
                <a:solidFill>
                  <a:schemeClr val="bg1"/>
                </a:solidFill>
                <a:latin typeface="Arial" panose="020B0604020202020204" pitchFamily="34" charset="0"/>
                <a:cs typeface="Arial" panose="020B0604020202020204" pitchFamily="34" charset="0"/>
              </a:rPr>
              <a:t>és</a:t>
            </a:r>
            <a:r>
              <a:rPr lang="en-IN" sz="1400" b="1" dirty="0">
                <a:solidFill>
                  <a:schemeClr val="bg1"/>
                </a:solidFill>
                <a:latin typeface="Arial" panose="020B0604020202020204" pitchFamily="34" charset="0"/>
                <a:cs typeface="Arial" panose="020B0604020202020204" pitchFamily="34" charset="0"/>
              </a:rPr>
              <a:t> </a:t>
            </a:r>
            <a:r>
              <a:rPr lang="en-IN" sz="1400" b="1" dirty="0" err="1">
                <a:solidFill>
                  <a:schemeClr val="bg1"/>
                </a:solidFill>
                <a:latin typeface="Arial" panose="020B0604020202020204" pitchFamily="34" charset="0"/>
                <a:cs typeface="Arial" panose="020B0604020202020204" pitchFamily="34" charset="0"/>
              </a:rPr>
              <a:t>bevezetés</a:t>
            </a:r>
            <a:endParaRPr lang="en-IN" sz="14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20BA033-3F8F-C11B-F5D5-2051B60E5D63}"/>
              </a:ext>
            </a:extLst>
          </p:cNvPr>
          <p:cNvSpPr txBox="1"/>
          <p:nvPr/>
        </p:nvSpPr>
        <p:spPr>
          <a:xfrm>
            <a:off x="5239345" y="6183117"/>
            <a:ext cx="1551807" cy="523220"/>
          </a:xfrm>
          <a:prstGeom prst="rect">
            <a:avLst/>
          </a:prstGeom>
          <a:noFill/>
        </p:spPr>
        <p:txBody>
          <a:bodyPr wrap="square">
            <a:spAutoFit/>
          </a:bodyPr>
          <a:lstStyle/>
          <a:p>
            <a:r>
              <a:rPr lang="en-IN" sz="1400" b="1" dirty="0" err="1">
                <a:solidFill>
                  <a:schemeClr val="bg1"/>
                </a:solidFill>
                <a:latin typeface="Arial" panose="020B0604020202020204" pitchFamily="34" charset="0"/>
                <a:cs typeface="Arial" panose="020B0604020202020204" pitchFamily="34" charset="0"/>
              </a:rPr>
              <a:t>Vészhelyzeti</a:t>
            </a:r>
            <a:r>
              <a:rPr lang="en-IN" sz="1400" b="1" dirty="0">
                <a:solidFill>
                  <a:schemeClr val="bg1"/>
                </a:solidFill>
                <a:latin typeface="Arial" panose="020B0604020202020204" pitchFamily="34" charset="0"/>
                <a:cs typeface="Arial" panose="020B0604020202020204" pitchFamily="34" charset="0"/>
              </a:rPr>
              <a:t> </a:t>
            </a:r>
            <a:r>
              <a:rPr lang="en-IN" sz="1400" b="1" dirty="0" err="1">
                <a:solidFill>
                  <a:schemeClr val="bg1"/>
                </a:solidFill>
                <a:latin typeface="Arial" panose="020B0604020202020204" pitchFamily="34" charset="0"/>
                <a:cs typeface="Arial" panose="020B0604020202020204" pitchFamily="34" charset="0"/>
              </a:rPr>
              <a:t>égési</a:t>
            </a:r>
            <a:r>
              <a:rPr lang="en-IN" sz="1400" b="1" dirty="0">
                <a:solidFill>
                  <a:schemeClr val="bg1"/>
                </a:solidFill>
                <a:latin typeface="Arial" panose="020B0604020202020204" pitchFamily="34" charset="0"/>
                <a:cs typeface="Arial" panose="020B0604020202020204" pitchFamily="34" charset="0"/>
              </a:rPr>
              <a:t> </a:t>
            </a:r>
            <a:r>
              <a:rPr lang="en-IN" sz="1400" b="1" dirty="0" err="1">
                <a:solidFill>
                  <a:schemeClr val="bg1"/>
                </a:solidFill>
                <a:latin typeface="Arial" panose="020B0604020202020204" pitchFamily="34" charset="0"/>
                <a:cs typeface="Arial" panose="020B0604020202020204" pitchFamily="34" charset="0"/>
              </a:rPr>
              <a:t>tartalék</a:t>
            </a:r>
            <a:endParaRPr lang="en-IN" sz="1400" b="1"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C9C1810-5F64-C585-6854-5B0172232AED}"/>
              </a:ext>
            </a:extLst>
          </p:cNvPr>
          <p:cNvSpPr txBox="1"/>
          <p:nvPr/>
        </p:nvSpPr>
        <p:spPr>
          <a:xfrm>
            <a:off x="4598964" y="478938"/>
            <a:ext cx="1660974" cy="307777"/>
          </a:xfrm>
          <a:prstGeom prst="rect">
            <a:avLst/>
          </a:prstGeom>
          <a:noFill/>
        </p:spPr>
        <p:txBody>
          <a:bodyPr wrap="square">
            <a:spAutoFit/>
          </a:bodyPr>
          <a:lstStyle/>
          <a:p>
            <a:pPr algn="ctr"/>
            <a:r>
              <a:rPr lang="en-IN" sz="1400" b="1" dirty="0" err="1">
                <a:solidFill>
                  <a:schemeClr val="bg1"/>
                </a:solidFill>
                <a:latin typeface="Arial" panose="020B0604020202020204" pitchFamily="34" charset="0"/>
                <a:cs typeface="Arial" panose="020B0604020202020204" pitchFamily="34" charset="0"/>
              </a:rPr>
              <a:t>Likviditási</a:t>
            </a:r>
            <a:r>
              <a:rPr lang="en-IN" sz="1400" b="1" dirty="0">
                <a:solidFill>
                  <a:schemeClr val="bg1"/>
                </a:solidFill>
                <a:latin typeface="Arial" panose="020B0604020202020204" pitchFamily="34" charset="0"/>
                <a:cs typeface="Arial" panose="020B0604020202020204" pitchFamily="34" charset="0"/>
              </a:rPr>
              <a:t> </a:t>
            </a:r>
            <a:r>
              <a:rPr lang="en-IN" sz="1400" b="1" dirty="0" err="1">
                <a:solidFill>
                  <a:schemeClr val="bg1"/>
                </a:solidFill>
                <a:latin typeface="Arial" panose="020B0604020202020204" pitchFamily="34" charset="0"/>
                <a:cs typeface="Arial" panose="020B0604020202020204" pitchFamily="34" charset="0"/>
              </a:rPr>
              <a:t>ellátás</a:t>
            </a:r>
            <a:endParaRPr lang="en-IN" sz="14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BABDFE2-D7F5-F55D-A8F0-A41BE3B7BE8D}"/>
              </a:ext>
            </a:extLst>
          </p:cNvPr>
          <p:cNvSpPr txBox="1"/>
          <p:nvPr/>
        </p:nvSpPr>
        <p:spPr>
          <a:xfrm>
            <a:off x="6119400" y="1499948"/>
            <a:ext cx="1302031" cy="523220"/>
          </a:xfrm>
          <a:prstGeom prst="rect">
            <a:avLst/>
          </a:prstGeom>
          <a:noFill/>
        </p:spPr>
        <p:txBody>
          <a:bodyPr wrap="square">
            <a:spAutoFit/>
          </a:bodyPr>
          <a:lstStyle/>
          <a:p>
            <a:r>
              <a:rPr lang="en-IN" sz="1400" b="1" dirty="0" err="1">
                <a:solidFill>
                  <a:schemeClr val="bg1"/>
                </a:solidFill>
                <a:latin typeface="Arial" panose="020B0604020202020204" pitchFamily="34" charset="0"/>
                <a:cs typeface="Arial" panose="020B0604020202020204" pitchFamily="34" charset="0"/>
              </a:rPr>
              <a:t>Biztonság</a:t>
            </a:r>
            <a:r>
              <a:rPr lang="en-IN" sz="1400" b="1" dirty="0">
                <a:solidFill>
                  <a:schemeClr val="bg1"/>
                </a:solidFill>
                <a:latin typeface="Arial" panose="020B0604020202020204" pitchFamily="34" charset="0"/>
                <a:cs typeface="Arial" panose="020B0604020202020204" pitchFamily="34" charset="0"/>
              </a:rPr>
              <a:t> </a:t>
            </a:r>
            <a:r>
              <a:rPr lang="en-IN" sz="1400" b="1" dirty="0" err="1">
                <a:solidFill>
                  <a:schemeClr val="bg1"/>
                </a:solidFill>
                <a:latin typeface="Arial" panose="020B0604020202020204" pitchFamily="34" charset="0"/>
                <a:cs typeface="Arial" panose="020B0604020202020204" pitchFamily="34" charset="0"/>
              </a:rPr>
              <a:t>és</a:t>
            </a:r>
            <a:r>
              <a:rPr lang="en-IN" sz="1400" b="1" dirty="0">
                <a:solidFill>
                  <a:schemeClr val="bg1"/>
                </a:solidFill>
                <a:latin typeface="Arial" panose="020B0604020202020204" pitchFamily="34" charset="0"/>
                <a:cs typeface="Arial" panose="020B0604020202020204" pitchFamily="34" charset="0"/>
              </a:rPr>
              <a:t> audit</a:t>
            </a:r>
          </a:p>
        </p:txBody>
      </p:sp>
      <p:cxnSp>
        <p:nvCxnSpPr>
          <p:cNvPr id="36" name="Straight Connector 35">
            <a:extLst>
              <a:ext uri="{FF2B5EF4-FFF2-40B4-BE49-F238E27FC236}">
                <a16:creationId xmlns:a16="http://schemas.microsoft.com/office/drawing/2014/main" id="{6315967C-01B3-1366-F572-A513368F84A0}"/>
              </a:ext>
            </a:extLst>
          </p:cNvPr>
          <p:cNvCxnSpPr>
            <a:cxnSpLocks/>
            <a:endCxn id="33" idx="2"/>
          </p:cNvCxnSpPr>
          <p:nvPr/>
        </p:nvCxnSpPr>
        <p:spPr>
          <a:xfrm flipV="1">
            <a:off x="4932477" y="786715"/>
            <a:ext cx="496974" cy="49299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8E66330B-0DA7-9067-1DB0-3A1BD9B4645B}"/>
              </a:ext>
            </a:extLst>
          </p:cNvPr>
          <p:cNvCxnSpPr>
            <a:cxnSpLocks/>
          </p:cNvCxnSpPr>
          <p:nvPr/>
        </p:nvCxnSpPr>
        <p:spPr>
          <a:xfrm flipV="1">
            <a:off x="6383544" y="2075361"/>
            <a:ext cx="98852" cy="1702872"/>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A1D8DC12-E32C-DD6E-E663-C0FB250976CD}"/>
              </a:ext>
            </a:extLst>
          </p:cNvPr>
          <p:cNvCxnSpPr>
            <a:cxnSpLocks/>
          </p:cNvCxnSpPr>
          <p:nvPr/>
        </p:nvCxnSpPr>
        <p:spPr>
          <a:xfrm flipH="1" flipV="1">
            <a:off x="2252137" y="896792"/>
            <a:ext cx="125196" cy="47654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a:extLst>
              <a:ext uri="{FF2B5EF4-FFF2-40B4-BE49-F238E27FC236}">
                <a16:creationId xmlns:a16="http://schemas.microsoft.com/office/drawing/2014/main" id="{CB2F5513-C9E8-A0AD-BD24-8880C398CA31}"/>
              </a:ext>
            </a:extLst>
          </p:cNvPr>
          <p:cNvCxnSpPr>
            <a:cxnSpLocks/>
          </p:cNvCxnSpPr>
          <p:nvPr/>
        </p:nvCxnSpPr>
        <p:spPr>
          <a:xfrm flipH="1" flipV="1">
            <a:off x="807853" y="2444693"/>
            <a:ext cx="367141" cy="775538"/>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582F93BD-01A2-316C-FC12-AF3DDAAA04DB}"/>
              </a:ext>
            </a:extLst>
          </p:cNvPr>
          <p:cNvCxnSpPr>
            <a:cxnSpLocks/>
          </p:cNvCxnSpPr>
          <p:nvPr/>
        </p:nvCxnSpPr>
        <p:spPr>
          <a:xfrm flipV="1">
            <a:off x="1237592" y="5761528"/>
            <a:ext cx="732703" cy="182889"/>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307DC46D-4722-5EA4-83B8-AF7EEAF54152}"/>
              </a:ext>
            </a:extLst>
          </p:cNvPr>
          <p:cNvCxnSpPr>
            <a:cxnSpLocks/>
          </p:cNvCxnSpPr>
          <p:nvPr/>
        </p:nvCxnSpPr>
        <p:spPr>
          <a:xfrm flipH="1" flipV="1">
            <a:off x="5429451" y="5763911"/>
            <a:ext cx="125196" cy="476545"/>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0" name="Table 49">
            <a:extLst>
              <a:ext uri="{FF2B5EF4-FFF2-40B4-BE49-F238E27FC236}">
                <a16:creationId xmlns:a16="http://schemas.microsoft.com/office/drawing/2014/main" id="{77D8EE88-B2A9-B20E-9C46-D06A8F8577A0}"/>
              </a:ext>
            </a:extLst>
          </p:cNvPr>
          <p:cNvGraphicFramePr>
            <a:graphicFrameLocks noGrp="1"/>
          </p:cNvGraphicFramePr>
          <p:nvPr>
            <p:extLst>
              <p:ext uri="{D42A27DB-BD31-4B8C-83A1-F6EECF244321}">
                <p14:modId xmlns:p14="http://schemas.microsoft.com/office/powerpoint/2010/main" val="3958585356"/>
              </p:ext>
            </p:extLst>
          </p:nvPr>
        </p:nvGraphicFramePr>
        <p:xfrm>
          <a:off x="6986726" y="3524918"/>
          <a:ext cx="4802755" cy="2971045"/>
        </p:xfrm>
        <a:graphic>
          <a:graphicData uri="http://schemas.openxmlformats.org/drawingml/2006/table">
            <a:tbl>
              <a:tblPr firstRow="1" bandRow="1">
                <a:tableStyleId>{E8B1032C-EA38-4F05-BA0D-38AFFFC7BED3}</a:tableStyleId>
              </a:tblPr>
              <a:tblGrid>
                <a:gridCol w="2457647">
                  <a:extLst>
                    <a:ext uri="{9D8B030D-6E8A-4147-A177-3AD203B41FA5}">
                      <a16:colId xmlns:a16="http://schemas.microsoft.com/office/drawing/2014/main" val="3121714536"/>
                    </a:ext>
                  </a:extLst>
                </a:gridCol>
                <a:gridCol w="2345108">
                  <a:extLst>
                    <a:ext uri="{9D8B030D-6E8A-4147-A177-3AD203B41FA5}">
                      <a16:colId xmlns:a16="http://schemas.microsoft.com/office/drawing/2014/main" val="3212096320"/>
                    </a:ext>
                  </a:extLst>
                </a:gridCol>
              </a:tblGrid>
              <a:tr h="744072">
                <a:tc>
                  <a:txBody>
                    <a:bodyPr/>
                    <a:lstStyle/>
                    <a:p>
                      <a:pPr algn="ctr">
                        <a:buNone/>
                      </a:pP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Token neve</a:t>
                      </a:r>
                    </a:p>
                  </a:txBody>
                  <a:tcPr anchor="ctr"/>
                </a:tc>
                <a:tc>
                  <a:txBody>
                    <a:bodyPr/>
                    <a:lstStyle/>
                    <a:p>
                      <a:pPr algn="ctr">
                        <a:buNone/>
                      </a:pP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XSZINERGIA</a:t>
                      </a:r>
                    </a:p>
                  </a:txBody>
                  <a:tcPr anchor="ctr"/>
                </a:tc>
                <a:extLst>
                  <a:ext uri="{0D108BD9-81ED-4DB2-BD59-A6C34878D82A}">
                    <a16:rowId xmlns:a16="http://schemas.microsoft.com/office/drawing/2014/main" val="1938135931"/>
                  </a:ext>
                </a:extLst>
              </a:tr>
              <a:tr h="631945">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TOKEN TICKER</a:t>
                      </a:r>
                    </a:p>
                  </a:txBody>
                  <a:tcPr anchor="ctr">
                    <a:solidFill>
                      <a:schemeClr val="accent6">
                        <a:alpha val="75000"/>
                      </a:schemeClr>
                    </a:solidFill>
                  </a:tcPr>
                </a:tc>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XSYN</a:t>
                      </a:r>
                    </a:p>
                  </a:txBody>
                  <a:tcPr anchor="ctr">
                    <a:solidFill>
                      <a:schemeClr val="accent6">
                        <a:alpha val="75000"/>
                      </a:schemeClr>
                    </a:solidFill>
                  </a:tcPr>
                </a:tc>
                <a:extLst>
                  <a:ext uri="{0D108BD9-81ED-4DB2-BD59-A6C34878D82A}">
                    <a16:rowId xmlns:a16="http://schemas.microsoft.com/office/drawing/2014/main" val="2035508653"/>
                  </a:ext>
                </a:extLst>
              </a:tr>
              <a:tr h="705115">
                <a:tc>
                  <a:txBody>
                    <a:bodyPr/>
                    <a:lstStyle/>
                    <a:p>
                      <a:pPr marL="0" algn="ctr" defTabSz="914400" rtl="0" eaLnBrk="1" latinLnBrk="0" hangingPunct="1"/>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TELJES KÍNÁLAT</a:t>
                      </a:r>
                    </a:p>
                  </a:txBody>
                  <a:tcPr anchor="ctr"/>
                </a:tc>
                <a:tc>
                  <a:txBody>
                    <a:bodyPr/>
                    <a:lstStyle/>
                    <a:p>
                      <a:pPr marL="0" algn="ctr" defTabSz="914400" rtl="0" eaLnBrk="1" latinLnBrk="0" hangingPunct="1"/>
                      <a:r>
                        <a:rPr lang="en-US" sz="1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nyolcvannyolcmillió-nyolcszáznyolcvannyolcezer-nyolcszáznyolcvannyolc</a:t>
                      </a:r>
                      <a:endParaRPr lang="en-IN" sz="1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789732747"/>
                  </a:ext>
                </a:extLst>
              </a:tr>
              <a:tr h="650148">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BLOKKLÁNC</a:t>
                      </a:r>
                    </a:p>
                  </a:txBody>
                  <a:tcPr anchor="ctr">
                    <a:solidFill>
                      <a:schemeClr val="accent6">
                        <a:alpha val="74000"/>
                      </a:schemeClr>
                    </a:solidFill>
                  </a:tcPr>
                </a:tc>
                <a:tc>
                  <a:txBody>
                    <a:bodyPr/>
                    <a:lstStyle/>
                    <a:p>
                      <a:pPr algn="ct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POLIGON</a:t>
                      </a:r>
                    </a:p>
                  </a:txBody>
                  <a:tcPr anchor="ctr">
                    <a:solidFill>
                      <a:schemeClr val="accent6">
                        <a:alpha val="74000"/>
                      </a:schemeClr>
                    </a:solidFill>
                  </a:tcPr>
                </a:tc>
                <a:extLst>
                  <a:ext uri="{0D108BD9-81ED-4DB2-BD59-A6C34878D82A}">
                    <a16:rowId xmlns:a16="http://schemas.microsoft.com/office/drawing/2014/main" val="465175194"/>
                  </a:ext>
                </a:extLst>
              </a:tr>
            </a:tbl>
          </a:graphicData>
        </a:graphic>
      </p:graphicFrame>
    </p:spTree>
    <p:extLst>
      <p:ext uri="{BB962C8B-B14F-4D97-AF65-F5344CB8AC3E}">
        <p14:creationId xmlns:p14="http://schemas.microsoft.com/office/powerpoint/2010/main" val="358065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lights in a black background&#10;&#10;AI-generated content may be incorrect.">
            <a:extLst>
              <a:ext uri="{FF2B5EF4-FFF2-40B4-BE49-F238E27FC236}">
                <a16:creationId xmlns:a16="http://schemas.microsoft.com/office/drawing/2014/main" id="{12FB8E0F-7533-9B1B-6BC9-C8FFE959D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ADED45A4-45BF-B7CB-A90A-132B31B59252}"/>
              </a:ext>
            </a:extLst>
          </p:cNvPr>
          <p:cNvSpPr/>
          <p:nvPr/>
        </p:nvSpPr>
        <p:spPr>
          <a:xfrm flipH="1">
            <a:off x="-2" y="-901"/>
            <a:ext cx="12192001" cy="6858000"/>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43" name="Rectangle 42">
            <a:extLst>
              <a:ext uri="{FF2B5EF4-FFF2-40B4-BE49-F238E27FC236}">
                <a16:creationId xmlns:a16="http://schemas.microsoft.com/office/drawing/2014/main" id="{FFE942BD-349D-55B9-B288-824705D2F9FA}"/>
              </a:ext>
            </a:extLst>
          </p:cNvPr>
          <p:cNvSpPr/>
          <p:nvPr/>
        </p:nvSpPr>
        <p:spPr>
          <a:xfrm>
            <a:off x="2441370" y="677715"/>
            <a:ext cx="7173344" cy="1200329"/>
          </a:xfrm>
          <a:prstGeom prst="rect">
            <a:avLst/>
          </a:prstGeom>
        </p:spPr>
        <p:txBody>
          <a:bodyPr wrap="square">
            <a:spAutoFit/>
          </a:bodyPr>
          <a:lstStyle/>
          <a:p>
            <a:pPr algn="ctr">
              <a:lnSpc>
                <a:spcPct val="90000"/>
              </a:lnSpc>
              <a:spcBef>
                <a:spcPts val="1200"/>
              </a:spcBef>
            </a:pPr>
            <a:r>
              <a:rPr lang="en-IN" sz="4000" b="1" dirty="0">
                <a:solidFill>
                  <a:schemeClr val="bg1"/>
                </a:solidFill>
                <a:latin typeface="+mj-lt"/>
              </a:rPr>
              <a:t>XSZINERGIA </a:t>
            </a:r>
            <a:r>
              <a:rPr lang="en-IN" sz="4000" b="1" dirty="0">
                <a:solidFill>
                  <a:schemeClr val="accent6"/>
                </a:solidFill>
                <a:latin typeface="+mj-lt"/>
              </a:rPr>
              <a:t>BEVÉTELEK ELOSZTÁSA</a:t>
            </a:r>
            <a:endParaRPr lang="en-US" sz="4000" b="1" dirty="0">
              <a:solidFill>
                <a:schemeClr val="accent6"/>
              </a:solidFill>
              <a:latin typeface="+mj-lt"/>
            </a:endParaRPr>
          </a:p>
        </p:txBody>
      </p:sp>
      <p:sp>
        <p:nvSpPr>
          <p:cNvPr id="15" name="Cube 14">
            <a:extLst>
              <a:ext uri="{FF2B5EF4-FFF2-40B4-BE49-F238E27FC236}">
                <a16:creationId xmlns:a16="http://schemas.microsoft.com/office/drawing/2014/main" id="{AC0D04C0-AD7D-49EC-8926-E998CCEA390B}"/>
              </a:ext>
            </a:extLst>
          </p:cNvPr>
          <p:cNvSpPr/>
          <p:nvPr/>
        </p:nvSpPr>
        <p:spPr>
          <a:xfrm flipH="1">
            <a:off x="5615779" y="4871723"/>
            <a:ext cx="2922816" cy="2837177"/>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Cube 15">
            <a:extLst>
              <a:ext uri="{FF2B5EF4-FFF2-40B4-BE49-F238E27FC236}">
                <a16:creationId xmlns:a16="http://schemas.microsoft.com/office/drawing/2014/main" id="{2A27FFC2-DDEE-4A42-A577-B18A4D0CED3F}"/>
              </a:ext>
            </a:extLst>
          </p:cNvPr>
          <p:cNvSpPr/>
          <p:nvPr/>
        </p:nvSpPr>
        <p:spPr>
          <a:xfrm flipH="1">
            <a:off x="9577519" y="-1375876"/>
            <a:ext cx="3945190" cy="393327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descr="A green lit up coin&#10;&#10;AI-generated content may be incorrect.">
            <a:extLst>
              <a:ext uri="{FF2B5EF4-FFF2-40B4-BE49-F238E27FC236}">
                <a16:creationId xmlns:a16="http://schemas.microsoft.com/office/drawing/2014/main" id="{BF0FCA4E-53F4-CCF8-84BE-1BC635985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6" name="TextBox 5">
            <a:extLst>
              <a:ext uri="{FF2B5EF4-FFF2-40B4-BE49-F238E27FC236}">
                <a16:creationId xmlns:a16="http://schemas.microsoft.com/office/drawing/2014/main" id="{91AC6D12-EBE4-4A9C-A055-6977B54391CA}"/>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3" name="TextBox 12">
            <a:extLst>
              <a:ext uri="{FF2B5EF4-FFF2-40B4-BE49-F238E27FC236}">
                <a16:creationId xmlns:a16="http://schemas.microsoft.com/office/drawing/2014/main" id="{0DDF84AB-8828-6FB3-531B-DDF5DD383399}"/>
              </a:ext>
            </a:extLst>
          </p:cNvPr>
          <p:cNvSpPr txBox="1"/>
          <p:nvPr/>
        </p:nvSpPr>
        <p:spPr>
          <a:xfrm>
            <a:off x="374351" y="1958042"/>
            <a:ext cx="4091118" cy="4093428"/>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Azonnali</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jutalmak</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Keress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azonnal</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közvetlenül</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pénztárcádba</a:t>
            </a:r>
            <a:b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b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Csapattevékenység</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Ahogy</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hálózat</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növekszik</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profitálhatsz</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túlcsordulásból</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buClr>
                <a:schemeClr val="accent6"/>
              </a:buClr>
              <a:buFont typeface="Wingdings" panose="05000000000000000000" pitchFamily="2" charset="2"/>
              <a:buChar char="Ø"/>
            </a:pP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Passzív</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növekedés</a:t>
            </a: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Minden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befizetés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egy</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része</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Trezorba</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kerül</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ahol</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jutalmad</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folyamatosan</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növekszik</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a:buClr>
                <a:schemeClr val="accent6"/>
              </a:buClr>
            </a:pP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Nincsenek</a:t>
            </a: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közvetítők</a:t>
            </a: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Nincsenek</a:t>
            </a: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késedelmek</a:t>
            </a:r>
            <a:r>
              <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sp>
        <p:nvSpPr>
          <p:cNvPr id="20" name="Rectangle 19">
            <a:extLst>
              <a:ext uri="{FF2B5EF4-FFF2-40B4-BE49-F238E27FC236}">
                <a16:creationId xmlns:a16="http://schemas.microsoft.com/office/drawing/2014/main" id="{81C01404-3000-F1CF-E56B-C6DAEFCA89B9}"/>
              </a:ext>
            </a:extLst>
          </p:cNvPr>
          <p:cNvSpPr/>
          <p:nvPr/>
        </p:nvSpPr>
        <p:spPr>
          <a:xfrm>
            <a:off x="4740673" y="2637772"/>
            <a:ext cx="7174628" cy="332802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9" name="Table 18">
            <a:extLst>
              <a:ext uri="{FF2B5EF4-FFF2-40B4-BE49-F238E27FC236}">
                <a16:creationId xmlns:a16="http://schemas.microsoft.com/office/drawing/2014/main" id="{98410D83-8F2C-64A7-1A65-F6D7609A57AC}"/>
              </a:ext>
            </a:extLst>
          </p:cNvPr>
          <p:cNvGraphicFramePr>
            <a:graphicFrameLocks noGrp="1"/>
          </p:cNvGraphicFramePr>
          <p:nvPr>
            <p:extLst>
              <p:ext uri="{D42A27DB-BD31-4B8C-83A1-F6EECF244321}">
                <p14:modId xmlns:p14="http://schemas.microsoft.com/office/powerpoint/2010/main" val="2092398728"/>
              </p:ext>
            </p:extLst>
          </p:nvPr>
        </p:nvGraphicFramePr>
        <p:xfrm>
          <a:off x="4740676" y="2609928"/>
          <a:ext cx="7174628" cy="3936831"/>
        </p:xfrm>
        <a:graphic>
          <a:graphicData uri="http://schemas.openxmlformats.org/drawingml/2006/table">
            <a:tbl>
              <a:tblPr firstRow="1" bandRow="1">
                <a:tableStyleId>{E8B1032C-EA38-4F05-BA0D-38AFFFC7BED3}</a:tableStyleId>
              </a:tblPr>
              <a:tblGrid>
                <a:gridCol w="5122415">
                  <a:extLst>
                    <a:ext uri="{9D8B030D-6E8A-4147-A177-3AD203B41FA5}">
                      <a16:colId xmlns:a16="http://schemas.microsoft.com/office/drawing/2014/main" val="3121714536"/>
                    </a:ext>
                  </a:extLst>
                </a:gridCol>
                <a:gridCol w="2052213">
                  <a:extLst>
                    <a:ext uri="{9D8B030D-6E8A-4147-A177-3AD203B41FA5}">
                      <a16:colId xmlns:a16="http://schemas.microsoft.com/office/drawing/2014/main" val="3212096320"/>
                    </a:ext>
                  </a:extLst>
                </a:gridCol>
              </a:tblGrid>
              <a:tr h="657057">
                <a:tc>
                  <a:txBody>
                    <a:bodyPr/>
                    <a:lstStyle/>
                    <a:p>
                      <a:pPr algn="ctr"/>
                      <a:r>
                        <a:rPr lang="en-IN" sz="2400" dirty="0">
                          <a:solidFill>
                            <a:schemeClr val="bg1"/>
                          </a:solidFill>
                          <a:effectLst>
                            <a:outerShdw blurRad="50800" dist="38100" dir="8100000" algn="tr" rotWithShape="0">
                              <a:prstClr val="black">
                                <a:alpha val="40000"/>
                              </a:prstClr>
                            </a:outerShdw>
                          </a:effectLst>
                        </a:rPr>
                        <a:t>XSZINERGIA </a:t>
                      </a:r>
                      <a:r>
                        <a:rPr lang="en-IN" sz="2400" dirty="0" err="1">
                          <a:solidFill>
                            <a:schemeClr val="bg1"/>
                          </a:solidFill>
                          <a:effectLst>
                            <a:outerShdw blurRad="50800" dist="38100" dir="8100000" algn="tr" rotWithShape="0">
                              <a:prstClr val="black">
                                <a:alpha val="40000"/>
                              </a:prstClr>
                            </a:outerShdw>
                          </a:effectLst>
                        </a:rPr>
                        <a:t>egy</a:t>
                      </a:r>
                      <a:endParaRPr lang="en-IN" sz="2400" dirty="0">
                        <a:effectLst>
                          <a:outerShdw blurRad="50800" dist="38100" dir="8100000" algn="tr" rotWithShape="0">
                            <a:prstClr val="black">
                              <a:alpha val="40000"/>
                            </a:prstClr>
                          </a:outerShdw>
                        </a:effectLst>
                      </a:endParaRPr>
                    </a:p>
                  </a:txBody>
                  <a:tcPr anchor="ctr"/>
                </a:tc>
                <a:tc>
                  <a:txBody>
                    <a:bodyPr/>
                    <a:lstStyle/>
                    <a:p>
                      <a:pPr algn="ctr"/>
                      <a:r>
                        <a:rPr lang="en-IN" sz="2400" dirty="0" err="1">
                          <a:solidFill>
                            <a:schemeClr val="bg1"/>
                          </a:solidFill>
                          <a:effectLst>
                            <a:outerShdw blurRad="50800" dist="38100" dir="8100000" algn="tr" rotWithShape="0">
                              <a:prstClr val="black">
                                <a:alpha val="40000"/>
                              </a:prstClr>
                            </a:outerShdw>
                          </a:effectLst>
                        </a:rPr>
                        <a:t>harminc</a:t>
                      </a:r>
                      <a:r>
                        <a:rPr lang="en-IN" sz="2400" dirty="0">
                          <a:solidFill>
                            <a:schemeClr val="bg1"/>
                          </a:solidFill>
                          <a:effectLst>
                            <a:outerShdw blurRad="50800" dist="38100" dir="8100000" algn="tr" rotWithShape="0">
                              <a:prstClr val="black">
                                <a:alpha val="40000"/>
                              </a:prstClr>
                            </a:outerShdw>
                          </a:effectLst>
                        </a:rPr>
                        <a:t> </a:t>
                      </a:r>
                      <a:r>
                        <a:rPr lang="en-IN" sz="2400" dirty="0" err="1">
                          <a:solidFill>
                            <a:schemeClr val="bg1"/>
                          </a:solidFill>
                          <a:effectLst>
                            <a:outerShdw blurRad="50800" dist="38100" dir="8100000" algn="tr" rotWithShape="0">
                              <a:prstClr val="black">
                                <a:alpha val="40000"/>
                              </a:prstClr>
                            </a:outerShdw>
                          </a:effectLst>
                        </a:rPr>
                        <a:t>százalék</a:t>
                      </a:r>
                      <a:endParaRPr lang="en-IN" sz="2400" dirty="0">
                        <a:effectLst>
                          <a:outerShdw blurRad="50800" dist="38100" dir="8100000" algn="tr" rotWithShape="0">
                            <a:prstClr val="black">
                              <a:alpha val="40000"/>
                            </a:prstClr>
                          </a:outerShdw>
                        </a:effectLst>
                      </a:endParaRPr>
                    </a:p>
                  </a:txBody>
                  <a:tcPr anchor="ctr"/>
                </a:tc>
                <a:extLst>
                  <a:ext uri="{0D108BD9-81ED-4DB2-BD59-A6C34878D82A}">
                    <a16:rowId xmlns:a16="http://schemas.microsoft.com/office/drawing/2014/main" val="1938135931"/>
                  </a:ext>
                </a:extLst>
              </a:tr>
              <a:tr h="626933">
                <a:tc>
                  <a:txBody>
                    <a:bodyPr/>
                    <a:lstStyle/>
                    <a:p>
                      <a:pPr algn="ctr"/>
                      <a:r>
                        <a:rPr lang="en-IN" sz="2400" b="1" dirty="0">
                          <a:solidFill>
                            <a:schemeClr val="bg1"/>
                          </a:solidFill>
                          <a:effectLst>
                            <a:outerShdw blurRad="50800" dist="38100" dir="8100000" algn="tr" rotWithShape="0">
                              <a:prstClr val="black">
                                <a:alpha val="40000"/>
                              </a:prstClr>
                            </a:outerShdw>
                          </a:effectLst>
                        </a:rPr>
                        <a:t>XSZINERGIA </a:t>
                      </a:r>
                      <a:r>
                        <a:rPr lang="en-IN" sz="2400" b="1" dirty="0" err="1">
                          <a:solidFill>
                            <a:schemeClr val="bg1"/>
                          </a:solidFill>
                          <a:effectLst>
                            <a:outerShdw blurRad="50800" dist="38100" dir="8100000" algn="tr" rotWithShape="0">
                              <a:prstClr val="black">
                                <a:alpha val="40000"/>
                              </a:prstClr>
                            </a:outerShdw>
                          </a:effectLst>
                        </a:rPr>
                        <a:t>két</a:t>
                      </a:r>
                      <a:endParaRPr lang="en-IN" sz="2400" b="1" dirty="0">
                        <a:effectLst>
                          <a:outerShdw blurRad="50800" dist="38100" dir="8100000" algn="tr" rotWithShape="0">
                            <a:prstClr val="black">
                              <a:alpha val="40000"/>
                            </a:prstClr>
                          </a:outerShdw>
                        </a:effectLst>
                      </a:endParaRPr>
                    </a:p>
                  </a:txBody>
                  <a:tcPr anchor="ctr">
                    <a:solidFill>
                      <a:schemeClr val="accent6">
                        <a:alpha val="75000"/>
                      </a:schemeClr>
                    </a:solidFill>
                  </a:tcPr>
                </a:tc>
                <a:tc>
                  <a:txBody>
                    <a:bodyPr/>
                    <a:lstStyle/>
                    <a:p>
                      <a:pPr algn="ctr"/>
                      <a:r>
                        <a:rPr lang="en-IN" sz="2400" b="1" dirty="0" err="1">
                          <a:solidFill>
                            <a:schemeClr val="bg1"/>
                          </a:solidFill>
                          <a:effectLst>
                            <a:outerShdw blurRad="50800" dist="38100" dir="8100000" algn="tr" rotWithShape="0">
                              <a:prstClr val="black">
                                <a:alpha val="40000"/>
                              </a:prstClr>
                            </a:outerShdw>
                          </a:effectLst>
                        </a:rPr>
                        <a:t>harminc</a:t>
                      </a:r>
                      <a:r>
                        <a:rPr lang="en-IN" sz="2400" b="1" dirty="0">
                          <a:solidFill>
                            <a:schemeClr val="bg1"/>
                          </a:solidFill>
                          <a:effectLst>
                            <a:outerShdw blurRad="50800" dist="38100" dir="8100000" algn="tr" rotWithShape="0">
                              <a:prstClr val="black">
                                <a:alpha val="40000"/>
                              </a:prstClr>
                            </a:outerShdw>
                          </a:effectLst>
                        </a:rPr>
                        <a:t> </a:t>
                      </a:r>
                      <a:r>
                        <a:rPr lang="en-IN" sz="2400" b="1" dirty="0" err="1">
                          <a:solidFill>
                            <a:schemeClr val="bg1"/>
                          </a:solidFill>
                          <a:effectLst>
                            <a:outerShdw blurRad="50800" dist="38100" dir="8100000" algn="tr" rotWithShape="0">
                              <a:prstClr val="black">
                                <a:alpha val="40000"/>
                              </a:prstClr>
                            </a:outerShdw>
                          </a:effectLst>
                        </a:rPr>
                        <a:t>százalék</a:t>
                      </a:r>
                      <a:endParaRPr lang="en-IN" sz="2400" b="1" dirty="0">
                        <a:effectLst>
                          <a:outerShdw blurRad="50800" dist="38100" dir="8100000" algn="tr" rotWithShape="0">
                            <a:prstClr val="black">
                              <a:alpha val="40000"/>
                            </a:prstClr>
                          </a:outerShdw>
                        </a:effectLst>
                      </a:endParaRPr>
                    </a:p>
                  </a:txBody>
                  <a:tcPr anchor="ctr">
                    <a:solidFill>
                      <a:schemeClr val="accent6">
                        <a:alpha val="75000"/>
                      </a:schemeClr>
                    </a:solidFill>
                  </a:tcPr>
                </a:tc>
                <a:extLst>
                  <a:ext uri="{0D108BD9-81ED-4DB2-BD59-A6C34878D82A}">
                    <a16:rowId xmlns:a16="http://schemas.microsoft.com/office/drawing/2014/main" val="2035508653"/>
                  </a:ext>
                </a:extLst>
              </a:tr>
              <a:tr h="699521">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mn-lt"/>
                          <a:ea typeface="+mn-ea"/>
                          <a:cs typeface="+mn-cs"/>
                        </a:rPr>
                        <a:t>XSZINERGIA AUTO VAULT STAKING</a:t>
                      </a:r>
                    </a:p>
                  </a:txBody>
                  <a:tcPr anchor="ct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mn-lt"/>
                          <a:ea typeface="+mn-ea"/>
                          <a:cs typeface="+mn-cs"/>
                        </a:rPr>
                        <a:t>huszonöt</a:t>
                      </a:r>
                      <a:r>
                        <a:rPr lang="en-IN" sz="2400" b="1" kern="1200" dirty="0">
                          <a:solidFill>
                            <a:schemeClr val="bg1"/>
                          </a:solidFill>
                          <a:effectLst>
                            <a:outerShdw blurRad="50800" dist="38100" dir="8100000" algn="tr" rotWithShape="0">
                              <a:prstClr val="black">
                                <a:alpha val="40000"/>
                              </a:prstClr>
                            </a:outerShdw>
                          </a:effectLst>
                          <a:latin typeface="+mn-lt"/>
                          <a:ea typeface="+mn-ea"/>
                          <a:cs typeface="+mn-cs"/>
                        </a:rPr>
                        <a:t> </a:t>
                      </a:r>
                      <a:r>
                        <a:rPr lang="en-IN" sz="2400" b="1" kern="1200" dirty="0" err="1">
                          <a:solidFill>
                            <a:schemeClr val="bg1"/>
                          </a:solidFill>
                          <a:effectLst>
                            <a:outerShdw blurRad="50800" dist="38100" dir="8100000" algn="tr" rotWithShape="0">
                              <a:prstClr val="black">
                                <a:alpha val="40000"/>
                              </a:prstClr>
                            </a:outerShdw>
                          </a:effectLst>
                          <a:latin typeface="+mn-lt"/>
                          <a:ea typeface="+mn-ea"/>
                          <a:cs typeface="+mn-cs"/>
                        </a:rPr>
                        <a:t>százalék</a:t>
                      </a:r>
                      <a:endParaRPr lang="en-IN" sz="2400" b="1" kern="1200" dirty="0">
                        <a:solidFill>
                          <a:schemeClr val="bg1"/>
                        </a:solidFill>
                        <a:effectLst>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3789732747"/>
                  </a:ext>
                </a:extLst>
              </a:tr>
              <a:tr h="644991">
                <a:tc>
                  <a:txBody>
                    <a:bodyPr/>
                    <a:lstStyle/>
                    <a:p>
                      <a:pPr algn="ctr"/>
                      <a:r>
                        <a:rPr lang="en-IN" sz="2400" b="1" dirty="0">
                          <a:solidFill>
                            <a:schemeClr val="bg1"/>
                          </a:solidFill>
                          <a:effectLst>
                            <a:outerShdw blurRad="50800" dist="38100" dir="8100000" algn="tr" rotWithShape="0">
                              <a:prstClr val="black">
                                <a:alpha val="40000"/>
                              </a:prstClr>
                            </a:outerShdw>
                          </a:effectLst>
                        </a:rPr>
                        <a:t>XSZINERGIA SOLANA TARTALÉKALAP</a:t>
                      </a:r>
                    </a:p>
                  </a:txBody>
                  <a:tcPr anchor="ctr">
                    <a:solidFill>
                      <a:schemeClr val="accent6">
                        <a:alpha val="74000"/>
                      </a:schemeClr>
                    </a:solidFill>
                  </a:tcPr>
                </a:tc>
                <a:tc>
                  <a:txBody>
                    <a:bodyPr/>
                    <a:lstStyle/>
                    <a:p>
                      <a:pPr algn="ctr"/>
                      <a:r>
                        <a:rPr lang="en-IN" sz="2400" b="1" dirty="0" err="1">
                          <a:solidFill>
                            <a:schemeClr val="bg1"/>
                          </a:solidFill>
                          <a:effectLst>
                            <a:outerShdw blurRad="50800" dist="38100" dir="8100000" algn="tr" rotWithShape="0">
                              <a:prstClr val="black">
                                <a:alpha val="40000"/>
                              </a:prstClr>
                            </a:outerShdw>
                          </a:effectLst>
                        </a:rPr>
                        <a:t>tíz</a:t>
                      </a:r>
                      <a:r>
                        <a:rPr lang="en-IN" sz="2400" b="1" dirty="0">
                          <a:solidFill>
                            <a:schemeClr val="bg1"/>
                          </a:solidFill>
                          <a:effectLst>
                            <a:outerShdw blurRad="50800" dist="38100" dir="8100000" algn="tr" rotWithShape="0">
                              <a:prstClr val="black">
                                <a:alpha val="40000"/>
                              </a:prstClr>
                            </a:outerShdw>
                          </a:effectLst>
                        </a:rPr>
                        <a:t> </a:t>
                      </a:r>
                      <a:r>
                        <a:rPr lang="en-IN" sz="2400" b="1" dirty="0" err="1">
                          <a:solidFill>
                            <a:schemeClr val="bg1"/>
                          </a:solidFill>
                          <a:effectLst>
                            <a:outerShdw blurRad="50800" dist="38100" dir="8100000" algn="tr" rotWithShape="0">
                              <a:prstClr val="black">
                                <a:alpha val="40000"/>
                              </a:prstClr>
                            </a:outerShdw>
                          </a:effectLst>
                        </a:rPr>
                        <a:t>százalék</a:t>
                      </a:r>
                      <a:endParaRPr lang="en-IN" sz="2400" b="1" dirty="0">
                        <a:solidFill>
                          <a:schemeClr val="bg1"/>
                        </a:solidFill>
                        <a:effectLst>
                          <a:outerShdw blurRad="50800" dist="38100" dir="8100000" algn="tr" rotWithShape="0">
                            <a:prstClr val="black">
                              <a:alpha val="40000"/>
                            </a:prstClr>
                          </a:outerShdw>
                        </a:effectLst>
                      </a:endParaRPr>
                    </a:p>
                  </a:txBody>
                  <a:tcPr anchor="ctr">
                    <a:solidFill>
                      <a:schemeClr val="accent6">
                        <a:alpha val="74000"/>
                      </a:schemeClr>
                    </a:solidFill>
                  </a:tcPr>
                </a:tc>
                <a:extLst>
                  <a:ext uri="{0D108BD9-81ED-4DB2-BD59-A6C34878D82A}">
                    <a16:rowId xmlns:a16="http://schemas.microsoft.com/office/drawing/2014/main" val="465175194"/>
                  </a:ext>
                </a:extLst>
              </a:tr>
              <a:tr h="699521">
                <a:tc>
                  <a:txBody>
                    <a:bodyPr/>
                    <a:lstStyle/>
                    <a:p>
                      <a:pPr algn="ctr"/>
                      <a:r>
                        <a:rPr lang="en-US" sz="2400" b="1" dirty="0">
                          <a:solidFill>
                            <a:schemeClr val="bg1"/>
                          </a:solidFill>
                          <a:effectLst>
                            <a:outerShdw blurRad="50800" dist="38100" dir="8100000" algn="tr" rotWithShape="0">
                              <a:prstClr val="black">
                                <a:alpha val="40000"/>
                              </a:prstClr>
                            </a:outerShdw>
                          </a:effectLst>
                        </a:rPr>
                        <a:t>XSZINERGIA VÁSÁROLJ VISSZA ÉS ÉGJ ÉGETÉS</a:t>
                      </a:r>
                      <a:endParaRPr lang="en-IN" sz="2400" b="1" dirty="0">
                        <a:solidFill>
                          <a:schemeClr val="bg1"/>
                        </a:solidFill>
                        <a:effectLst>
                          <a:outerShdw blurRad="50800" dist="38100" dir="8100000" algn="tr" rotWithShape="0">
                            <a:prstClr val="black">
                              <a:alpha val="40000"/>
                            </a:prstClr>
                          </a:outerShdw>
                        </a:effectLst>
                      </a:endParaRPr>
                    </a:p>
                  </a:txBody>
                  <a:tcPr anchor="ctr"/>
                </a:tc>
                <a:tc>
                  <a:txBody>
                    <a:bodyPr/>
                    <a:lstStyle/>
                    <a:p>
                      <a:pPr algn="ctr"/>
                      <a:r>
                        <a:rPr lang="en-US" sz="2400" b="1" dirty="0" err="1">
                          <a:solidFill>
                            <a:schemeClr val="bg1"/>
                          </a:solidFill>
                          <a:effectLst>
                            <a:outerShdw blurRad="50800" dist="38100" dir="8100000" algn="tr" rotWithShape="0">
                              <a:prstClr val="black">
                                <a:alpha val="40000"/>
                              </a:prstClr>
                            </a:outerShdw>
                          </a:effectLst>
                        </a:rPr>
                        <a:t>öt</a:t>
                      </a:r>
                      <a:r>
                        <a:rPr lang="en-US" sz="2400" b="1" dirty="0">
                          <a:solidFill>
                            <a:schemeClr val="bg1"/>
                          </a:solidFill>
                          <a:effectLst>
                            <a:outerShdw blurRad="50800" dist="38100" dir="8100000" algn="tr" rotWithShape="0">
                              <a:prstClr val="black">
                                <a:alpha val="40000"/>
                              </a:prstClr>
                            </a:outerShdw>
                          </a:effectLst>
                        </a:rPr>
                        <a:t> </a:t>
                      </a:r>
                      <a:r>
                        <a:rPr lang="en-US" sz="2400" b="1" dirty="0" err="1">
                          <a:solidFill>
                            <a:schemeClr val="bg1"/>
                          </a:solidFill>
                          <a:effectLst>
                            <a:outerShdw blurRad="50800" dist="38100" dir="8100000" algn="tr" rotWithShape="0">
                              <a:prstClr val="black">
                                <a:alpha val="40000"/>
                              </a:prstClr>
                            </a:outerShdw>
                          </a:effectLst>
                        </a:rPr>
                        <a:t>százalék</a:t>
                      </a:r>
                      <a:endParaRPr lang="en-IN" sz="2400" b="1" dirty="0">
                        <a:solidFill>
                          <a:schemeClr val="bg1"/>
                        </a:solidFill>
                        <a:effectLst>
                          <a:outerShdw blurRad="50800" dist="38100" dir="8100000" algn="tr" rotWithShape="0">
                            <a:prstClr val="black">
                              <a:alpha val="40000"/>
                            </a:prstClr>
                          </a:outerShdw>
                        </a:effectLst>
                      </a:endParaRPr>
                    </a:p>
                  </a:txBody>
                  <a:tcPr anchor="ctr"/>
                </a:tc>
                <a:extLst>
                  <a:ext uri="{0D108BD9-81ED-4DB2-BD59-A6C34878D82A}">
                    <a16:rowId xmlns:a16="http://schemas.microsoft.com/office/drawing/2014/main" val="3758541145"/>
                  </a:ext>
                </a:extLst>
              </a:tr>
            </a:tbl>
          </a:graphicData>
        </a:graphic>
      </p:graphicFrame>
    </p:spTree>
    <p:extLst>
      <p:ext uri="{BB962C8B-B14F-4D97-AF65-F5344CB8AC3E}">
        <p14:creationId xmlns:p14="http://schemas.microsoft.com/office/powerpoint/2010/main" val="35805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0CF1A4AE-A0BB-3FB4-BDCB-AB4A00473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C96359D0-0AD1-8400-9E13-3657F605AE52}"/>
              </a:ext>
            </a:extLst>
          </p:cNvPr>
          <p:cNvSpPr/>
          <p:nvPr/>
        </p:nvSpPr>
        <p:spPr>
          <a:xfrm flipH="1">
            <a:off x="-2" y="-901"/>
            <a:ext cx="12192001" cy="6858000"/>
          </a:xfrm>
          <a:prstGeom prst="rect">
            <a:avLst/>
          </a:prstGeom>
          <a:gradFill>
            <a:gsLst>
              <a:gs pos="0">
                <a:schemeClr val="tx1">
                  <a:alpha val="0"/>
                </a:schemeClr>
              </a:gs>
              <a:gs pos="100000">
                <a:schemeClr val="tx1">
                  <a:alpha val="72000"/>
                  <a:lumMod val="4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5DEBD10B-6A6B-44DA-8EA1-5FAB1F68B9F3}"/>
              </a:ext>
            </a:extLst>
          </p:cNvPr>
          <p:cNvSpPr/>
          <p:nvPr/>
        </p:nvSpPr>
        <p:spPr>
          <a:xfrm>
            <a:off x="8294204" y="-530666"/>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32496129-2387-4AB7-A31E-14BF7E7D66C0}"/>
              </a:ext>
            </a:extLst>
          </p:cNvPr>
          <p:cNvSpPr txBox="1"/>
          <p:nvPr/>
        </p:nvSpPr>
        <p:spPr>
          <a:xfrm>
            <a:off x="4006768" y="407799"/>
            <a:ext cx="4434522" cy="769441"/>
          </a:xfrm>
          <a:prstGeom prst="rect">
            <a:avLst/>
          </a:prstGeom>
        </p:spPr>
        <p:txBody>
          <a:bodyPr wrap="square" rtlCol="0" anchor="b">
            <a:spAutoFit/>
          </a:bodyPr>
          <a:lstStyle/>
          <a:p>
            <a:r>
              <a:rPr lang="en-US" sz="4400" b="1" dirty="0">
                <a:solidFill>
                  <a:schemeClr val="accent6"/>
                </a:solidFill>
                <a:latin typeface="+mj-lt"/>
              </a:rPr>
              <a:t>XSZINERGIA</a:t>
            </a:r>
            <a:r>
              <a:rPr lang="en-US" sz="4400" b="1" dirty="0">
                <a:solidFill>
                  <a:schemeClr val="bg1"/>
                </a:solidFill>
                <a:latin typeface="+mj-lt"/>
              </a:rPr>
              <a:t> 1</a:t>
            </a:r>
            <a:endParaRPr lang="en-ID" sz="4400" b="1" dirty="0">
              <a:solidFill>
                <a:schemeClr val="bg1"/>
              </a:solidFill>
              <a:latin typeface="+mj-lt"/>
            </a:endParaRPr>
          </a:p>
        </p:txBody>
      </p:sp>
      <p:sp>
        <p:nvSpPr>
          <p:cNvPr id="39" name="Cube 38">
            <a:extLst>
              <a:ext uri="{FF2B5EF4-FFF2-40B4-BE49-F238E27FC236}">
                <a16:creationId xmlns:a16="http://schemas.microsoft.com/office/drawing/2014/main" id="{9B67CF93-9992-47A2-81AE-6FACC03FF55F}"/>
              </a:ext>
            </a:extLst>
          </p:cNvPr>
          <p:cNvSpPr/>
          <p:nvPr/>
        </p:nvSpPr>
        <p:spPr>
          <a:xfrm flipH="1">
            <a:off x="8592725" y="337842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257C4960-7071-5503-C58F-AF0ADA502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7" name="TextBox 6">
            <a:extLst>
              <a:ext uri="{FF2B5EF4-FFF2-40B4-BE49-F238E27FC236}">
                <a16:creationId xmlns:a16="http://schemas.microsoft.com/office/drawing/2014/main" id="{BB208A67-9BE2-7CFB-9697-BAFAE33D8593}"/>
              </a:ext>
            </a:extLst>
          </p:cNvPr>
          <p:cNvSpPr txBox="1"/>
          <p:nvPr/>
        </p:nvSpPr>
        <p:spPr>
          <a:xfrm>
            <a:off x="4091707" y="1074620"/>
            <a:ext cx="4923288" cy="338554"/>
          </a:xfrm>
          <a:prstGeom prst="rect">
            <a:avLst/>
          </a:prstGeom>
          <a:noFill/>
        </p:spPr>
        <p:txBody>
          <a:bodyPr wrap="square">
            <a:spAutoFit/>
          </a:bodyPr>
          <a:lstStyle/>
          <a:p>
            <a:r>
              <a:rPr lang="en-US" sz="1600" b="1" dirty="0">
                <a:solidFill>
                  <a:schemeClr val="bg1"/>
                </a:solidFill>
                <a:latin typeface="+mj-lt"/>
              </a:rPr>
              <a:t>Az </a:t>
            </a:r>
            <a:r>
              <a:rPr lang="en-US" sz="1600" b="1" dirty="0" err="1">
                <a:solidFill>
                  <a:schemeClr val="bg1"/>
                </a:solidFill>
                <a:latin typeface="+mj-lt"/>
              </a:rPr>
              <a:t>első</a:t>
            </a:r>
            <a:r>
              <a:rPr lang="en-US" sz="1600" b="1" dirty="0">
                <a:solidFill>
                  <a:schemeClr val="bg1"/>
                </a:solidFill>
                <a:latin typeface="+mj-lt"/>
              </a:rPr>
              <a:t> </a:t>
            </a:r>
            <a:r>
              <a:rPr lang="en-US" sz="1600" b="1" dirty="0" err="1">
                <a:solidFill>
                  <a:schemeClr val="bg1"/>
                </a:solidFill>
                <a:latin typeface="+mj-lt"/>
              </a:rPr>
              <a:t>lépésed</a:t>
            </a:r>
            <a:r>
              <a:rPr lang="en-US" sz="1600" b="1" dirty="0">
                <a:solidFill>
                  <a:schemeClr val="bg1"/>
                </a:solidFill>
                <a:latin typeface="+mj-lt"/>
              </a:rPr>
              <a:t> a </a:t>
            </a:r>
            <a:r>
              <a:rPr lang="en-US" sz="1600" b="1" dirty="0" err="1">
                <a:solidFill>
                  <a:schemeClr val="accent6"/>
                </a:solidFill>
                <a:latin typeface="+mj-lt"/>
              </a:rPr>
              <a:t>Első</a:t>
            </a:r>
            <a:r>
              <a:rPr lang="en-US" sz="1600" b="1" dirty="0">
                <a:solidFill>
                  <a:schemeClr val="accent6"/>
                </a:solidFill>
                <a:latin typeface="+mj-lt"/>
              </a:rPr>
              <a:t> </a:t>
            </a:r>
            <a:r>
              <a:rPr lang="en-US" sz="1600" b="1" dirty="0" err="1">
                <a:solidFill>
                  <a:schemeClr val="accent6"/>
                </a:solidFill>
                <a:latin typeface="+mj-lt"/>
              </a:rPr>
              <a:t>lépés</a:t>
            </a:r>
            <a:r>
              <a:rPr lang="en-US" sz="1600" b="1" dirty="0">
                <a:solidFill>
                  <a:schemeClr val="accent6"/>
                </a:solidFill>
                <a:latin typeface="+mj-lt"/>
              </a:rPr>
              <a:t> a </a:t>
            </a:r>
            <a:r>
              <a:rPr lang="en-US" sz="1600" b="1" dirty="0" err="1">
                <a:solidFill>
                  <a:schemeClr val="accent6"/>
                </a:solidFill>
                <a:latin typeface="+mj-lt"/>
              </a:rPr>
              <a:t>végtelen</a:t>
            </a:r>
            <a:r>
              <a:rPr lang="en-US" sz="1600" b="1" dirty="0">
                <a:solidFill>
                  <a:schemeClr val="accent6"/>
                </a:solidFill>
                <a:latin typeface="+mj-lt"/>
              </a:rPr>
              <a:t> </a:t>
            </a:r>
            <a:r>
              <a:rPr lang="en-US" sz="1600" b="1" dirty="0" err="1">
                <a:solidFill>
                  <a:schemeClr val="accent6"/>
                </a:solidFill>
                <a:latin typeface="+mj-lt"/>
              </a:rPr>
              <a:t>bevétel</a:t>
            </a:r>
            <a:r>
              <a:rPr lang="en-US" sz="1600" b="1" dirty="0">
                <a:solidFill>
                  <a:schemeClr val="accent6"/>
                </a:solidFill>
                <a:latin typeface="+mj-lt"/>
              </a:rPr>
              <a:t> </a:t>
            </a:r>
            <a:r>
              <a:rPr lang="en-US" sz="1600" b="1" dirty="0" err="1">
                <a:solidFill>
                  <a:schemeClr val="accent6"/>
                </a:solidFill>
                <a:latin typeface="+mj-lt"/>
              </a:rPr>
              <a:t>felé</a:t>
            </a:r>
            <a:endParaRPr lang="en-IN" sz="1600" b="1" dirty="0">
              <a:solidFill>
                <a:schemeClr val="accent6"/>
              </a:solidFill>
              <a:latin typeface="+mj-lt"/>
            </a:endParaRPr>
          </a:p>
        </p:txBody>
      </p:sp>
      <p:sp>
        <p:nvSpPr>
          <p:cNvPr id="11" name="TextBox 10">
            <a:extLst>
              <a:ext uri="{FF2B5EF4-FFF2-40B4-BE49-F238E27FC236}">
                <a16:creationId xmlns:a16="http://schemas.microsoft.com/office/drawing/2014/main" id="{6D5524D4-1174-3ED6-E787-6D0D71602B8F}"/>
              </a:ext>
            </a:extLst>
          </p:cNvPr>
          <p:cNvSpPr txBox="1"/>
          <p:nvPr/>
        </p:nvSpPr>
        <p:spPr>
          <a:xfrm>
            <a:off x="423742" y="2127763"/>
            <a:ext cx="6573208" cy="3816429"/>
          </a:xfrm>
          <a:prstGeom prst="rect">
            <a:avLst/>
          </a:prstGeom>
          <a:noFill/>
        </p:spPr>
        <p:txBody>
          <a:bodyPr wrap="square">
            <a:spAutoFit/>
          </a:bodyPr>
          <a:lstStyle/>
          <a:p>
            <a:pPr>
              <a:buNone/>
            </a:pPr>
            <a:r>
              <a:rPr lang="hu-HU" b="1" dirty="0">
                <a:solidFill>
                  <a:schemeClr val="accent6"/>
                </a:solidFill>
                <a:latin typeface="Arial" panose="020B0604020202020204" pitchFamily="34" charset="0"/>
                <a:cs typeface="Arial" panose="020B0604020202020204" pitchFamily="34" charset="0"/>
              </a:rPr>
              <a:t>Így működik:</a:t>
            </a:r>
            <a:br>
              <a:rPr lang="en-US" sz="1600" b="1" dirty="0">
                <a:solidFill>
                  <a:schemeClr val="accent6"/>
                </a:solidFill>
                <a:latin typeface="Arial" panose="020B0604020202020204" pitchFamily="34" charset="0"/>
                <a:cs typeface="Arial" panose="020B0604020202020204" pitchFamily="34" charset="0"/>
              </a:rPr>
            </a:br>
            <a:endParaRPr lang="en-US" sz="1600" b="1" dirty="0">
              <a:solidFill>
                <a:schemeClr val="accent6"/>
              </a:solidFill>
              <a:latin typeface="Arial" panose="020B0604020202020204" pitchFamily="34" charset="0"/>
              <a:cs typeface="Arial" panose="020B0604020202020204" pitchFamily="34" charset="0"/>
            </a:endParaRPr>
          </a:p>
          <a:p>
            <a:pPr>
              <a:buNone/>
            </a:pPr>
            <a:r>
              <a:rPr lang="en-US" sz="1600" b="1" dirty="0">
                <a:solidFill>
                  <a:schemeClr val="accent6"/>
                </a:solidFill>
                <a:latin typeface="Arial" panose="020B0604020202020204" pitchFamily="34" charset="0"/>
                <a:cs typeface="Arial" panose="020B0604020202020204" pitchFamily="34" charset="0"/>
              </a:rPr>
              <a:t>Folt </a:t>
            </a:r>
            <a:r>
              <a:rPr lang="en-US" sz="1600" b="1" dirty="0" err="1">
                <a:solidFill>
                  <a:schemeClr val="accent6"/>
                </a:solidFill>
                <a:latin typeface="Arial" panose="020B0604020202020204" pitchFamily="34" charset="0"/>
                <a:cs typeface="Arial" panose="020B0604020202020204" pitchFamily="34" charset="0"/>
              </a:rPr>
              <a:t>egy</a:t>
            </a:r>
            <a:r>
              <a:rPr lang="en-US" sz="1600" b="1" dirty="0">
                <a:solidFill>
                  <a:schemeClr val="accent6"/>
                </a:solidFill>
                <a:latin typeface="Arial" panose="020B0604020202020204" pitchFamily="34" charset="0"/>
                <a:cs typeface="Arial" panose="020B0604020202020204" pitchFamily="34" charset="0"/>
              </a:rPr>
              <a:t> : </a:t>
            </a:r>
            <a:r>
              <a:rPr lang="en-US" sz="1600" dirty="0">
                <a:solidFill>
                  <a:schemeClr val="bg1"/>
                </a:solidFill>
                <a:latin typeface="Arial" panose="020B0604020202020204" pitchFamily="34" charset="0"/>
                <a:cs typeface="Arial" panose="020B0604020202020204" pitchFamily="34" charset="0"/>
              </a:rPr>
              <a:t>Az </a:t>
            </a:r>
            <a:r>
              <a:rPr lang="en-US" sz="1600" dirty="0" err="1">
                <a:solidFill>
                  <a:schemeClr val="bg1"/>
                </a:solidFill>
                <a:latin typeface="Arial" panose="020B0604020202020204" pitchFamily="34" charset="0"/>
                <a:cs typeface="Arial" panose="020B0604020202020204" pitchFamily="34" charset="0"/>
              </a:rPr>
              <a:t>első</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ajánlásod</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azonnal</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száz</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százalék</a:t>
            </a:r>
            <a:r>
              <a:rPr lang="en-US" sz="1600" dirty="0">
                <a:solidFill>
                  <a:schemeClr val="bg1"/>
                </a:solidFill>
                <a:latin typeface="Arial" panose="020B0604020202020204" pitchFamily="34" charset="0"/>
                <a:cs typeface="Arial" panose="020B0604020202020204" pitchFamily="34" charset="0"/>
              </a:rPr>
              <a:t> - ban a </a:t>
            </a:r>
            <a:r>
              <a:rPr lang="en-US" sz="1600" dirty="0" err="1">
                <a:solidFill>
                  <a:schemeClr val="bg1"/>
                </a:solidFill>
                <a:latin typeface="Arial" panose="020B0604020202020204" pitchFamily="34" charset="0"/>
                <a:cs typeface="Arial" panose="020B0604020202020204" pitchFamily="34" charset="0"/>
              </a:rPr>
              <a:t>pénztárcádba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fizet</a:t>
            </a:r>
            <a:r>
              <a:rPr lang="en-US" sz="1600" dirty="0">
                <a:solidFill>
                  <a:schemeClr val="bg1"/>
                </a:solidFill>
                <a:latin typeface="Arial" panose="020B0604020202020204" pitchFamily="34" charset="0"/>
                <a:cs typeface="Arial" panose="020B0604020202020204" pitchFamily="34" charset="0"/>
              </a:rPr>
              <a:t>.</a:t>
            </a:r>
          </a:p>
          <a:p>
            <a:pPr>
              <a:buNone/>
            </a:pPr>
            <a:r>
              <a:rPr lang="en-US" sz="1600" b="1" dirty="0">
                <a:solidFill>
                  <a:schemeClr val="accent6"/>
                </a:solidFill>
                <a:latin typeface="Arial" panose="020B0604020202020204" pitchFamily="34" charset="0"/>
                <a:cs typeface="Arial" panose="020B0604020202020204" pitchFamily="34" charset="0"/>
              </a:rPr>
              <a:t>Folt </a:t>
            </a:r>
            <a:r>
              <a:rPr lang="en-US" sz="1600" b="1" dirty="0" err="1">
                <a:solidFill>
                  <a:schemeClr val="accent6"/>
                </a:solidFill>
                <a:latin typeface="Arial" panose="020B0604020202020204" pitchFamily="34" charset="0"/>
                <a:cs typeface="Arial" panose="020B0604020202020204" pitchFamily="34" charset="0"/>
              </a:rPr>
              <a:t>két</a:t>
            </a:r>
            <a:r>
              <a:rPr lang="en-US" sz="1600" b="1" dirty="0">
                <a:solidFill>
                  <a:schemeClr val="accent6"/>
                </a:solidFill>
                <a:latin typeface="Arial" panose="020B0604020202020204" pitchFamily="34" charset="0"/>
                <a:cs typeface="Arial" panose="020B0604020202020204" pitchFamily="34" charset="0"/>
              </a:rPr>
              <a:t> : </a:t>
            </a:r>
            <a:r>
              <a:rPr lang="en-US" sz="1600" dirty="0">
                <a:solidFill>
                  <a:schemeClr val="bg1"/>
                </a:solidFill>
                <a:latin typeface="Arial" panose="020B0604020202020204" pitchFamily="34" charset="0"/>
                <a:cs typeface="Arial" panose="020B0604020202020204" pitchFamily="34" charset="0"/>
              </a:rPr>
              <a:t>A </a:t>
            </a:r>
            <a:r>
              <a:rPr lang="en-US" sz="1600" dirty="0" err="1">
                <a:solidFill>
                  <a:schemeClr val="bg1"/>
                </a:solidFill>
                <a:latin typeface="Arial" panose="020B0604020202020204" pitchFamily="34" charset="0"/>
                <a:cs typeface="Arial" panose="020B0604020202020204" pitchFamily="34" charset="0"/>
              </a:rPr>
              <a:t>második</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ajánlásod</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után</a:t>
            </a:r>
            <a:r>
              <a:rPr lang="en-US" sz="1600" dirty="0">
                <a:solidFill>
                  <a:schemeClr val="bg1"/>
                </a:solidFill>
                <a:latin typeface="Arial" panose="020B0604020202020204" pitchFamily="34" charset="0"/>
                <a:cs typeface="Arial" panose="020B0604020202020204" pitchFamily="34" charset="0"/>
              </a:rPr>
              <a:t> is </a:t>
            </a:r>
            <a:r>
              <a:rPr lang="en-US" sz="1600" dirty="0" err="1">
                <a:solidFill>
                  <a:schemeClr val="bg1"/>
                </a:solidFill>
                <a:latin typeface="Arial" panose="020B0604020202020204" pitchFamily="34" charset="0"/>
                <a:cs typeface="Arial" panose="020B0604020202020204" pitchFamily="34" charset="0"/>
              </a:rPr>
              <a:t>azonnal</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száz</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százalék</a:t>
            </a:r>
            <a:r>
              <a:rPr lang="en-US" sz="1600" dirty="0">
                <a:solidFill>
                  <a:schemeClr val="bg1"/>
                </a:solidFill>
                <a:latin typeface="Arial" panose="020B0604020202020204" pitchFamily="34" charset="0"/>
                <a:cs typeface="Arial" panose="020B0604020202020204" pitchFamily="34" charset="0"/>
              </a:rPr>
              <a:t> - ban </a:t>
            </a:r>
            <a:r>
              <a:rPr lang="en-US" sz="1600" dirty="0" err="1">
                <a:solidFill>
                  <a:schemeClr val="bg1"/>
                </a:solidFill>
                <a:latin typeface="Arial" panose="020B0604020202020204" pitchFamily="34" charset="0"/>
                <a:cs typeface="Arial" panose="020B0604020202020204" pitchFamily="34" charset="0"/>
              </a:rPr>
              <a:t>közvetlenül</a:t>
            </a:r>
            <a:r>
              <a:rPr lang="en-US" sz="1600" dirty="0">
                <a:solidFill>
                  <a:schemeClr val="bg1"/>
                </a:solidFill>
                <a:latin typeface="Arial" panose="020B0604020202020204" pitchFamily="34" charset="0"/>
                <a:cs typeface="Arial" panose="020B0604020202020204" pitchFamily="34" charset="0"/>
              </a:rPr>
              <a:t> a </a:t>
            </a:r>
            <a:r>
              <a:rPr lang="en-US" sz="1600" dirty="0" err="1">
                <a:solidFill>
                  <a:schemeClr val="bg1"/>
                </a:solidFill>
                <a:latin typeface="Arial" panose="020B0604020202020204" pitchFamily="34" charset="0"/>
                <a:cs typeface="Arial" panose="020B0604020202020204" pitchFamily="34" charset="0"/>
              </a:rPr>
              <a:t>pénztárcádba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fizetsz</a:t>
            </a:r>
            <a:r>
              <a:rPr lang="en-US" sz="1600" dirty="0">
                <a:solidFill>
                  <a:schemeClr val="bg1"/>
                </a:solidFill>
                <a:latin typeface="Arial" panose="020B0604020202020204" pitchFamily="34" charset="0"/>
                <a:cs typeface="Arial" panose="020B0604020202020204" pitchFamily="34" charset="0"/>
              </a:rPr>
              <a:t>..</a:t>
            </a:r>
          </a:p>
          <a:p>
            <a:pPr>
              <a:buNone/>
            </a:pPr>
            <a:endParaRPr lang="en-US" sz="1600" dirty="0">
              <a:solidFill>
                <a:schemeClr val="bg1"/>
              </a:solidFill>
              <a:latin typeface="Arial" panose="020B0604020202020204" pitchFamily="34" charset="0"/>
              <a:cs typeface="Arial" panose="020B0604020202020204" pitchFamily="34" charset="0"/>
            </a:endParaRPr>
          </a:p>
          <a:p>
            <a:pPr>
              <a:buNone/>
            </a:pPr>
            <a:r>
              <a:rPr lang="en-US" sz="1600" b="1" dirty="0">
                <a:solidFill>
                  <a:schemeClr val="accent6"/>
                </a:solidFill>
                <a:latin typeface="Arial" panose="020B0604020202020204" pitchFamily="34" charset="0"/>
                <a:cs typeface="Arial" panose="020B0604020202020204" pitchFamily="34" charset="0"/>
              </a:rPr>
              <a:t>Folt </a:t>
            </a:r>
            <a:r>
              <a:rPr lang="en-US" sz="1600" b="1" dirty="0" err="1">
                <a:solidFill>
                  <a:schemeClr val="accent6"/>
                </a:solidFill>
                <a:latin typeface="Arial" panose="020B0604020202020204" pitchFamily="34" charset="0"/>
                <a:cs typeface="Arial" panose="020B0604020202020204" pitchFamily="34" charset="0"/>
              </a:rPr>
              <a:t>három</a:t>
            </a:r>
            <a:r>
              <a:rPr lang="en-US" sz="1600" b="1" dirty="0">
                <a:solidFill>
                  <a:schemeClr val="accent6"/>
                </a:solidFill>
                <a:latin typeface="Arial" panose="020B0604020202020204" pitchFamily="34" charset="0"/>
                <a:cs typeface="Arial" panose="020B0604020202020204" pitchFamily="34" charset="0"/>
              </a:rPr>
              <a:t> : </a:t>
            </a:r>
            <a:r>
              <a:rPr lang="en-US" sz="1600" dirty="0">
                <a:solidFill>
                  <a:schemeClr val="bg1"/>
                </a:solidFill>
                <a:latin typeface="Arial" panose="020B0604020202020204" pitchFamily="34" charset="0"/>
                <a:cs typeface="Arial" panose="020B0604020202020204" pitchFamily="34" charset="0"/>
              </a:rPr>
              <a:t>A </a:t>
            </a:r>
            <a:r>
              <a:rPr lang="en-US" sz="1600" dirty="0" err="1">
                <a:solidFill>
                  <a:schemeClr val="bg1"/>
                </a:solidFill>
                <a:latin typeface="Arial" panose="020B0604020202020204" pitchFamily="34" charset="0"/>
                <a:cs typeface="Arial" panose="020B0604020202020204" pitchFamily="34" charset="0"/>
              </a:rPr>
              <a:t>harmadik</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ajánlásod</a:t>
            </a:r>
            <a:r>
              <a:rPr lang="en-US" sz="1600" dirty="0">
                <a:solidFill>
                  <a:schemeClr val="bg1"/>
                </a:solidFill>
                <a:latin typeface="Arial" panose="020B0604020202020204" pitchFamily="34" charset="0"/>
                <a:cs typeface="Arial" panose="020B0604020202020204" pitchFamily="34" charset="0"/>
              </a:rPr>
              <a:t> a </a:t>
            </a:r>
            <a:r>
              <a:rPr lang="en-US" sz="1600" dirty="0" err="1">
                <a:solidFill>
                  <a:schemeClr val="bg1"/>
                </a:solidFill>
                <a:latin typeface="Arial" panose="020B0604020202020204" pitchFamily="34" charset="0"/>
                <a:cs typeface="Arial" panose="020B0604020202020204" pitchFamily="34" charset="0"/>
              </a:rPr>
              <a:t>fenti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összeget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fizeti</a:t>
            </a:r>
            <a:r>
              <a:rPr lang="en-US" sz="1600" dirty="0">
                <a:solidFill>
                  <a:schemeClr val="bg1"/>
                </a:solidFill>
                <a:latin typeface="Arial" panose="020B0604020202020204" pitchFamily="34" charset="0"/>
                <a:cs typeface="Arial" panose="020B0604020202020204" pitchFamily="34" charset="0"/>
              </a:rPr>
              <a:t> ki a </a:t>
            </a:r>
            <a:r>
              <a:rPr lang="en-US" sz="1600" dirty="0" err="1">
                <a:solidFill>
                  <a:schemeClr val="bg1"/>
                </a:solidFill>
                <a:latin typeface="Arial" panose="020B0604020202020204" pitchFamily="34" charset="0"/>
                <a:cs typeface="Arial" panose="020B0604020202020204" pitchFamily="34" charset="0"/>
              </a:rPr>
              <a:t>szponzorodnak</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és</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újraindítja</a:t>
            </a:r>
            <a:r>
              <a:rPr lang="en-US" sz="1600" dirty="0">
                <a:solidFill>
                  <a:schemeClr val="bg1"/>
                </a:solidFill>
                <a:latin typeface="Arial" panose="020B0604020202020204" pitchFamily="34" charset="0"/>
                <a:cs typeface="Arial" panose="020B0604020202020204" pitchFamily="34" charset="0"/>
              </a:rPr>
              <a:t> a </a:t>
            </a:r>
            <a:r>
              <a:rPr lang="en-US" sz="1600" dirty="0" err="1">
                <a:solidFill>
                  <a:schemeClr val="bg1"/>
                </a:solidFill>
                <a:latin typeface="Arial" panose="020B0604020202020204" pitchFamily="34" charset="0"/>
                <a:cs typeface="Arial" panose="020B0604020202020204" pitchFamily="34" charset="0"/>
              </a:rPr>
              <a:t>ciklusodat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így</a:t>
            </a:r>
            <a:r>
              <a:rPr lang="en-US" sz="1600" dirty="0">
                <a:solidFill>
                  <a:schemeClr val="bg1"/>
                </a:solidFill>
                <a:latin typeface="Arial" panose="020B0604020202020204" pitchFamily="34" charset="0"/>
                <a:cs typeface="Arial" panose="020B0604020202020204" pitchFamily="34" charset="0"/>
              </a:rPr>
              <a:t> a </a:t>
            </a:r>
            <a:r>
              <a:rPr lang="en-US" sz="1600" dirty="0" err="1">
                <a:solidFill>
                  <a:schemeClr val="bg1"/>
                </a:solidFill>
                <a:latin typeface="Arial" panose="020B0604020202020204" pitchFamily="34" charset="0"/>
                <a:cs typeface="Arial" panose="020B0604020202020204" pitchFamily="34" charset="0"/>
              </a:rPr>
              <a:t>következő</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három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ajánlásból</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újra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kereshetsz</a:t>
            </a:r>
            <a:r>
              <a:rPr lang="en-US" sz="1600" dirty="0">
                <a:solidFill>
                  <a:schemeClr val="bg1"/>
                </a:solidFill>
                <a:latin typeface="Arial" panose="020B0604020202020204" pitchFamily="34" charset="0"/>
                <a:cs typeface="Arial" panose="020B0604020202020204" pitchFamily="34" charset="0"/>
              </a:rPr>
              <a:t>.</a:t>
            </a:r>
            <a:br>
              <a:rPr lang="en-US" sz="1600" dirty="0">
                <a:solidFill>
                  <a:schemeClr val="bg1"/>
                </a:solidFill>
                <a:latin typeface="Arial" panose="020B0604020202020204" pitchFamily="34" charset="0"/>
                <a:cs typeface="Arial" panose="020B0604020202020204" pitchFamily="34" charset="0"/>
              </a:rPr>
            </a:br>
            <a:r>
              <a:rPr lang="en-US" sz="1600" b="1" dirty="0">
                <a:solidFill>
                  <a:schemeClr val="accent6"/>
                </a:solidFill>
                <a:latin typeface="Arial" panose="020B0604020202020204" pitchFamily="34" charset="0"/>
                <a:cs typeface="Arial" panose="020B0604020202020204" pitchFamily="34" charset="0"/>
              </a:rPr>
              <a:t>Mit </a:t>
            </a:r>
            <a:r>
              <a:rPr lang="en-US" sz="1600" b="1" dirty="0" err="1">
                <a:solidFill>
                  <a:schemeClr val="accent6"/>
                </a:solidFill>
                <a:latin typeface="Arial" panose="020B0604020202020204" pitchFamily="34" charset="0"/>
                <a:cs typeface="Arial" panose="020B0604020202020204" pitchFamily="34" charset="0"/>
              </a:rPr>
              <a:t>jelent</a:t>
            </a:r>
            <a:r>
              <a:rPr lang="en-US" sz="1600" b="1" dirty="0">
                <a:solidFill>
                  <a:schemeClr val="accent6"/>
                </a:solidFill>
                <a:latin typeface="Arial" panose="020B0604020202020204" pitchFamily="34" charset="0"/>
                <a:cs typeface="Arial" panose="020B0604020202020204" pitchFamily="34" charset="0"/>
              </a:rPr>
              <a:t> a „</a:t>
            </a:r>
            <a:r>
              <a:rPr lang="en-US" sz="1600" b="1" dirty="0" err="1">
                <a:solidFill>
                  <a:schemeClr val="accent6"/>
                </a:solidFill>
                <a:latin typeface="Arial" panose="020B0604020202020204" pitchFamily="34" charset="0"/>
                <a:cs typeface="Arial" panose="020B0604020202020204" pitchFamily="34" charset="0"/>
              </a:rPr>
              <a:t>ciklus</a:t>
            </a:r>
            <a:r>
              <a:rPr lang="en-US" sz="1600" b="1" dirty="0">
                <a:solidFill>
                  <a:schemeClr val="accent6"/>
                </a:solidFill>
                <a:latin typeface="Arial" panose="020B0604020202020204" pitchFamily="34" charset="0"/>
                <a:cs typeface="Arial" panose="020B0604020202020204" pitchFamily="34" charset="0"/>
              </a:rPr>
              <a:t>”?</a:t>
            </a:r>
          </a:p>
          <a:p>
            <a:pPr>
              <a:buNone/>
            </a:pPr>
            <a:r>
              <a:rPr lang="en-US" sz="1600" dirty="0">
                <a:solidFill>
                  <a:schemeClr val="bg1"/>
                </a:solidFill>
                <a:latin typeface="Arial" panose="020B0604020202020204" pitchFamily="34" charset="0"/>
                <a:cs typeface="Arial" panose="020B0604020202020204" pitchFamily="34" charset="0"/>
              </a:rPr>
              <a:t>Egy </a:t>
            </a:r>
            <a:r>
              <a:rPr lang="en-US" sz="1600" dirty="0" err="1">
                <a:solidFill>
                  <a:schemeClr val="bg1"/>
                </a:solidFill>
                <a:latin typeface="Arial" panose="020B0604020202020204" pitchFamily="34" charset="0"/>
                <a:cs typeface="Arial" panose="020B0604020202020204" pitchFamily="34" charset="0"/>
              </a:rPr>
              <a:t>ciklus</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nem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más</a:t>
            </a:r>
            <a:r>
              <a:rPr lang="en-US" sz="1600" dirty="0">
                <a:solidFill>
                  <a:schemeClr val="bg1"/>
                </a:solidFill>
                <a:latin typeface="Arial" panose="020B0604020202020204" pitchFamily="34" charset="0"/>
                <a:cs typeface="Arial" panose="020B0604020202020204" pitchFamily="34" charset="0"/>
              </a:rPr>
              <a:t>, mint </a:t>
            </a:r>
            <a:r>
              <a:rPr lang="en-US" sz="1600" dirty="0" err="1">
                <a:solidFill>
                  <a:schemeClr val="bg1"/>
                </a:solidFill>
                <a:latin typeface="Arial" panose="020B0604020202020204" pitchFamily="34" charset="0"/>
                <a:cs typeface="Arial" panose="020B0604020202020204" pitchFamily="34" charset="0"/>
              </a:rPr>
              <a:t>egy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kör</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három</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ajánlással</a:t>
            </a:r>
            <a:r>
              <a:rPr lang="en-US" sz="1600" dirty="0">
                <a:solidFill>
                  <a:schemeClr val="bg1"/>
                </a:solidFill>
                <a:latin typeface="Arial" panose="020B0604020202020204" pitchFamily="34" charset="0"/>
                <a:cs typeface="Arial" panose="020B0604020202020204" pitchFamily="34" charset="0"/>
              </a:rPr>
              <a:t>. Minden </a:t>
            </a:r>
            <a:r>
              <a:rPr lang="en-US" sz="1600" dirty="0" err="1">
                <a:solidFill>
                  <a:schemeClr val="bg1"/>
                </a:solidFill>
                <a:latin typeface="Arial" panose="020B0604020202020204" pitchFamily="34" charset="0"/>
                <a:cs typeface="Arial" panose="020B0604020202020204" pitchFamily="34" charset="0"/>
              </a:rPr>
              <a:t>alkalommal</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amikor</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teljesítesz</a:t>
            </a:r>
            <a:r>
              <a:rPr lang="en-US" sz="1600" dirty="0">
                <a:solidFill>
                  <a:schemeClr val="bg1"/>
                </a:solidFill>
                <a:latin typeface="Arial" panose="020B0604020202020204" pitchFamily="34" charset="0"/>
                <a:cs typeface="Arial" panose="020B0604020202020204" pitchFamily="34" charset="0"/>
              </a:rPr>
              <a:t> 3 </a:t>
            </a:r>
            <a:r>
              <a:rPr lang="en-US" sz="1600" dirty="0" err="1">
                <a:solidFill>
                  <a:schemeClr val="bg1"/>
                </a:solidFill>
                <a:latin typeface="Arial" panose="020B0604020202020204" pitchFamily="34" charset="0"/>
                <a:cs typeface="Arial" panose="020B0604020202020204" pitchFamily="34" charset="0"/>
              </a:rPr>
              <a:t>pontot</a:t>
            </a:r>
            <a:r>
              <a:rPr lang="en-US" sz="1600" dirty="0">
                <a:solidFill>
                  <a:schemeClr val="bg1"/>
                </a:solidFill>
                <a:latin typeface="Arial" panose="020B0604020202020204" pitchFamily="34" charset="0"/>
                <a:cs typeface="Arial" panose="020B0604020202020204" pitchFamily="34" charset="0"/>
              </a:rPr>
              <a:t>, a </a:t>
            </a:r>
            <a:r>
              <a:rPr lang="en-US" sz="1600" dirty="0" err="1">
                <a:solidFill>
                  <a:schemeClr val="bg1"/>
                </a:solidFill>
                <a:latin typeface="Arial" panose="020B0604020202020204" pitchFamily="34" charset="0"/>
                <a:cs typeface="Arial" panose="020B0604020202020204" pitchFamily="34" charset="0"/>
              </a:rPr>
              <a:t>rendszer</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automatikusan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újra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megnyit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egy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új</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ciklust</a:t>
            </a:r>
            <a:r>
              <a:rPr lang="en-US" sz="1600" dirty="0">
                <a:solidFill>
                  <a:schemeClr val="bg1"/>
                </a:solidFill>
                <a:latin typeface="Arial" panose="020B0604020202020204" pitchFamily="34" charset="0"/>
                <a:cs typeface="Arial" panose="020B0604020202020204" pitchFamily="34" charset="0"/>
              </a:rPr>
              <a:t>. Ez </a:t>
            </a:r>
            <a:r>
              <a:rPr lang="en-US" sz="1600" dirty="0" err="1">
                <a:solidFill>
                  <a:schemeClr val="bg1"/>
                </a:solidFill>
                <a:latin typeface="Arial" panose="020B0604020202020204" pitchFamily="34" charset="0"/>
                <a:cs typeface="Arial" panose="020B0604020202020204" pitchFamily="34" charset="0"/>
              </a:rPr>
              <a:t>azt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jelenti</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hogy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újra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és</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újra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kereshetsz</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anélkül</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hogy</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újra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vásárolnál</a:t>
            </a:r>
            <a:r>
              <a:rPr lang="en-US" sz="1600" dirty="0">
                <a:solidFill>
                  <a:schemeClr val="bg1"/>
                </a:solidFill>
                <a:latin typeface="Arial" panose="020B0604020202020204" pitchFamily="34" charset="0"/>
                <a:cs typeface="Arial" panose="020B0604020202020204" pitchFamily="34" charset="0"/>
              </a:rPr>
              <a:t>.</a:t>
            </a:r>
          </a:p>
        </p:txBody>
      </p:sp>
      <p:sp>
        <p:nvSpPr>
          <p:cNvPr id="12" name="Rectangle: Rounded Corners 11">
            <a:extLst>
              <a:ext uri="{FF2B5EF4-FFF2-40B4-BE49-F238E27FC236}">
                <a16:creationId xmlns:a16="http://schemas.microsoft.com/office/drawing/2014/main" id="{22F2F601-8FD6-64D8-B20F-83629411202F}"/>
              </a:ext>
            </a:extLst>
          </p:cNvPr>
          <p:cNvSpPr/>
          <p:nvPr/>
        </p:nvSpPr>
        <p:spPr>
          <a:xfrm>
            <a:off x="9101071" y="1240275"/>
            <a:ext cx="1506762" cy="749022"/>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C9CFABE-90DA-BD95-3A98-660A0B666223}"/>
              </a:ext>
            </a:extLst>
          </p:cNvPr>
          <p:cNvSpPr txBox="1"/>
          <p:nvPr/>
        </p:nvSpPr>
        <p:spPr>
          <a:xfrm>
            <a:off x="9483769" y="1360488"/>
            <a:ext cx="1103856" cy="381771"/>
          </a:xfrm>
          <a:prstGeom prst="rect">
            <a:avLst/>
          </a:prstGeom>
          <a:noFill/>
        </p:spPr>
        <p:txBody>
          <a:bodyPr wrap="square" rtlCol="0">
            <a:spAutoFit/>
          </a:bodyPr>
          <a:lstStyle/>
          <a:p>
            <a:pPr>
              <a:lnSpc>
                <a:spcPct val="110000"/>
              </a:lnSpc>
            </a:pPr>
            <a:r>
              <a:rPr lang="en-US" b="1" dirty="0" err="1">
                <a:solidFill>
                  <a:schemeClr val="bg1"/>
                </a:solidFill>
                <a:latin typeface="+mj-lt"/>
              </a:rPr>
              <a:t>azonosító</a:t>
            </a:r>
            <a:endParaRPr lang="en-US" b="1" dirty="0">
              <a:solidFill>
                <a:schemeClr val="bg1"/>
              </a:solidFill>
              <a:latin typeface="+mj-lt"/>
            </a:endParaRPr>
          </a:p>
        </p:txBody>
      </p:sp>
      <p:grpSp>
        <p:nvGrpSpPr>
          <p:cNvPr id="14" name="Group 13">
            <a:extLst>
              <a:ext uri="{FF2B5EF4-FFF2-40B4-BE49-F238E27FC236}">
                <a16:creationId xmlns:a16="http://schemas.microsoft.com/office/drawing/2014/main" id="{E1482FDC-A202-E51F-1188-3B0A6F0B187F}"/>
              </a:ext>
            </a:extLst>
          </p:cNvPr>
          <p:cNvGrpSpPr/>
          <p:nvPr/>
        </p:nvGrpSpPr>
        <p:grpSpPr>
          <a:xfrm>
            <a:off x="8910126" y="1351826"/>
            <a:ext cx="529014" cy="507288"/>
            <a:chOff x="3140667" y="2901058"/>
            <a:chExt cx="757038" cy="725949"/>
          </a:xfrm>
        </p:grpSpPr>
        <p:sp>
          <p:nvSpPr>
            <p:cNvPr id="15" name="Rectangle: Rounded Corners 14">
              <a:extLst>
                <a:ext uri="{FF2B5EF4-FFF2-40B4-BE49-F238E27FC236}">
                  <a16:creationId xmlns:a16="http://schemas.microsoft.com/office/drawing/2014/main" id="{02205592-685F-F375-85A8-D069A60ABF00}"/>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9" name="任意形状 644">
              <a:extLst>
                <a:ext uri="{FF2B5EF4-FFF2-40B4-BE49-F238E27FC236}">
                  <a16:creationId xmlns:a16="http://schemas.microsoft.com/office/drawing/2014/main" id="{66952690-5C8A-54D5-91DD-5EB09DDF8C8F}"/>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21" name="Arrow: Up 20">
            <a:extLst>
              <a:ext uri="{FF2B5EF4-FFF2-40B4-BE49-F238E27FC236}">
                <a16:creationId xmlns:a16="http://schemas.microsoft.com/office/drawing/2014/main" id="{82AA3344-02EE-BBFE-C623-8B9393E59CD2}"/>
              </a:ext>
            </a:extLst>
          </p:cNvPr>
          <p:cNvSpPr/>
          <p:nvPr/>
        </p:nvSpPr>
        <p:spPr>
          <a:xfrm>
            <a:off x="9023873" y="1459879"/>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24">
            <a:extLst>
              <a:ext uri="{FF2B5EF4-FFF2-40B4-BE49-F238E27FC236}">
                <a16:creationId xmlns:a16="http://schemas.microsoft.com/office/drawing/2014/main" id="{4648E69E-314C-9023-7E1A-2A0525FE1DA2}"/>
              </a:ext>
            </a:extLst>
          </p:cNvPr>
          <p:cNvSpPr/>
          <p:nvPr/>
        </p:nvSpPr>
        <p:spPr>
          <a:xfrm>
            <a:off x="9101070" y="3778937"/>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D25600-DB0C-7DE1-3638-B18730E70BC8}"/>
              </a:ext>
            </a:extLst>
          </p:cNvPr>
          <p:cNvSpPr txBox="1"/>
          <p:nvPr/>
        </p:nvSpPr>
        <p:spPr>
          <a:xfrm>
            <a:off x="9483769" y="3899150"/>
            <a:ext cx="956374" cy="317459"/>
          </a:xfrm>
          <a:prstGeom prst="rect">
            <a:avLst/>
          </a:prstGeom>
          <a:noFill/>
        </p:spPr>
        <p:txBody>
          <a:bodyPr wrap="square" rtlCol="0">
            <a:spAutoFit/>
          </a:bodyPr>
          <a:lstStyle/>
          <a:p>
            <a:pPr>
              <a:lnSpc>
                <a:spcPct val="110000"/>
              </a:lnSpc>
            </a:pPr>
            <a:r>
              <a:rPr lang="en-US" sz="1400" b="1" dirty="0" err="1">
                <a:solidFill>
                  <a:schemeClr val="bg1"/>
                </a:solidFill>
                <a:latin typeface="+mj-lt"/>
              </a:rPr>
              <a:t>azonosító</a:t>
            </a:r>
            <a:endParaRPr lang="en-US" sz="1400" b="1" dirty="0">
              <a:solidFill>
                <a:schemeClr val="bg1"/>
              </a:solidFill>
              <a:latin typeface="+mj-lt"/>
            </a:endParaRPr>
          </a:p>
        </p:txBody>
      </p:sp>
      <p:grpSp>
        <p:nvGrpSpPr>
          <p:cNvPr id="35" name="Group 34">
            <a:extLst>
              <a:ext uri="{FF2B5EF4-FFF2-40B4-BE49-F238E27FC236}">
                <a16:creationId xmlns:a16="http://schemas.microsoft.com/office/drawing/2014/main" id="{AA16A8A2-3685-9667-121D-026706F82D1F}"/>
              </a:ext>
            </a:extLst>
          </p:cNvPr>
          <p:cNvGrpSpPr/>
          <p:nvPr/>
        </p:nvGrpSpPr>
        <p:grpSpPr>
          <a:xfrm>
            <a:off x="8910125" y="3890488"/>
            <a:ext cx="529014" cy="507288"/>
            <a:chOff x="3140667" y="2901058"/>
            <a:chExt cx="757038" cy="725949"/>
          </a:xfrm>
        </p:grpSpPr>
        <p:sp>
          <p:nvSpPr>
            <p:cNvPr id="40" name="Rectangle: Rounded Corners 39">
              <a:extLst>
                <a:ext uri="{FF2B5EF4-FFF2-40B4-BE49-F238E27FC236}">
                  <a16:creationId xmlns:a16="http://schemas.microsoft.com/office/drawing/2014/main" id="{8251A99D-3B35-B6BA-038C-6D91FF3D4313}"/>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1" name="任意形状 644">
              <a:extLst>
                <a:ext uri="{FF2B5EF4-FFF2-40B4-BE49-F238E27FC236}">
                  <a16:creationId xmlns:a16="http://schemas.microsoft.com/office/drawing/2014/main" id="{66413C16-5BEC-1201-D1C0-48B5FEBD5374}"/>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44" name="Flowchart: Connector 43">
            <a:extLst>
              <a:ext uri="{FF2B5EF4-FFF2-40B4-BE49-F238E27FC236}">
                <a16:creationId xmlns:a16="http://schemas.microsoft.com/office/drawing/2014/main" id="{D72F3E84-3A46-FDFB-6180-A8039F187F0A}"/>
              </a:ext>
            </a:extLst>
          </p:cNvPr>
          <p:cNvSpPr/>
          <p:nvPr/>
        </p:nvSpPr>
        <p:spPr>
          <a:xfrm>
            <a:off x="8592593" y="2195657"/>
            <a:ext cx="431280" cy="42325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lowchart: Connector 44">
            <a:extLst>
              <a:ext uri="{FF2B5EF4-FFF2-40B4-BE49-F238E27FC236}">
                <a16:creationId xmlns:a16="http://schemas.microsoft.com/office/drawing/2014/main" id="{D6E5468F-3D52-C2EB-955A-5D77E33A9555}"/>
              </a:ext>
            </a:extLst>
          </p:cNvPr>
          <p:cNvSpPr/>
          <p:nvPr/>
        </p:nvSpPr>
        <p:spPr>
          <a:xfrm>
            <a:off x="9533740" y="2195657"/>
            <a:ext cx="431280" cy="42325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Flowchart: Connector 45">
            <a:extLst>
              <a:ext uri="{FF2B5EF4-FFF2-40B4-BE49-F238E27FC236}">
                <a16:creationId xmlns:a16="http://schemas.microsoft.com/office/drawing/2014/main" id="{184CB510-3EFD-3BBF-E439-113F9F2C0DA0}"/>
              </a:ext>
            </a:extLst>
          </p:cNvPr>
          <p:cNvSpPr/>
          <p:nvPr/>
        </p:nvSpPr>
        <p:spPr>
          <a:xfrm>
            <a:off x="10502885" y="2195657"/>
            <a:ext cx="431280" cy="42325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8" name="Picture 47" descr="A black and white image of a wallet&#10;&#10;AI-generated content may be incorrect.">
            <a:extLst>
              <a:ext uri="{FF2B5EF4-FFF2-40B4-BE49-F238E27FC236}">
                <a16:creationId xmlns:a16="http://schemas.microsoft.com/office/drawing/2014/main" id="{A6F4A0CF-E912-F94C-4DEA-A85EA8F71F8A}"/>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9534643" y="2646003"/>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50" name="Straight Arrow Connector 49">
            <a:extLst>
              <a:ext uri="{FF2B5EF4-FFF2-40B4-BE49-F238E27FC236}">
                <a16:creationId xmlns:a16="http://schemas.microsoft.com/office/drawing/2014/main" id="{0FC19C07-2BDB-9899-1B54-24A9E0738A45}"/>
              </a:ext>
            </a:extLst>
          </p:cNvPr>
          <p:cNvCxnSpPr>
            <a:cxnSpLocks/>
          </p:cNvCxnSpPr>
          <p:nvPr/>
        </p:nvCxnSpPr>
        <p:spPr>
          <a:xfrm flipH="1" flipV="1">
            <a:off x="10061452" y="2997613"/>
            <a:ext cx="769305" cy="761633"/>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54" name="Picture 53" descr="A blue arrows on a black background&#10;&#10;AI-generated content may be incorrect.">
            <a:extLst>
              <a:ext uri="{FF2B5EF4-FFF2-40B4-BE49-F238E27FC236}">
                <a16:creationId xmlns:a16="http://schemas.microsoft.com/office/drawing/2014/main" id="{DACC308E-2D58-5B88-1BDE-7A4EF7006759}"/>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10639807" y="3881014"/>
            <a:ext cx="511652" cy="511652"/>
          </a:xfrm>
          <a:prstGeom prst="rect">
            <a:avLst/>
          </a:prstGeom>
        </p:spPr>
      </p:pic>
      <p:cxnSp>
        <p:nvCxnSpPr>
          <p:cNvPr id="63" name="Straight Connector 62">
            <a:extLst>
              <a:ext uri="{FF2B5EF4-FFF2-40B4-BE49-F238E27FC236}">
                <a16:creationId xmlns:a16="http://schemas.microsoft.com/office/drawing/2014/main" id="{BCFE8796-5F89-1B9B-61BB-7D6D2368F405}"/>
              </a:ext>
            </a:extLst>
          </p:cNvPr>
          <p:cNvCxnSpPr/>
          <p:nvPr/>
        </p:nvCxnSpPr>
        <p:spPr>
          <a:xfrm>
            <a:off x="10913389" y="4604136"/>
            <a:ext cx="0" cy="1121955"/>
          </a:xfrm>
          <a:prstGeom prst="line">
            <a:avLst/>
          </a:prstGeom>
          <a:ln w="31750">
            <a:solidFill>
              <a:schemeClr val="bg1"/>
            </a:solidFill>
          </a:ln>
        </p:spPr>
        <p:style>
          <a:lnRef idx="3">
            <a:schemeClr val="accent6"/>
          </a:lnRef>
          <a:fillRef idx="0">
            <a:schemeClr val="accent6"/>
          </a:fillRef>
          <a:effectRef idx="2">
            <a:schemeClr val="accent6"/>
          </a:effectRef>
          <a:fontRef idx="minor">
            <a:schemeClr val="tx1"/>
          </a:fontRef>
        </p:style>
      </p:cxnSp>
      <p:sp>
        <p:nvSpPr>
          <p:cNvPr id="65" name="Flowchart: Connector 64">
            <a:extLst>
              <a:ext uri="{FF2B5EF4-FFF2-40B4-BE49-F238E27FC236}">
                <a16:creationId xmlns:a16="http://schemas.microsoft.com/office/drawing/2014/main" id="{89F65725-74F7-2EC6-9DD8-EB3E34EBC67C}"/>
              </a:ext>
            </a:extLst>
          </p:cNvPr>
          <p:cNvSpPr/>
          <p:nvPr/>
        </p:nvSpPr>
        <p:spPr>
          <a:xfrm>
            <a:off x="8037489" y="5743847"/>
            <a:ext cx="693079" cy="67440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lowchart: Connector 65">
            <a:extLst>
              <a:ext uri="{FF2B5EF4-FFF2-40B4-BE49-F238E27FC236}">
                <a16:creationId xmlns:a16="http://schemas.microsoft.com/office/drawing/2014/main" id="{5FD983E5-43F3-996B-7B57-ED44AB3AA141}"/>
              </a:ext>
            </a:extLst>
          </p:cNvPr>
          <p:cNvSpPr/>
          <p:nvPr/>
        </p:nvSpPr>
        <p:spPr>
          <a:xfrm>
            <a:off x="9353173" y="5727481"/>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Flowchart: Connector 66">
            <a:extLst>
              <a:ext uri="{FF2B5EF4-FFF2-40B4-BE49-F238E27FC236}">
                <a16:creationId xmlns:a16="http://schemas.microsoft.com/office/drawing/2014/main" id="{DA51EA3A-5014-4E7B-7BDB-CDB11541BB10}"/>
              </a:ext>
            </a:extLst>
          </p:cNvPr>
          <p:cNvSpPr/>
          <p:nvPr/>
        </p:nvSpPr>
        <p:spPr>
          <a:xfrm>
            <a:off x="10587625" y="5746415"/>
            <a:ext cx="693079" cy="67440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Arrow Connector 67">
            <a:extLst>
              <a:ext uri="{FF2B5EF4-FFF2-40B4-BE49-F238E27FC236}">
                <a16:creationId xmlns:a16="http://schemas.microsoft.com/office/drawing/2014/main" id="{5A53C4C4-8E91-CDC0-D978-3F6DD2AA94D4}"/>
              </a:ext>
            </a:extLst>
          </p:cNvPr>
          <p:cNvCxnSpPr>
            <a:cxnSpLocks/>
          </p:cNvCxnSpPr>
          <p:nvPr/>
        </p:nvCxnSpPr>
        <p:spPr>
          <a:xfrm flipV="1">
            <a:off x="8441290" y="4604136"/>
            <a:ext cx="563746" cy="1142279"/>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1" name="Straight Arrow Connector 70">
            <a:extLst>
              <a:ext uri="{FF2B5EF4-FFF2-40B4-BE49-F238E27FC236}">
                <a16:creationId xmlns:a16="http://schemas.microsoft.com/office/drawing/2014/main" id="{DACAF6BB-3258-DCD6-EEAC-CE7AB5D27323}"/>
              </a:ext>
            </a:extLst>
          </p:cNvPr>
          <p:cNvCxnSpPr>
            <a:cxnSpLocks/>
          </p:cNvCxnSpPr>
          <p:nvPr/>
        </p:nvCxnSpPr>
        <p:spPr>
          <a:xfrm flipH="1" flipV="1">
            <a:off x="9645244" y="4686579"/>
            <a:ext cx="30096" cy="1040452"/>
          </a:xfrm>
          <a:prstGeom prst="straightConnector1">
            <a:avLst/>
          </a:prstGeom>
          <a:ln w="31750"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73" name="Picture 72" descr="A black and white image of a wallet&#10;&#10;AI-generated content may be incorrect.">
            <a:extLst>
              <a:ext uri="{FF2B5EF4-FFF2-40B4-BE49-F238E27FC236}">
                <a16:creationId xmlns:a16="http://schemas.microsoft.com/office/drawing/2014/main" id="{3F7DEF21-0D41-4D47-5976-EC00F80A98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5617" y="5815961"/>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4" name="Picture 73" descr="A black and white image of a wallet&#10;&#10;AI-generated content may be incorrect.">
            <a:extLst>
              <a:ext uri="{FF2B5EF4-FFF2-40B4-BE49-F238E27FC236}">
                <a16:creationId xmlns:a16="http://schemas.microsoft.com/office/drawing/2014/main" id="{E9811312-8BCF-7970-59E2-BA47C23BB5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773" y="5807083"/>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5" name="Picture 74" descr="A blue arrows on a black background&#10;&#10;AI-generated content may be incorrect.">
            <a:extLst>
              <a:ext uri="{FF2B5EF4-FFF2-40B4-BE49-F238E27FC236}">
                <a16:creationId xmlns:a16="http://schemas.microsoft.com/office/drawing/2014/main" id="{BBE8EA26-78D7-155A-97A0-ACF4E130B539}"/>
              </a:ext>
            </a:extLst>
          </p:cNvPr>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10727403" y="5900191"/>
            <a:ext cx="397079" cy="397079"/>
          </a:xfrm>
          <a:prstGeom prst="rect">
            <a:avLst/>
          </a:prstGeom>
        </p:spPr>
      </p:pic>
      <p:sp>
        <p:nvSpPr>
          <p:cNvPr id="77" name="TextBox 76">
            <a:extLst>
              <a:ext uri="{FF2B5EF4-FFF2-40B4-BE49-F238E27FC236}">
                <a16:creationId xmlns:a16="http://schemas.microsoft.com/office/drawing/2014/main" id="{901209D6-BB33-6698-A4F4-C74BAF5E2F5C}"/>
              </a:ext>
            </a:extLst>
          </p:cNvPr>
          <p:cNvSpPr txBox="1"/>
          <p:nvPr/>
        </p:nvSpPr>
        <p:spPr>
          <a:xfrm>
            <a:off x="7489207" y="5820829"/>
            <a:ext cx="603587" cy="338554"/>
          </a:xfrm>
          <a:prstGeom prst="rect">
            <a:avLst/>
          </a:prstGeom>
          <a:noFill/>
        </p:spPr>
        <p:txBody>
          <a:bodyPr wrap="square">
            <a:spAutoFit/>
          </a:bodyPr>
          <a:lstStyle/>
          <a:p>
            <a:r>
              <a:rPr lang="en-US" sz="1600" b="1" dirty="0" err="1">
                <a:solidFill>
                  <a:schemeClr val="bg1"/>
                </a:solidFill>
                <a:latin typeface="+mj-lt"/>
              </a:rPr>
              <a:t>egy</a:t>
            </a:r>
            <a:endParaRPr lang="en-IN" sz="1600" b="1" dirty="0">
              <a:solidFill>
                <a:schemeClr val="bg1"/>
              </a:solidFill>
              <a:latin typeface="+mj-lt"/>
            </a:endParaRPr>
          </a:p>
        </p:txBody>
      </p:sp>
      <p:sp>
        <p:nvSpPr>
          <p:cNvPr id="78" name="TextBox 77">
            <a:extLst>
              <a:ext uri="{FF2B5EF4-FFF2-40B4-BE49-F238E27FC236}">
                <a16:creationId xmlns:a16="http://schemas.microsoft.com/office/drawing/2014/main" id="{614558C5-3E50-FAB8-C5C4-8F7499A7BB44}"/>
              </a:ext>
            </a:extLst>
          </p:cNvPr>
          <p:cNvSpPr txBox="1"/>
          <p:nvPr/>
        </p:nvSpPr>
        <p:spPr>
          <a:xfrm>
            <a:off x="8818697" y="5844623"/>
            <a:ext cx="491520" cy="307777"/>
          </a:xfrm>
          <a:prstGeom prst="rect">
            <a:avLst/>
          </a:prstGeom>
          <a:noFill/>
        </p:spPr>
        <p:txBody>
          <a:bodyPr wrap="square">
            <a:spAutoFit/>
          </a:bodyPr>
          <a:lstStyle/>
          <a:p>
            <a:r>
              <a:rPr lang="en-US" sz="1400" b="1" dirty="0" err="1">
                <a:solidFill>
                  <a:schemeClr val="bg1"/>
                </a:solidFill>
                <a:latin typeface="+mj-lt"/>
              </a:rPr>
              <a:t>két</a:t>
            </a:r>
            <a:endParaRPr lang="en-IN" sz="1400" b="1" dirty="0">
              <a:solidFill>
                <a:schemeClr val="bg1"/>
              </a:solidFill>
              <a:latin typeface="+mj-lt"/>
            </a:endParaRPr>
          </a:p>
        </p:txBody>
      </p:sp>
      <p:sp>
        <p:nvSpPr>
          <p:cNvPr id="79" name="TextBox 78">
            <a:extLst>
              <a:ext uri="{FF2B5EF4-FFF2-40B4-BE49-F238E27FC236}">
                <a16:creationId xmlns:a16="http://schemas.microsoft.com/office/drawing/2014/main" id="{552E764B-4436-B13E-957A-C0554970998F}"/>
              </a:ext>
            </a:extLst>
          </p:cNvPr>
          <p:cNvSpPr txBox="1"/>
          <p:nvPr/>
        </p:nvSpPr>
        <p:spPr>
          <a:xfrm>
            <a:off x="11279957" y="5827231"/>
            <a:ext cx="693079" cy="307777"/>
          </a:xfrm>
          <a:prstGeom prst="rect">
            <a:avLst/>
          </a:prstGeom>
          <a:noFill/>
        </p:spPr>
        <p:txBody>
          <a:bodyPr wrap="square">
            <a:spAutoFit/>
          </a:bodyPr>
          <a:lstStyle/>
          <a:p>
            <a:r>
              <a:rPr lang="en-US" sz="1400" b="1" dirty="0" err="1">
                <a:solidFill>
                  <a:schemeClr val="bg1"/>
                </a:solidFill>
                <a:latin typeface="+mj-lt"/>
              </a:rPr>
              <a:t>három</a:t>
            </a:r>
            <a:endParaRPr lang="en-IN" sz="1400" b="1" dirty="0">
              <a:solidFill>
                <a:schemeClr val="bg1"/>
              </a:solidFill>
              <a:latin typeface="+mj-lt"/>
            </a:endParaRPr>
          </a:p>
        </p:txBody>
      </p:sp>
      <p:sp>
        <p:nvSpPr>
          <p:cNvPr id="80" name="TextBox 79">
            <a:extLst>
              <a:ext uri="{FF2B5EF4-FFF2-40B4-BE49-F238E27FC236}">
                <a16:creationId xmlns:a16="http://schemas.microsoft.com/office/drawing/2014/main" id="{3B007D80-71AD-5875-3935-7BA86A9F6E3D}"/>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84013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6CC40-EAEE-0C8B-57DF-3E5B800B7FE7}"/>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43600184-B434-C007-8AA4-9ED793D3E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F23607F0-4453-6369-E1DF-27F8CB4D3427}"/>
              </a:ext>
            </a:extLst>
          </p:cNvPr>
          <p:cNvSpPr/>
          <p:nvPr/>
        </p:nvSpPr>
        <p:spPr>
          <a:xfrm flipH="1">
            <a:off x="-2" y="-901"/>
            <a:ext cx="12192001" cy="6858000"/>
          </a:xfrm>
          <a:prstGeom prst="rect">
            <a:avLst/>
          </a:prstGeom>
          <a:gradFill>
            <a:gsLst>
              <a:gs pos="0">
                <a:schemeClr val="tx1">
                  <a:alpha val="0"/>
                </a:schemeClr>
              </a:gs>
              <a:gs pos="100000">
                <a:schemeClr val="tx1">
                  <a:alpha val="72000"/>
                  <a:lumMod val="4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A063C619-6151-2FA9-B3BA-300C4F024D88}"/>
              </a:ext>
            </a:extLst>
          </p:cNvPr>
          <p:cNvSpPr/>
          <p:nvPr/>
        </p:nvSpPr>
        <p:spPr>
          <a:xfrm>
            <a:off x="8294204" y="-530666"/>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0D914D38-EE99-A9C2-D722-1C163CB2611A}"/>
              </a:ext>
            </a:extLst>
          </p:cNvPr>
          <p:cNvSpPr txBox="1"/>
          <p:nvPr/>
        </p:nvSpPr>
        <p:spPr>
          <a:xfrm>
            <a:off x="1878187" y="428260"/>
            <a:ext cx="10889520" cy="707886"/>
          </a:xfrm>
          <a:prstGeom prst="rect">
            <a:avLst/>
          </a:prstGeom>
        </p:spPr>
        <p:txBody>
          <a:bodyPr wrap="square" rtlCol="0" anchor="b">
            <a:spAutoFit/>
          </a:bodyPr>
          <a:lstStyle/>
          <a:p>
            <a:r>
              <a:rPr lang="en-US" sz="4000" b="1" dirty="0">
                <a:solidFill>
                  <a:schemeClr val="accent6"/>
                </a:solidFill>
                <a:latin typeface="+mj-lt"/>
              </a:rPr>
              <a:t>XSZINERGIA </a:t>
            </a:r>
            <a:r>
              <a:rPr lang="en-US" sz="4000" b="1" dirty="0" err="1">
                <a:solidFill>
                  <a:schemeClr val="bg1"/>
                </a:solidFill>
                <a:latin typeface="+mj-lt"/>
              </a:rPr>
              <a:t>két</a:t>
            </a:r>
            <a:r>
              <a:rPr lang="en-US" sz="4000" b="1" dirty="0">
                <a:solidFill>
                  <a:schemeClr val="bg1"/>
                </a:solidFill>
                <a:latin typeface="+mj-lt"/>
              </a:rPr>
              <a:t> HOGYAN MŰKÖDIK</a:t>
            </a:r>
            <a:r>
              <a:rPr lang="en-US" sz="4000" b="1" dirty="0">
                <a:solidFill>
                  <a:schemeClr val="accent6"/>
                </a:solidFill>
                <a:latin typeface="+mj-lt"/>
              </a:rPr>
              <a:t>?</a:t>
            </a:r>
            <a:endParaRPr lang="en-ID" sz="4000" b="1" dirty="0">
              <a:solidFill>
                <a:schemeClr val="accent6"/>
              </a:solidFill>
              <a:latin typeface="+mj-lt"/>
            </a:endParaRPr>
          </a:p>
        </p:txBody>
      </p:sp>
      <p:sp>
        <p:nvSpPr>
          <p:cNvPr id="39" name="Cube 38">
            <a:extLst>
              <a:ext uri="{FF2B5EF4-FFF2-40B4-BE49-F238E27FC236}">
                <a16:creationId xmlns:a16="http://schemas.microsoft.com/office/drawing/2014/main" id="{BC0E790D-A0F9-525D-E713-9CEDC190B4F4}"/>
              </a:ext>
            </a:extLst>
          </p:cNvPr>
          <p:cNvSpPr/>
          <p:nvPr/>
        </p:nvSpPr>
        <p:spPr>
          <a:xfrm flipH="1">
            <a:off x="8592725" y="337842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22B1E8A9-3A91-A7F4-C8A5-456DE88D0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9" name="TextBox 8">
            <a:extLst>
              <a:ext uri="{FF2B5EF4-FFF2-40B4-BE49-F238E27FC236}">
                <a16:creationId xmlns:a16="http://schemas.microsoft.com/office/drawing/2014/main" id="{9E06CD90-98AB-A22D-1422-EC21CB21C690}"/>
              </a:ext>
            </a:extLst>
          </p:cNvPr>
          <p:cNvSpPr txBox="1"/>
          <p:nvPr/>
        </p:nvSpPr>
        <p:spPr>
          <a:xfrm>
            <a:off x="1026824" y="1685382"/>
            <a:ext cx="6001766" cy="3662541"/>
          </a:xfrm>
          <a:prstGeom prst="rect">
            <a:avLst/>
          </a:prstGeom>
          <a:noFill/>
        </p:spPr>
        <p:txBody>
          <a:bodyPr wrap="square">
            <a:spAutoFit/>
          </a:bodyPr>
          <a:lstStyle/>
          <a:p>
            <a:r>
              <a:rPr lang="en-US" sz="1600" b="1" dirty="0" err="1">
                <a:solidFill>
                  <a:schemeClr val="accent6"/>
                </a:solidFill>
                <a:latin typeface="+mj-lt"/>
              </a:rPr>
              <a:t>Nyerőgépek</a:t>
            </a:r>
            <a:r>
              <a:rPr lang="en-US" sz="1600" b="1" dirty="0">
                <a:solidFill>
                  <a:schemeClr val="accent6"/>
                </a:solidFill>
                <a:latin typeface="+mj-lt"/>
              </a:rPr>
              <a:t> </a:t>
            </a:r>
            <a:r>
              <a:rPr lang="en-US" sz="1600" b="1" dirty="0" err="1">
                <a:solidFill>
                  <a:schemeClr val="accent6"/>
                </a:solidFill>
                <a:latin typeface="+mj-lt"/>
              </a:rPr>
              <a:t>egy</a:t>
            </a:r>
            <a:r>
              <a:rPr lang="en-US" sz="1600" b="1" dirty="0">
                <a:solidFill>
                  <a:schemeClr val="accent6"/>
                </a:solidFill>
                <a:latin typeface="+mj-lt"/>
              </a:rPr>
              <a:t> &amp; </a:t>
            </a:r>
            <a:r>
              <a:rPr lang="en-US" sz="1600" b="1" dirty="0" err="1">
                <a:solidFill>
                  <a:schemeClr val="accent6"/>
                </a:solidFill>
                <a:latin typeface="+mj-lt"/>
              </a:rPr>
              <a:t>két</a:t>
            </a:r>
            <a:r>
              <a:rPr lang="en-US" sz="1600" b="1" dirty="0">
                <a:solidFill>
                  <a:schemeClr val="accent6"/>
                </a:solidFill>
                <a:latin typeface="+mj-lt"/>
              </a:rPr>
              <a:t> :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Nyerőgépek</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egy</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&amp;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két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rendelkezésre</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álló</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jutalékok</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száz</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százalék</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felsőbb</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vonaladhoz</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kerül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így</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biztosítva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rendszer</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folyamatosságát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csapatmunka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jutalmazását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t>
            </a:r>
            <a:br>
              <a:rPr lang="en-US" dirty="0">
                <a:solidFill>
                  <a:schemeClr val="bg1"/>
                </a:solidFill>
                <a:latin typeface="Arial" panose="020B0604020202020204" pitchFamily="34" charset="0"/>
                <a:ea typeface="Cambria" panose="02040503050406030204" pitchFamily="18" charset="0"/>
                <a:cs typeface="Arial" panose="020B0604020202020204" pitchFamily="34" charset="0"/>
              </a:rPr>
            </a:br>
            <a:br>
              <a:rPr lang="en-US" dirty="0">
                <a:solidFill>
                  <a:schemeClr val="bg1"/>
                </a:solidFill>
                <a:latin typeface="Cambria" panose="02040503050406030204" pitchFamily="18" charset="0"/>
                <a:ea typeface="Cambria" panose="02040503050406030204" pitchFamily="18" charset="0"/>
                <a:cs typeface="ADLaM Display" panose="02010000000000000000" pitchFamily="2" charset="0"/>
              </a:rPr>
            </a:br>
            <a:r>
              <a:rPr lang="en-US" sz="1600" b="1" dirty="0" err="1">
                <a:solidFill>
                  <a:schemeClr val="accent6"/>
                </a:solidFill>
                <a:latin typeface="+mj-lt"/>
              </a:rPr>
              <a:t>Nyerőgépek</a:t>
            </a:r>
            <a:r>
              <a:rPr lang="en-US" sz="1600" b="1" dirty="0">
                <a:solidFill>
                  <a:schemeClr val="accent6"/>
                </a:solidFill>
                <a:latin typeface="+mj-lt"/>
              </a:rPr>
              <a:t> </a:t>
            </a:r>
            <a:r>
              <a:rPr lang="en-US" sz="1600" b="1" dirty="0" err="1">
                <a:solidFill>
                  <a:schemeClr val="accent6"/>
                </a:solidFill>
                <a:latin typeface="+mj-lt"/>
              </a:rPr>
              <a:t>három</a:t>
            </a:r>
            <a:r>
              <a:rPr lang="en-US" sz="1600" b="1" dirty="0">
                <a:solidFill>
                  <a:schemeClr val="accent6"/>
                </a:solidFill>
                <a:latin typeface="+mj-lt"/>
              </a:rPr>
              <a:t>, </a:t>
            </a:r>
            <a:r>
              <a:rPr lang="en-US" sz="1600" b="1" dirty="0" err="1">
                <a:solidFill>
                  <a:schemeClr val="accent6"/>
                </a:solidFill>
                <a:latin typeface="+mj-lt"/>
              </a:rPr>
              <a:t>négy</a:t>
            </a:r>
            <a:r>
              <a:rPr lang="en-US" sz="1600" b="1" dirty="0">
                <a:solidFill>
                  <a:schemeClr val="accent6"/>
                </a:solidFill>
                <a:latin typeface="+mj-lt"/>
              </a:rPr>
              <a:t> &amp; </a:t>
            </a:r>
            <a:r>
              <a:rPr lang="en-US" sz="1600" b="1" dirty="0" err="1">
                <a:solidFill>
                  <a:schemeClr val="accent6"/>
                </a:solidFill>
                <a:latin typeface="+mj-lt"/>
              </a:rPr>
              <a:t>öt</a:t>
            </a:r>
            <a:r>
              <a:rPr lang="en-US" sz="1600" b="1" dirty="0">
                <a:solidFill>
                  <a:schemeClr val="accent6"/>
                </a:solidFill>
                <a:latin typeface="+mj-lt"/>
              </a:rPr>
              <a:t> :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száz</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százalékban</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elérhető</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jutalékokat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kereshetsz</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azonnal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pénztárcádba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t>
            </a:r>
          </a:p>
          <a:p>
            <a:br>
              <a:rPr lang="en-US" sz="1600" b="1" dirty="0">
                <a:solidFill>
                  <a:schemeClr val="bg1"/>
                </a:solidFill>
                <a:latin typeface="Cambria" panose="02040503050406030204" pitchFamily="18" charset="0"/>
                <a:ea typeface="Cambria" panose="02040503050406030204" pitchFamily="18" charset="0"/>
                <a:cs typeface="ADLaM Display" panose="02010000000000000000" pitchFamily="2" charset="0"/>
              </a:rPr>
            </a:br>
            <a:r>
              <a:rPr lang="en-US" sz="1600" b="1" dirty="0" err="1">
                <a:solidFill>
                  <a:schemeClr val="accent6"/>
                </a:solidFill>
                <a:latin typeface="+mj-lt"/>
              </a:rPr>
              <a:t>Nyerőgépek</a:t>
            </a:r>
            <a:r>
              <a:rPr lang="en-US" sz="1600" b="1" dirty="0">
                <a:solidFill>
                  <a:schemeClr val="accent6"/>
                </a:solidFill>
                <a:latin typeface="+mj-lt"/>
              </a:rPr>
              <a:t> hat (</a:t>
            </a:r>
            <a:r>
              <a:rPr lang="en-US" sz="1600" b="1" dirty="0" err="1">
                <a:solidFill>
                  <a:schemeClr val="accent6"/>
                </a:solidFill>
                <a:latin typeface="+mj-lt"/>
              </a:rPr>
              <a:t>Zárónyílás</a:t>
            </a:r>
            <a:r>
              <a:rPr lang="en-US" sz="1600" b="1" dirty="0">
                <a:solidFill>
                  <a:schemeClr val="accent6"/>
                </a:solidFill>
                <a:latin typeface="+mj-lt"/>
              </a:rPr>
              <a:t>): </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Ez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nyerőgép</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nem</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fizet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Ehelyett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automatikus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újrabefektetést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indít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el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újraindítva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az</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XSZINERGIA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két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ciklusodat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kifizetés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magasabb</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rangú</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partneredhez</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kerül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miközben</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te</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aktív</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pozíciót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tartasz</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fenn</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hogy</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újra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újra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kereshess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sp>
        <p:nvSpPr>
          <p:cNvPr id="25" name="Rectangle: Rounded Corners 24">
            <a:extLst>
              <a:ext uri="{FF2B5EF4-FFF2-40B4-BE49-F238E27FC236}">
                <a16:creationId xmlns:a16="http://schemas.microsoft.com/office/drawing/2014/main" id="{186B27B2-B055-6515-0C04-1F105E685BEE}"/>
              </a:ext>
            </a:extLst>
          </p:cNvPr>
          <p:cNvSpPr/>
          <p:nvPr/>
        </p:nvSpPr>
        <p:spPr>
          <a:xfrm>
            <a:off x="8912789" y="1520329"/>
            <a:ext cx="1330194" cy="730390"/>
          </a:xfrm>
          <a:prstGeom prst="roundRect">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FE2025-538D-5BB7-9AFF-0002B3FCA655}"/>
              </a:ext>
            </a:extLst>
          </p:cNvPr>
          <p:cNvSpPr txBox="1"/>
          <p:nvPr/>
        </p:nvSpPr>
        <p:spPr>
          <a:xfrm>
            <a:off x="9310300" y="1640542"/>
            <a:ext cx="941562" cy="317459"/>
          </a:xfrm>
          <a:prstGeom prst="rect">
            <a:avLst/>
          </a:prstGeom>
          <a:noFill/>
        </p:spPr>
        <p:txBody>
          <a:bodyPr wrap="square" rtlCol="0">
            <a:spAutoFit/>
          </a:bodyPr>
          <a:lstStyle/>
          <a:p>
            <a:pPr>
              <a:lnSpc>
                <a:spcPct val="110000"/>
              </a:lnSpc>
            </a:pPr>
            <a:r>
              <a:rPr lang="en-US" sz="1400" b="1" dirty="0" err="1">
                <a:solidFill>
                  <a:schemeClr val="bg1"/>
                </a:solidFill>
                <a:latin typeface="+mj-lt"/>
              </a:rPr>
              <a:t>azonosító</a:t>
            </a:r>
            <a:endParaRPr lang="en-US" sz="1400" b="1" dirty="0">
              <a:solidFill>
                <a:schemeClr val="bg1"/>
              </a:solidFill>
              <a:latin typeface="+mj-lt"/>
            </a:endParaRPr>
          </a:p>
        </p:txBody>
      </p:sp>
      <p:grpSp>
        <p:nvGrpSpPr>
          <p:cNvPr id="35" name="Group 34">
            <a:extLst>
              <a:ext uri="{FF2B5EF4-FFF2-40B4-BE49-F238E27FC236}">
                <a16:creationId xmlns:a16="http://schemas.microsoft.com/office/drawing/2014/main" id="{61492E84-52F3-4A05-DA8D-346A6F6E4D56}"/>
              </a:ext>
            </a:extLst>
          </p:cNvPr>
          <p:cNvGrpSpPr/>
          <p:nvPr/>
        </p:nvGrpSpPr>
        <p:grpSpPr>
          <a:xfrm>
            <a:off x="8721844" y="1631880"/>
            <a:ext cx="529014" cy="507288"/>
            <a:chOff x="3140667" y="2901058"/>
            <a:chExt cx="757038" cy="725949"/>
          </a:xfrm>
        </p:grpSpPr>
        <p:sp>
          <p:nvSpPr>
            <p:cNvPr id="40" name="Rectangle: Rounded Corners 39">
              <a:extLst>
                <a:ext uri="{FF2B5EF4-FFF2-40B4-BE49-F238E27FC236}">
                  <a16:creationId xmlns:a16="http://schemas.microsoft.com/office/drawing/2014/main" id="{6B4444CF-8AF9-BADE-1A5F-5F5CEF13F3BB}"/>
                </a:ext>
              </a:extLst>
            </p:cNvPr>
            <p:cNvSpPr/>
            <p:nvPr/>
          </p:nvSpPr>
          <p:spPr>
            <a:xfrm>
              <a:off x="3140667" y="2901058"/>
              <a:ext cx="757038" cy="72594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41" name="任意形状 644">
              <a:extLst>
                <a:ext uri="{FF2B5EF4-FFF2-40B4-BE49-F238E27FC236}">
                  <a16:creationId xmlns:a16="http://schemas.microsoft.com/office/drawing/2014/main" id="{8F5F2842-FF55-AF3D-8990-7E30EA474D60}"/>
                </a:ext>
              </a:extLst>
            </p:cNvPr>
            <p:cNvSpPr/>
            <p:nvPr/>
          </p:nvSpPr>
          <p:spPr>
            <a:xfrm>
              <a:off x="3328853" y="3068391"/>
              <a:ext cx="384877" cy="384877"/>
            </a:xfrm>
            <a:prstGeom prst="rect">
              <a:avLst/>
            </a:prstGeom>
            <a:solidFill>
              <a:schemeClr val="tx1">
                <a:alpha val="0"/>
              </a:schemeClr>
            </a:solidFill>
            <a:ln w="12700" cap="flat">
              <a:noFill/>
              <a:miter lim="400000"/>
            </a:ln>
            <a:effectLst/>
          </p:spPr>
          <p:txBody>
            <a:bodyPr wrap="square" lIns="45719" tIns="45719" rIns="45719" bIns="45719" numCol="1" anchor="ctr">
              <a:noAutofit/>
            </a:bodyPr>
            <a:lstStyle/>
            <a:p>
              <a:endParaRPr/>
            </a:p>
          </p:txBody>
        </p:sp>
      </p:grpSp>
      <p:sp>
        <p:nvSpPr>
          <p:cNvPr id="65" name="Flowchart: Connector 64">
            <a:extLst>
              <a:ext uri="{FF2B5EF4-FFF2-40B4-BE49-F238E27FC236}">
                <a16:creationId xmlns:a16="http://schemas.microsoft.com/office/drawing/2014/main" id="{16B46A1A-1818-8BBA-5AAC-2BA37EEB68BB}"/>
              </a:ext>
            </a:extLst>
          </p:cNvPr>
          <p:cNvSpPr/>
          <p:nvPr/>
        </p:nvSpPr>
        <p:spPr>
          <a:xfrm>
            <a:off x="7506763" y="4797068"/>
            <a:ext cx="693079" cy="674405"/>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Flowchart: Connector 65">
            <a:extLst>
              <a:ext uri="{FF2B5EF4-FFF2-40B4-BE49-F238E27FC236}">
                <a16:creationId xmlns:a16="http://schemas.microsoft.com/office/drawing/2014/main" id="{CDC56759-79B0-494B-513E-AC078EC50D56}"/>
              </a:ext>
            </a:extLst>
          </p:cNvPr>
          <p:cNvSpPr/>
          <p:nvPr/>
        </p:nvSpPr>
        <p:spPr>
          <a:xfrm>
            <a:off x="8760301" y="4771824"/>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Arrow Connector 67">
            <a:extLst>
              <a:ext uri="{FF2B5EF4-FFF2-40B4-BE49-F238E27FC236}">
                <a16:creationId xmlns:a16="http://schemas.microsoft.com/office/drawing/2014/main" id="{5AAA7DE9-21BD-26FF-A6B2-5EABB940E130}"/>
              </a:ext>
            </a:extLst>
          </p:cNvPr>
          <p:cNvCxnSpPr>
            <a:cxnSpLocks/>
          </p:cNvCxnSpPr>
          <p:nvPr/>
        </p:nvCxnSpPr>
        <p:spPr>
          <a:xfrm flipV="1">
            <a:off x="8559622" y="2236900"/>
            <a:ext cx="421593" cy="975903"/>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3" name="Picture 72" descr="A black and white image of a wallet&#10;&#10;AI-generated content may be incorrect.">
            <a:extLst>
              <a:ext uri="{FF2B5EF4-FFF2-40B4-BE49-F238E27FC236}">
                <a16:creationId xmlns:a16="http://schemas.microsoft.com/office/drawing/2014/main" id="{06EF7344-4416-740C-CA2B-D898B074D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4891" y="4869182"/>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4" name="Picture 73" descr="A black and white image of a wallet&#10;&#10;AI-generated content may be incorrect.">
            <a:extLst>
              <a:ext uri="{FF2B5EF4-FFF2-40B4-BE49-F238E27FC236}">
                <a16:creationId xmlns:a16="http://schemas.microsoft.com/office/drawing/2014/main" id="{2BDB2075-630C-ED3A-9F33-8D58986E2B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2901" y="4851426"/>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7" name="TextBox 76">
            <a:extLst>
              <a:ext uri="{FF2B5EF4-FFF2-40B4-BE49-F238E27FC236}">
                <a16:creationId xmlns:a16="http://schemas.microsoft.com/office/drawing/2014/main" id="{3F45DE75-F669-28A8-5A8C-E68177CAB895}"/>
              </a:ext>
            </a:extLst>
          </p:cNvPr>
          <p:cNvSpPr txBox="1"/>
          <p:nvPr/>
        </p:nvSpPr>
        <p:spPr>
          <a:xfrm>
            <a:off x="7685095" y="5489229"/>
            <a:ext cx="693079" cy="307777"/>
          </a:xfrm>
          <a:prstGeom prst="rect">
            <a:avLst/>
          </a:prstGeom>
          <a:noFill/>
        </p:spPr>
        <p:txBody>
          <a:bodyPr wrap="square">
            <a:spAutoFit/>
          </a:bodyPr>
          <a:lstStyle/>
          <a:p>
            <a:r>
              <a:rPr lang="en-US" sz="1400" b="1" dirty="0" err="1">
                <a:solidFill>
                  <a:schemeClr val="bg1"/>
                </a:solidFill>
                <a:latin typeface="+mj-lt"/>
              </a:rPr>
              <a:t>három</a:t>
            </a:r>
            <a:endParaRPr lang="en-IN" sz="1400" b="1" dirty="0">
              <a:solidFill>
                <a:schemeClr val="bg1"/>
              </a:solidFill>
              <a:latin typeface="+mj-lt"/>
            </a:endParaRPr>
          </a:p>
        </p:txBody>
      </p:sp>
      <p:sp>
        <p:nvSpPr>
          <p:cNvPr id="78" name="TextBox 77">
            <a:extLst>
              <a:ext uri="{FF2B5EF4-FFF2-40B4-BE49-F238E27FC236}">
                <a16:creationId xmlns:a16="http://schemas.microsoft.com/office/drawing/2014/main" id="{5581F3AE-3041-7113-1282-7CC090D5CB35}"/>
              </a:ext>
            </a:extLst>
          </p:cNvPr>
          <p:cNvSpPr txBox="1"/>
          <p:nvPr/>
        </p:nvSpPr>
        <p:spPr>
          <a:xfrm>
            <a:off x="8981215" y="5482986"/>
            <a:ext cx="628408" cy="307777"/>
          </a:xfrm>
          <a:prstGeom prst="rect">
            <a:avLst/>
          </a:prstGeom>
          <a:noFill/>
        </p:spPr>
        <p:txBody>
          <a:bodyPr wrap="square">
            <a:spAutoFit/>
          </a:bodyPr>
          <a:lstStyle/>
          <a:p>
            <a:r>
              <a:rPr lang="en-US" sz="1400" b="1" dirty="0" err="1">
                <a:solidFill>
                  <a:schemeClr val="bg1"/>
                </a:solidFill>
                <a:latin typeface="+mj-lt"/>
              </a:rPr>
              <a:t>négy</a:t>
            </a:r>
            <a:endParaRPr lang="en-IN" sz="1400" b="1" dirty="0">
              <a:solidFill>
                <a:schemeClr val="bg1"/>
              </a:solidFill>
              <a:latin typeface="+mj-lt"/>
            </a:endParaRPr>
          </a:p>
        </p:txBody>
      </p:sp>
      <p:sp>
        <p:nvSpPr>
          <p:cNvPr id="79" name="TextBox 78">
            <a:extLst>
              <a:ext uri="{FF2B5EF4-FFF2-40B4-BE49-F238E27FC236}">
                <a16:creationId xmlns:a16="http://schemas.microsoft.com/office/drawing/2014/main" id="{9BBD0351-CD35-D5A0-8FBF-D13BAC2A1861}"/>
              </a:ext>
            </a:extLst>
          </p:cNvPr>
          <p:cNvSpPr txBox="1"/>
          <p:nvPr/>
        </p:nvSpPr>
        <p:spPr>
          <a:xfrm>
            <a:off x="10181599" y="5500160"/>
            <a:ext cx="425424" cy="307777"/>
          </a:xfrm>
          <a:prstGeom prst="rect">
            <a:avLst/>
          </a:prstGeom>
          <a:noFill/>
        </p:spPr>
        <p:txBody>
          <a:bodyPr wrap="square">
            <a:spAutoFit/>
          </a:bodyPr>
          <a:lstStyle/>
          <a:p>
            <a:r>
              <a:rPr lang="en-US" sz="1400" b="1" dirty="0" err="1">
                <a:solidFill>
                  <a:schemeClr val="bg1"/>
                </a:solidFill>
                <a:latin typeface="+mj-lt"/>
              </a:rPr>
              <a:t>öt</a:t>
            </a:r>
            <a:endParaRPr lang="en-IN" sz="1400" b="1" dirty="0">
              <a:solidFill>
                <a:schemeClr val="bg1"/>
              </a:solidFill>
              <a:latin typeface="+mj-lt"/>
            </a:endParaRPr>
          </a:p>
        </p:txBody>
      </p:sp>
      <p:sp>
        <p:nvSpPr>
          <p:cNvPr id="10" name="TextBox 9">
            <a:extLst>
              <a:ext uri="{FF2B5EF4-FFF2-40B4-BE49-F238E27FC236}">
                <a16:creationId xmlns:a16="http://schemas.microsoft.com/office/drawing/2014/main" id="{BF4D210F-EF86-CCA1-5DB2-D37402DF0917}"/>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8" name="Flowchart: Connector 27">
            <a:extLst>
              <a:ext uri="{FF2B5EF4-FFF2-40B4-BE49-F238E27FC236}">
                <a16:creationId xmlns:a16="http://schemas.microsoft.com/office/drawing/2014/main" id="{81352AD7-C62E-CFC5-1645-3C9BC426FF31}"/>
              </a:ext>
            </a:extLst>
          </p:cNvPr>
          <p:cNvSpPr/>
          <p:nvPr/>
        </p:nvSpPr>
        <p:spPr>
          <a:xfrm>
            <a:off x="8020749" y="3101887"/>
            <a:ext cx="870569" cy="804950"/>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Flowchart: Connector 28">
            <a:extLst>
              <a:ext uri="{FF2B5EF4-FFF2-40B4-BE49-F238E27FC236}">
                <a16:creationId xmlns:a16="http://schemas.microsoft.com/office/drawing/2014/main" id="{C2451354-201C-42C6-7AB1-C4BE7B0E54D8}"/>
              </a:ext>
            </a:extLst>
          </p:cNvPr>
          <p:cNvSpPr/>
          <p:nvPr/>
        </p:nvSpPr>
        <p:spPr>
          <a:xfrm>
            <a:off x="10232424" y="3112828"/>
            <a:ext cx="870569" cy="804950"/>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Flowchart: Connector 29">
            <a:extLst>
              <a:ext uri="{FF2B5EF4-FFF2-40B4-BE49-F238E27FC236}">
                <a16:creationId xmlns:a16="http://schemas.microsoft.com/office/drawing/2014/main" id="{4F02E112-927A-5C46-8569-D92236D6CB5E}"/>
              </a:ext>
            </a:extLst>
          </p:cNvPr>
          <p:cNvSpPr/>
          <p:nvPr/>
        </p:nvSpPr>
        <p:spPr>
          <a:xfrm>
            <a:off x="11013962" y="4797068"/>
            <a:ext cx="693079" cy="674405"/>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1" name="Picture 30" descr="A blue arrows on a black background&#10;&#10;AI-generated content may be incorrect.">
            <a:extLst>
              <a:ext uri="{FF2B5EF4-FFF2-40B4-BE49-F238E27FC236}">
                <a16:creationId xmlns:a16="http://schemas.microsoft.com/office/drawing/2014/main" id="{78953770-8C9B-137B-87DC-F8E04F1ED572}"/>
              </a:ext>
            </a:extLst>
          </p:cNvPr>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11153740" y="4950844"/>
            <a:ext cx="397079" cy="397079"/>
          </a:xfrm>
          <a:prstGeom prst="rect">
            <a:avLst/>
          </a:prstGeom>
        </p:spPr>
      </p:pic>
      <p:sp>
        <p:nvSpPr>
          <p:cNvPr id="32" name="TextBox 31">
            <a:extLst>
              <a:ext uri="{FF2B5EF4-FFF2-40B4-BE49-F238E27FC236}">
                <a16:creationId xmlns:a16="http://schemas.microsoft.com/office/drawing/2014/main" id="{5409DD19-CDCF-042F-E97D-5974996DBEA1}"/>
              </a:ext>
            </a:extLst>
          </p:cNvPr>
          <p:cNvSpPr txBox="1"/>
          <p:nvPr/>
        </p:nvSpPr>
        <p:spPr>
          <a:xfrm>
            <a:off x="11235777" y="5507455"/>
            <a:ext cx="471264" cy="307777"/>
          </a:xfrm>
          <a:prstGeom prst="rect">
            <a:avLst/>
          </a:prstGeom>
          <a:noFill/>
        </p:spPr>
        <p:txBody>
          <a:bodyPr wrap="square">
            <a:spAutoFit/>
          </a:bodyPr>
          <a:lstStyle/>
          <a:p>
            <a:r>
              <a:rPr lang="en-US" sz="1400" b="1" dirty="0">
                <a:solidFill>
                  <a:schemeClr val="bg1"/>
                </a:solidFill>
                <a:latin typeface="+mj-lt"/>
              </a:rPr>
              <a:t>hat</a:t>
            </a:r>
            <a:endParaRPr lang="en-IN" sz="1400" b="1" dirty="0">
              <a:solidFill>
                <a:schemeClr val="bg1"/>
              </a:solidFill>
              <a:latin typeface="+mj-lt"/>
            </a:endParaRPr>
          </a:p>
        </p:txBody>
      </p:sp>
      <p:cxnSp>
        <p:nvCxnSpPr>
          <p:cNvPr id="36" name="Straight Arrow Connector 35">
            <a:extLst>
              <a:ext uri="{FF2B5EF4-FFF2-40B4-BE49-F238E27FC236}">
                <a16:creationId xmlns:a16="http://schemas.microsoft.com/office/drawing/2014/main" id="{B8EFBD57-A4B3-C338-95F3-5EDDFCA2AD8B}"/>
              </a:ext>
            </a:extLst>
          </p:cNvPr>
          <p:cNvCxnSpPr>
            <a:cxnSpLocks/>
            <a:stCxn id="29" idx="0"/>
          </p:cNvCxnSpPr>
          <p:nvPr/>
        </p:nvCxnSpPr>
        <p:spPr>
          <a:xfrm flipH="1" flipV="1">
            <a:off x="10195456" y="2221702"/>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Arrow Connector 41">
            <a:extLst>
              <a:ext uri="{FF2B5EF4-FFF2-40B4-BE49-F238E27FC236}">
                <a16:creationId xmlns:a16="http://schemas.microsoft.com/office/drawing/2014/main" id="{3B0C99E5-E58B-6761-44AB-35D1F5DFF784}"/>
              </a:ext>
            </a:extLst>
          </p:cNvPr>
          <p:cNvCxnSpPr>
            <a:cxnSpLocks/>
          </p:cNvCxnSpPr>
          <p:nvPr/>
        </p:nvCxnSpPr>
        <p:spPr>
          <a:xfrm flipV="1">
            <a:off x="7875491" y="3812287"/>
            <a:ext cx="421593" cy="975903"/>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40D6240E-B771-655B-251E-2A41D7023061}"/>
              </a:ext>
            </a:extLst>
          </p:cNvPr>
          <p:cNvCxnSpPr>
            <a:cxnSpLocks/>
          </p:cNvCxnSpPr>
          <p:nvPr/>
        </p:nvCxnSpPr>
        <p:spPr>
          <a:xfrm flipH="1" flipV="1">
            <a:off x="8653174" y="3880698"/>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9553DFB6-CCB9-A32C-5240-02C5068889EF}"/>
              </a:ext>
            </a:extLst>
          </p:cNvPr>
          <p:cNvCxnSpPr>
            <a:cxnSpLocks/>
          </p:cNvCxnSpPr>
          <p:nvPr/>
        </p:nvCxnSpPr>
        <p:spPr>
          <a:xfrm flipV="1">
            <a:off x="10249667" y="3841125"/>
            <a:ext cx="287025" cy="914344"/>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Straight Arrow Connector 48">
            <a:extLst>
              <a:ext uri="{FF2B5EF4-FFF2-40B4-BE49-F238E27FC236}">
                <a16:creationId xmlns:a16="http://schemas.microsoft.com/office/drawing/2014/main" id="{7C16A4DE-F581-8024-EDCA-A37FC0F0136A}"/>
              </a:ext>
            </a:extLst>
          </p:cNvPr>
          <p:cNvCxnSpPr>
            <a:cxnSpLocks/>
          </p:cNvCxnSpPr>
          <p:nvPr/>
        </p:nvCxnSpPr>
        <p:spPr>
          <a:xfrm flipH="1" flipV="1">
            <a:off x="10892782" y="3909536"/>
            <a:ext cx="472253" cy="891126"/>
          </a:xfrm>
          <a:prstGeom prst="straightConnector1">
            <a:avLst/>
          </a:prstGeom>
          <a:ln w="317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Arrow: Up 50">
            <a:extLst>
              <a:ext uri="{FF2B5EF4-FFF2-40B4-BE49-F238E27FC236}">
                <a16:creationId xmlns:a16="http://schemas.microsoft.com/office/drawing/2014/main" id="{B0907036-CA96-9A9F-C762-BA318C78997C}"/>
              </a:ext>
            </a:extLst>
          </p:cNvPr>
          <p:cNvSpPr/>
          <p:nvPr/>
        </p:nvSpPr>
        <p:spPr>
          <a:xfrm>
            <a:off x="8286046" y="3372297"/>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Arrow: Up 51">
            <a:extLst>
              <a:ext uri="{FF2B5EF4-FFF2-40B4-BE49-F238E27FC236}">
                <a16:creationId xmlns:a16="http://schemas.microsoft.com/office/drawing/2014/main" id="{7D739FEB-BB2A-325C-3827-3FA86B3CFFCB}"/>
              </a:ext>
            </a:extLst>
          </p:cNvPr>
          <p:cNvSpPr/>
          <p:nvPr/>
        </p:nvSpPr>
        <p:spPr>
          <a:xfrm>
            <a:off x="10522416" y="3350799"/>
            <a:ext cx="268950" cy="2778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TextBox 52">
            <a:extLst>
              <a:ext uri="{FF2B5EF4-FFF2-40B4-BE49-F238E27FC236}">
                <a16:creationId xmlns:a16="http://schemas.microsoft.com/office/drawing/2014/main" id="{8A38B73F-2EBE-2642-7BC7-036E0BB0D949}"/>
              </a:ext>
            </a:extLst>
          </p:cNvPr>
          <p:cNvSpPr txBox="1"/>
          <p:nvPr/>
        </p:nvSpPr>
        <p:spPr>
          <a:xfrm>
            <a:off x="8159820" y="2724851"/>
            <a:ext cx="520854" cy="307777"/>
          </a:xfrm>
          <a:prstGeom prst="rect">
            <a:avLst/>
          </a:prstGeom>
          <a:noFill/>
        </p:spPr>
        <p:txBody>
          <a:bodyPr wrap="square">
            <a:spAutoFit/>
          </a:bodyPr>
          <a:lstStyle/>
          <a:p>
            <a:r>
              <a:rPr lang="en-US" sz="1400" b="1" dirty="0" err="1">
                <a:solidFill>
                  <a:schemeClr val="bg1"/>
                </a:solidFill>
                <a:latin typeface="+mj-lt"/>
              </a:rPr>
              <a:t>egy</a:t>
            </a:r>
            <a:endParaRPr lang="en-IN" sz="1400" b="1" dirty="0">
              <a:solidFill>
                <a:schemeClr val="bg1"/>
              </a:solidFill>
              <a:latin typeface="+mj-lt"/>
            </a:endParaRPr>
          </a:p>
        </p:txBody>
      </p:sp>
      <p:sp>
        <p:nvSpPr>
          <p:cNvPr id="55" name="TextBox 54">
            <a:extLst>
              <a:ext uri="{FF2B5EF4-FFF2-40B4-BE49-F238E27FC236}">
                <a16:creationId xmlns:a16="http://schemas.microsoft.com/office/drawing/2014/main" id="{68B08FB7-5863-B506-D3B7-E6DEB7F2017A}"/>
              </a:ext>
            </a:extLst>
          </p:cNvPr>
          <p:cNvSpPr txBox="1"/>
          <p:nvPr/>
        </p:nvSpPr>
        <p:spPr>
          <a:xfrm>
            <a:off x="10663003" y="2754061"/>
            <a:ext cx="490737" cy="307777"/>
          </a:xfrm>
          <a:prstGeom prst="rect">
            <a:avLst/>
          </a:prstGeom>
          <a:noFill/>
        </p:spPr>
        <p:txBody>
          <a:bodyPr wrap="square">
            <a:spAutoFit/>
          </a:bodyPr>
          <a:lstStyle/>
          <a:p>
            <a:r>
              <a:rPr lang="en-US" sz="1400" b="1" dirty="0" err="1">
                <a:solidFill>
                  <a:schemeClr val="bg1"/>
                </a:solidFill>
                <a:latin typeface="+mj-lt"/>
              </a:rPr>
              <a:t>két</a:t>
            </a:r>
            <a:endParaRPr lang="en-IN" sz="1400" b="1" dirty="0">
              <a:solidFill>
                <a:schemeClr val="bg1"/>
              </a:solidFill>
              <a:latin typeface="+mj-lt"/>
            </a:endParaRPr>
          </a:p>
        </p:txBody>
      </p:sp>
      <p:sp>
        <p:nvSpPr>
          <p:cNvPr id="56" name="Flowchart: Connector 55">
            <a:extLst>
              <a:ext uri="{FF2B5EF4-FFF2-40B4-BE49-F238E27FC236}">
                <a16:creationId xmlns:a16="http://schemas.microsoft.com/office/drawing/2014/main" id="{DFBC5A15-ED3A-DBC8-2934-CC75F698C635}"/>
              </a:ext>
            </a:extLst>
          </p:cNvPr>
          <p:cNvSpPr/>
          <p:nvPr/>
        </p:nvSpPr>
        <p:spPr>
          <a:xfrm>
            <a:off x="9827099" y="4773304"/>
            <a:ext cx="742195" cy="722720"/>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7" name="Picture 56" descr="A black and white image of a wallet&#10;&#10;AI-generated content may be incorrect.">
            <a:extLst>
              <a:ext uri="{FF2B5EF4-FFF2-40B4-BE49-F238E27FC236}">
                <a16:creationId xmlns:a16="http://schemas.microsoft.com/office/drawing/2014/main" id="{21EA2D4E-2F3B-D210-224B-71FE28EE99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9699" y="4852906"/>
            <a:ext cx="499065" cy="4990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9" name="Flowchart: Connector 58">
            <a:extLst>
              <a:ext uri="{FF2B5EF4-FFF2-40B4-BE49-F238E27FC236}">
                <a16:creationId xmlns:a16="http://schemas.microsoft.com/office/drawing/2014/main" id="{A40419F3-6A3E-08E9-62D9-737D42B57091}"/>
              </a:ext>
            </a:extLst>
          </p:cNvPr>
          <p:cNvSpPr/>
          <p:nvPr/>
        </p:nvSpPr>
        <p:spPr>
          <a:xfrm>
            <a:off x="499418" y="2094996"/>
            <a:ext cx="470759" cy="446204"/>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Arrow: Up 59">
            <a:extLst>
              <a:ext uri="{FF2B5EF4-FFF2-40B4-BE49-F238E27FC236}">
                <a16:creationId xmlns:a16="http://schemas.microsoft.com/office/drawing/2014/main" id="{01B143CC-CCED-9F03-961A-EFDE0626BA9E}"/>
              </a:ext>
            </a:extLst>
          </p:cNvPr>
          <p:cNvSpPr/>
          <p:nvPr/>
        </p:nvSpPr>
        <p:spPr>
          <a:xfrm>
            <a:off x="634292" y="2202736"/>
            <a:ext cx="204286" cy="20989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Flowchart: Connector 63">
            <a:extLst>
              <a:ext uri="{FF2B5EF4-FFF2-40B4-BE49-F238E27FC236}">
                <a16:creationId xmlns:a16="http://schemas.microsoft.com/office/drawing/2014/main" id="{09E892DA-0A9F-F9F3-9DA9-DFA8B942785A}"/>
              </a:ext>
            </a:extLst>
          </p:cNvPr>
          <p:cNvSpPr/>
          <p:nvPr/>
        </p:nvSpPr>
        <p:spPr>
          <a:xfrm>
            <a:off x="516140" y="3183458"/>
            <a:ext cx="470759" cy="446204"/>
          </a:xfrm>
          <a:prstGeom prst="flowChartConnector">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9" name="Picture 68" descr="A black and white image of a wallet&#10;&#10;AI-generated content may be incorrect.">
            <a:extLst>
              <a:ext uri="{FF2B5EF4-FFF2-40B4-BE49-F238E27FC236}">
                <a16:creationId xmlns:a16="http://schemas.microsoft.com/office/drawing/2014/main" id="{12E66159-F0FB-F0F5-CDD1-4C453279B7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13" y="3221222"/>
            <a:ext cx="349419" cy="3494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0" name="Flowchart: Connector 69">
            <a:extLst>
              <a:ext uri="{FF2B5EF4-FFF2-40B4-BE49-F238E27FC236}">
                <a16:creationId xmlns:a16="http://schemas.microsoft.com/office/drawing/2014/main" id="{71E986CF-C476-EB46-94E5-3FF6F9A1A01C}"/>
              </a:ext>
            </a:extLst>
          </p:cNvPr>
          <p:cNvSpPr/>
          <p:nvPr/>
        </p:nvSpPr>
        <p:spPr>
          <a:xfrm>
            <a:off x="526080" y="4047820"/>
            <a:ext cx="470759" cy="446204"/>
          </a:xfrm>
          <a:prstGeom prst="flowChartConnector">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2" name="Picture 71" descr="A blue arrows on a black background&#10;&#10;AI-generated content may be incorrect.">
            <a:extLst>
              <a:ext uri="{FF2B5EF4-FFF2-40B4-BE49-F238E27FC236}">
                <a16:creationId xmlns:a16="http://schemas.microsoft.com/office/drawing/2014/main" id="{811BE9DC-B7AA-67E1-B4EC-863B5FB00FDB}"/>
              </a:ext>
            </a:extLst>
          </p:cNvPr>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645424" y="4148355"/>
            <a:ext cx="238666" cy="238666"/>
          </a:xfrm>
          <a:prstGeom prst="rect">
            <a:avLst/>
          </a:prstGeom>
        </p:spPr>
      </p:pic>
      <p:sp>
        <p:nvSpPr>
          <p:cNvPr id="6" name="TextBox 5">
            <a:extLst>
              <a:ext uri="{FF2B5EF4-FFF2-40B4-BE49-F238E27FC236}">
                <a16:creationId xmlns:a16="http://schemas.microsoft.com/office/drawing/2014/main" id="{57BB149C-7475-6549-FB26-06D4D098CC59}"/>
              </a:ext>
            </a:extLst>
          </p:cNvPr>
          <p:cNvSpPr txBox="1"/>
          <p:nvPr/>
        </p:nvSpPr>
        <p:spPr>
          <a:xfrm>
            <a:off x="444231" y="5429057"/>
            <a:ext cx="6001766" cy="1077218"/>
          </a:xfrm>
          <a:prstGeom prst="rect">
            <a:avLst/>
          </a:prstGeom>
          <a:noFill/>
        </p:spPr>
        <p:txBody>
          <a:bodyPr wrap="square">
            <a:spAutoFit/>
          </a:bodyPr>
          <a:lstStyle/>
          <a:p>
            <a:r>
              <a:rPr lang="en-IN"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Eredmény</a:t>
            </a:r>
            <a:r>
              <a:rPr lang="en-IN"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Minden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ciklusban</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három</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közvetlen</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azonnali</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kifizetést</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kapsz</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rendszer</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automatikusan</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újraindul</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így</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soha</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nem</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szalasztasz</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el</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egyetlen</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lehetőséget</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sem</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további</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sz="1600" dirty="0" err="1">
                <a:solidFill>
                  <a:schemeClr val="bg1"/>
                </a:solidFill>
                <a:latin typeface="Arial" panose="020B0604020202020204" pitchFamily="34" charset="0"/>
                <a:ea typeface="Cambria" panose="02040503050406030204" pitchFamily="18" charset="0"/>
                <a:cs typeface="Arial" panose="020B0604020202020204" pitchFamily="34" charset="0"/>
              </a:rPr>
              <a:t>keresetre</a:t>
            </a:r>
            <a:r>
              <a:rPr lang="en-IN"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34300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587F-41FC-55C6-EA6D-F5BDE8BD3721}"/>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B9C0170B-0615-7004-3613-E7A97CE9D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AD33576B-3474-8DAA-9236-34C092B9D2DD}"/>
              </a:ext>
            </a:extLst>
          </p:cNvPr>
          <p:cNvSpPr/>
          <p:nvPr/>
        </p:nvSpPr>
        <p:spPr>
          <a:xfrm flipH="1">
            <a:off x="0" y="18736"/>
            <a:ext cx="12192001" cy="6858000"/>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38" name="Cube 37">
            <a:extLst>
              <a:ext uri="{FF2B5EF4-FFF2-40B4-BE49-F238E27FC236}">
                <a16:creationId xmlns:a16="http://schemas.microsoft.com/office/drawing/2014/main" id="{513790D6-0F01-C2DD-8101-D25F58011C8E}"/>
              </a:ext>
            </a:extLst>
          </p:cNvPr>
          <p:cNvSpPr/>
          <p:nvPr/>
        </p:nvSpPr>
        <p:spPr>
          <a:xfrm>
            <a:off x="9098621" y="-662012"/>
            <a:ext cx="3968851" cy="414925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D860D9B8-9CCF-5361-7655-BA8CAC6D3C74}"/>
              </a:ext>
            </a:extLst>
          </p:cNvPr>
          <p:cNvSpPr txBox="1"/>
          <p:nvPr/>
        </p:nvSpPr>
        <p:spPr>
          <a:xfrm>
            <a:off x="2220685" y="127647"/>
            <a:ext cx="9140858" cy="707886"/>
          </a:xfrm>
          <a:prstGeom prst="rect">
            <a:avLst/>
          </a:prstGeom>
        </p:spPr>
        <p:txBody>
          <a:bodyPr wrap="square" rtlCol="0" anchor="b">
            <a:spAutoFit/>
          </a:bodyPr>
          <a:lstStyle/>
          <a:p>
            <a:r>
              <a:rPr lang="en-IN" sz="4000" b="1" dirty="0">
                <a:solidFill>
                  <a:schemeClr val="bg1"/>
                </a:solidFill>
                <a:latin typeface="+mj-lt"/>
              </a:rPr>
              <a:t>XSZINERGIA </a:t>
            </a:r>
            <a:r>
              <a:rPr lang="en-IN" sz="4000" b="1" dirty="0">
                <a:solidFill>
                  <a:schemeClr val="accent6"/>
                </a:solidFill>
                <a:latin typeface="+mj-lt"/>
              </a:rPr>
              <a:t>MÁTRIX </a:t>
            </a:r>
            <a:r>
              <a:rPr lang="en-IN" sz="4000" b="1" dirty="0">
                <a:solidFill>
                  <a:schemeClr val="bg1"/>
                </a:solidFill>
                <a:latin typeface="+mj-lt"/>
              </a:rPr>
              <a:t>NÖVEKEDÉS</a:t>
            </a:r>
            <a:endParaRPr lang="en-ID" sz="4000" b="1" dirty="0">
              <a:solidFill>
                <a:schemeClr val="bg1"/>
              </a:solidFill>
              <a:latin typeface="+mj-lt"/>
            </a:endParaRPr>
          </a:p>
        </p:txBody>
      </p:sp>
      <p:sp>
        <p:nvSpPr>
          <p:cNvPr id="39" name="Cube 38">
            <a:extLst>
              <a:ext uri="{FF2B5EF4-FFF2-40B4-BE49-F238E27FC236}">
                <a16:creationId xmlns:a16="http://schemas.microsoft.com/office/drawing/2014/main" id="{4CC214C4-FB3F-D78E-ADC4-85C1D7551A73}"/>
              </a:ext>
            </a:extLst>
          </p:cNvPr>
          <p:cNvSpPr/>
          <p:nvPr/>
        </p:nvSpPr>
        <p:spPr>
          <a:xfrm flipH="1">
            <a:off x="8404097" y="4654709"/>
            <a:ext cx="4419934" cy="4406582"/>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descr="A green lit up coin&#10;&#10;AI-generated content may be incorrect.">
            <a:extLst>
              <a:ext uri="{FF2B5EF4-FFF2-40B4-BE49-F238E27FC236}">
                <a16:creationId xmlns:a16="http://schemas.microsoft.com/office/drawing/2014/main" id="{F24B8587-80A3-6329-D577-99398C9F5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2" name="TextBox 1">
            <a:extLst>
              <a:ext uri="{FF2B5EF4-FFF2-40B4-BE49-F238E27FC236}">
                <a16:creationId xmlns:a16="http://schemas.microsoft.com/office/drawing/2014/main" id="{5A4E7117-5BF4-37EB-53B5-443FD0BC9035}"/>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3" name="Rectangle 12">
            <a:extLst>
              <a:ext uri="{FF2B5EF4-FFF2-40B4-BE49-F238E27FC236}">
                <a16:creationId xmlns:a16="http://schemas.microsoft.com/office/drawing/2014/main" id="{83D925DF-2112-2BC8-96F7-215ABEE9919F}"/>
              </a:ext>
            </a:extLst>
          </p:cNvPr>
          <p:cNvSpPr/>
          <p:nvPr/>
        </p:nvSpPr>
        <p:spPr>
          <a:xfrm>
            <a:off x="576109" y="1404013"/>
            <a:ext cx="11226056" cy="513172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14" name="Table 13">
            <a:extLst>
              <a:ext uri="{FF2B5EF4-FFF2-40B4-BE49-F238E27FC236}">
                <a16:creationId xmlns:a16="http://schemas.microsoft.com/office/drawing/2014/main" id="{D6C30E94-D57F-293C-0E0C-909C68E2BAA4}"/>
              </a:ext>
            </a:extLst>
          </p:cNvPr>
          <p:cNvGraphicFramePr>
            <a:graphicFrameLocks noGrp="1"/>
          </p:cNvGraphicFramePr>
          <p:nvPr>
            <p:extLst>
              <p:ext uri="{D42A27DB-BD31-4B8C-83A1-F6EECF244321}">
                <p14:modId xmlns:p14="http://schemas.microsoft.com/office/powerpoint/2010/main" val="2500809104"/>
              </p:ext>
            </p:extLst>
          </p:nvPr>
        </p:nvGraphicFramePr>
        <p:xfrm>
          <a:off x="576110" y="835533"/>
          <a:ext cx="11226055" cy="5622461"/>
        </p:xfrm>
        <a:graphic>
          <a:graphicData uri="http://schemas.openxmlformats.org/drawingml/2006/table">
            <a:tbl>
              <a:tblPr firstRow="1" bandRow="1">
                <a:tableStyleId>{E8B1032C-EA38-4F05-BA0D-38AFFFC7BED3}</a:tableStyleId>
              </a:tblPr>
              <a:tblGrid>
                <a:gridCol w="2182113">
                  <a:extLst>
                    <a:ext uri="{9D8B030D-6E8A-4147-A177-3AD203B41FA5}">
                      <a16:colId xmlns:a16="http://schemas.microsoft.com/office/drawing/2014/main" val="3121714536"/>
                    </a:ext>
                  </a:extLst>
                </a:gridCol>
                <a:gridCol w="4136376">
                  <a:extLst>
                    <a:ext uri="{9D8B030D-6E8A-4147-A177-3AD203B41FA5}">
                      <a16:colId xmlns:a16="http://schemas.microsoft.com/office/drawing/2014/main" val="3212096320"/>
                    </a:ext>
                  </a:extLst>
                </a:gridCol>
                <a:gridCol w="4907566">
                  <a:extLst>
                    <a:ext uri="{9D8B030D-6E8A-4147-A177-3AD203B41FA5}">
                      <a16:colId xmlns:a16="http://schemas.microsoft.com/office/drawing/2014/main" val="4068632567"/>
                    </a:ext>
                  </a:extLst>
                </a:gridCol>
              </a:tblGrid>
              <a:tr h="651533">
                <a:tc>
                  <a:txBody>
                    <a:bodyPr/>
                    <a:lstStyle/>
                    <a:p>
                      <a:pPr algn="ctr">
                        <a:buNone/>
                      </a:pPr>
                      <a:r>
                        <a:rPr lang="en-IN" sz="1600" b="1" kern="1200" dirty="0">
                          <a:solidFill>
                            <a:schemeClr val="bg1"/>
                          </a:solidFill>
                          <a:latin typeface="+mj-lt"/>
                          <a:ea typeface="+mn-ea"/>
                          <a:cs typeface="+mn-cs"/>
                        </a:rPr>
                        <a:t>JELLEMZŐ</a:t>
                      </a:r>
                    </a:p>
                  </a:txBody>
                  <a:tcPr anchor="ctr"/>
                </a:tc>
                <a:tc>
                  <a:txBody>
                    <a:bodyPr/>
                    <a:lstStyle/>
                    <a:p>
                      <a:pPr algn="ctr">
                        <a:buNone/>
                      </a:pPr>
                      <a:r>
                        <a:rPr lang="en-IN" sz="1600" b="1" kern="1200" dirty="0">
                          <a:solidFill>
                            <a:schemeClr val="bg1"/>
                          </a:solidFill>
                          <a:latin typeface="+mj-lt"/>
                          <a:ea typeface="+mn-ea"/>
                          <a:cs typeface="+mn-cs"/>
                        </a:rPr>
                        <a:t>XSZINERGIA </a:t>
                      </a:r>
                      <a:r>
                        <a:rPr lang="en-IN" sz="1600" b="1" kern="1200" dirty="0" err="1">
                          <a:solidFill>
                            <a:schemeClr val="bg1"/>
                          </a:solidFill>
                          <a:latin typeface="+mj-lt"/>
                          <a:ea typeface="+mn-ea"/>
                          <a:cs typeface="+mn-cs"/>
                        </a:rPr>
                        <a:t>egy</a:t>
                      </a:r>
                      <a:endParaRPr lang="en-IN" sz="1600" b="1" kern="1200" dirty="0">
                        <a:solidFill>
                          <a:schemeClr val="bg1"/>
                        </a:solidFill>
                        <a:latin typeface="+mj-lt"/>
                        <a:ea typeface="+mn-ea"/>
                        <a:cs typeface="+mn-cs"/>
                      </a:endParaRPr>
                    </a:p>
                  </a:txBody>
                  <a:tcPr anchor="ctr"/>
                </a:tc>
                <a:tc>
                  <a:txBody>
                    <a:bodyPr/>
                    <a:lstStyle/>
                    <a:p>
                      <a:pPr algn="ctr">
                        <a:buNone/>
                      </a:pPr>
                      <a:r>
                        <a:rPr lang="en-IN" sz="1600" b="1" kern="1200" dirty="0">
                          <a:solidFill>
                            <a:schemeClr val="bg1"/>
                          </a:solidFill>
                          <a:latin typeface="+mj-lt"/>
                          <a:ea typeface="+mn-ea"/>
                          <a:cs typeface="+mn-cs"/>
                        </a:rPr>
                        <a:t>XSZINERGIA </a:t>
                      </a:r>
                      <a:r>
                        <a:rPr lang="en-IN" sz="1600" b="1" kern="1200" dirty="0" err="1">
                          <a:solidFill>
                            <a:schemeClr val="bg1"/>
                          </a:solidFill>
                          <a:latin typeface="+mj-lt"/>
                          <a:ea typeface="+mn-ea"/>
                          <a:cs typeface="+mn-cs"/>
                        </a:rPr>
                        <a:t>két</a:t>
                      </a:r>
                      <a:endParaRPr lang="en-IN" sz="1600" b="1" kern="1200" dirty="0">
                        <a:solidFill>
                          <a:schemeClr val="bg1"/>
                        </a:solidFill>
                        <a:latin typeface="+mj-lt"/>
                        <a:ea typeface="+mn-ea"/>
                        <a:cs typeface="+mn-cs"/>
                      </a:endParaRPr>
                    </a:p>
                  </a:txBody>
                  <a:tcPr anchor="ctr"/>
                </a:tc>
                <a:extLst>
                  <a:ext uri="{0D108BD9-81ED-4DB2-BD59-A6C34878D82A}">
                    <a16:rowId xmlns:a16="http://schemas.microsoft.com/office/drawing/2014/main" val="1938135931"/>
                  </a:ext>
                </a:extLst>
              </a:tr>
              <a:tr h="553352">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Szerkezet</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solidFill>
                      <a:schemeClr val="accent6">
                        <a:alpha val="37000"/>
                      </a:schemeClr>
                    </a:solidFill>
                  </a:tcPr>
                </a:tc>
                <a:tc>
                  <a:txBody>
                    <a:bodyPr/>
                    <a:lstStyle/>
                    <a:p>
                      <a:pPr algn="ctr"/>
                      <a:r>
                        <a:rPr lang="en-IN" sz="1600" b="1"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rPr>
                        <a:t>három</a:t>
                      </a:r>
                      <a:r>
                        <a:rPr lang="en-IN" sz="1600" b="1" dirty="0">
                          <a:solidFill>
                            <a:schemeClr val="bg1"/>
                          </a:solidFill>
                          <a:effectLst>
                            <a:glow rad="63500">
                              <a:schemeClr val="accent2">
                                <a:satMod val="175000"/>
                                <a:alpha val="40000"/>
                              </a:schemeClr>
                            </a:glow>
                            <a:outerShdw blurRad="50800" dist="38100" dir="8100000" algn="tr" rotWithShape="0">
                              <a:prstClr val="black">
                                <a:alpha val="40000"/>
                              </a:prstClr>
                            </a:outerShdw>
                          </a:effectLst>
                        </a:rPr>
                        <a:t> FOLTOK</a:t>
                      </a:r>
                      <a:endParaRPr lang="en-IN" sz="1600" b="1" dirty="0">
                        <a:effectLst>
                          <a:glow rad="63500">
                            <a:schemeClr val="accent2">
                              <a:satMod val="175000"/>
                              <a:alpha val="40000"/>
                            </a:schemeClr>
                          </a:glow>
                          <a:outerShdw blurRad="50800" dist="38100" dir="8100000" algn="tr" rotWithShape="0">
                            <a:prstClr val="black">
                              <a:alpha val="40000"/>
                            </a:prstClr>
                          </a:outerShdw>
                        </a:effectLst>
                      </a:endParaRPr>
                    </a:p>
                  </a:txBody>
                  <a:tcPr anchor="ctr">
                    <a:solidFill>
                      <a:schemeClr val="accent6">
                        <a:alpha val="37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hat FOLTOK</a:t>
                      </a:r>
                    </a:p>
                  </a:txBody>
                  <a:tcPr anchor="ctr">
                    <a:solidFill>
                      <a:schemeClr val="accent6">
                        <a:alpha val="37000"/>
                      </a:schemeClr>
                    </a:solidFill>
                  </a:tcPr>
                </a:tc>
                <a:extLst>
                  <a:ext uri="{0D108BD9-81ED-4DB2-BD59-A6C34878D82A}">
                    <a16:rowId xmlns:a16="http://schemas.microsoft.com/office/drawing/2014/main" val="2035508653"/>
                  </a:ext>
                </a:extLst>
              </a:tr>
              <a:tr h="748558">
                <a:tc>
                  <a:txBody>
                    <a:bodyPr/>
                    <a:lstStyle/>
                    <a:p>
                      <a:pPr marL="0" algn="ctr" defTabSz="914400" rtl="0" eaLnBrk="1" latinLnBrk="0" hangingPunct="1"/>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Ki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tölti</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be a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foltokat</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marL="0" algn="ctr" defTabSz="914400" rtl="0" eaLnBrk="1" latinLnBrk="0" hangingPunct="1"/>
                      <a:r>
                        <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CSAK SZEMÉLYES AJÁNLÁSOK</a:t>
                      </a:r>
                    </a:p>
                  </a:txBody>
                  <a:tcPr anchor="ctr"/>
                </a:tc>
                <a:tc>
                  <a:txBody>
                    <a:bodyPr/>
                    <a:lstStyle/>
                    <a:p>
                      <a:pPr marL="0" algn="ctr" defTabSz="914400" rtl="0" eaLnBrk="1" latinLnBrk="0" hangingPunct="1"/>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A MEGHÍVÓIDBŐL, A FELSŐ VONALADBA TÖRTÉNŐ HATÁSOKBÓL ÉS A CSAPAT TEVÉKENYSÉGÉBŐL</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3789732747"/>
                  </a:ext>
                </a:extLst>
              </a:tr>
              <a:tr h="1063741">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Kifizetési</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folyamat</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solidFill>
                      <a:schemeClr val="accent6">
                        <a:alpha val="37000"/>
                      </a:schemeClr>
                    </a:solidFill>
                  </a:tcPr>
                </a:tc>
                <a:tc>
                  <a:txBody>
                    <a:bodyPr/>
                    <a:lstStyle/>
                    <a:p>
                      <a:pPr algn="ctr"/>
                      <a:r>
                        <a:rPr lang="en-IN" sz="1600" b="1" kern="1200" dirty="0">
                          <a:solidFill>
                            <a:schemeClr val="bg1"/>
                          </a:solidFill>
                          <a:latin typeface="+mn-lt"/>
                          <a:ea typeface="+mn-ea"/>
                          <a:cs typeface="+mn-cs"/>
                        </a:rPr>
                        <a:t>Egy </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HELY: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százalék</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KIFIZETÉS A PÉNZTÁRCÁBA</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en-IN" sz="1600" b="1" kern="1200" dirty="0" err="1">
                          <a:solidFill>
                            <a:schemeClr val="bg1"/>
                          </a:solidFill>
                          <a:latin typeface="+mn-lt"/>
                          <a:ea typeface="+mn-ea"/>
                          <a:cs typeface="+mn-cs"/>
                        </a:rPr>
                        <a:t>két</a:t>
                      </a:r>
                      <a:r>
                        <a:rPr lang="en-IN" sz="1600" b="1" kern="1200" dirty="0">
                          <a:solidFill>
                            <a:schemeClr val="bg1"/>
                          </a:solidFill>
                          <a:latin typeface="+mn-lt"/>
                          <a:ea typeface="+mn-ea"/>
                          <a:cs typeface="+mn-cs"/>
                        </a:rPr>
                        <a:t> </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HELY: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százalék</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KIFIZETÉS A PÉNZTÁRCÁBA</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három</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HELY: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százalék</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KIFIZETÉS ÚJRABEFEKTETÉSKÉNT</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7000"/>
                      </a:schemeClr>
                    </a:solidFill>
                  </a:tcPr>
                </a:tc>
                <a:tc>
                  <a:txBody>
                    <a:bodyPr/>
                    <a:lstStyle/>
                    <a:p>
                      <a:pPr algn="ctr"/>
                      <a:r>
                        <a:rPr lang="en-IN" sz="1600" b="1" kern="1200" dirty="0">
                          <a:solidFill>
                            <a:schemeClr val="bg1"/>
                          </a:solidFill>
                          <a:latin typeface="+mn-lt"/>
                          <a:ea typeface="+mn-ea"/>
                          <a:cs typeface="+mn-cs"/>
                        </a:rPr>
                        <a:t>Egy </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ÉS </a:t>
                      </a:r>
                      <a:r>
                        <a:rPr lang="en-IN" sz="1600" b="1" kern="1200" dirty="0" err="1">
                          <a:solidFill>
                            <a:schemeClr val="bg1"/>
                          </a:solidFill>
                          <a:latin typeface="+mn-lt"/>
                          <a:ea typeface="+mn-ea"/>
                          <a:cs typeface="+mn-cs"/>
                        </a:rPr>
                        <a:t>két</a:t>
                      </a:r>
                      <a:r>
                        <a:rPr lang="en-IN" sz="1600" b="1" kern="1200" dirty="0">
                          <a:solidFill>
                            <a:schemeClr val="bg1"/>
                          </a:solidFill>
                          <a:latin typeface="+mn-lt"/>
                          <a:ea typeface="+mn-ea"/>
                          <a:cs typeface="+mn-cs"/>
                        </a:rPr>
                        <a:t>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HELYszáz</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százalék</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 OS KIFIZETÉS A FELSŐ VONALADNAK</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három</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négy</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ÉS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öt</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NYERŐGÉP: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százalék</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OS KIFIZETÉS A PÉNZTÁRCÁBA</a:t>
                      </a:r>
                      <a:b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b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hat HELY: ÚJRABEFEKTETÉS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százalék</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KIFIZETÉS A FENTI SZEMÉLYNEK)</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7000"/>
                      </a:schemeClr>
                    </a:solidFill>
                  </a:tcPr>
                </a:tc>
                <a:extLst>
                  <a:ext uri="{0D108BD9-81ED-4DB2-BD59-A6C34878D82A}">
                    <a16:rowId xmlns:a16="http://schemas.microsoft.com/office/drawing/2014/main" val="465175194"/>
                  </a:ext>
                </a:extLst>
              </a:tr>
              <a:tr h="617422">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Újrabefektetés</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algn="ct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Három</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KIVÁLASZTÓ FELFEDEZÉSE CIKLUS ÚJRANYITÁSA</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tc>
                  <a:txBody>
                    <a:bodyPr/>
                    <a:lstStyle/>
                    <a:p>
                      <a:pPr algn="ct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A hat -OS NYITÁS KIKAPCSOLJA A CIKLUS ÚJRANYITÁSÁT</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3758541145"/>
                  </a:ext>
                </a:extLst>
              </a:tr>
              <a:tr h="748558">
                <a:tc>
                  <a:txBody>
                    <a:bodyPr/>
                    <a:lstStyle/>
                    <a:p>
                      <a:pPr marL="0" algn="ctr" defTabSz="914400" rtl="0" eaLnBrk="1" latinLnBrk="0" hangingPunct="1"/>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Alapvető</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előny</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solidFill>
                      <a:schemeClr val="accent6">
                        <a:alpha val="39000"/>
                      </a:schemeClr>
                    </a:solidFill>
                  </a:tcPr>
                </a:tc>
                <a:tc>
                  <a:txBody>
                    <a:bodyPr/>
                    <a:lstStyle/>
                    <a:p>
                      <a:pPr marL="0" algn="ctr" defTabSz="914400" rtl="0" eaLnBrk="1" latinLnBrk="0" hangingPunct="1"/>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GYORS KEZDÉS, AZONNALI JÖVEDELEM AZ ELSŐ </a:t>
                      </a:r>
                      <a:r>
                        <a:rPr lang="en-IN" sz="1600" b="1" kern="1200" dirty="0" err="1">
                          <a:solidFill>
                            <a:schemeClr val="bg1"/>
                          </a:solidFill>
                          <a:latin typeface="+mn-lt"/>
                          <a:ea typeface="+mn-ea"/>
                          <a:cs typeface="+mn-cs"/>
                        </a:rPr>
                        <a:t>két</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PARTNERTŐL</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9000"/>
                      </a:schemeClr>
                    </a:solidFill>
                  </a:tcPr>
                </a:tc>
                <a:tc>
                  <a:txBody>
                    <a:bodyPr/>
                    <a:lstStyle/>
                    <a:p>
                      <a:pPr marL="0" algn="ctr" defTabSz="914400" rtl="0" eaLnBrk="1" latinLnBrk="0" hangingPunct="1"/>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CSAPATERŐ + HATÁSOK = NAGYOBB HÁLÓZAT ÉS TÖBB BEVÉTELI FORRÁS</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solidFill>
                      <a:schemeClr val="accent6">
                        <a:alpha val="39000"/>
                      </a:schemeClr>
                    </a:solidFill>
                  </a:tcPr>
                </a:tc>
                <a:extLst>
                  <a:ext uri="{0D108BD9-81ED-4DB2-BD59-A6C34878D82A}">
                    <a16:rowId xmlns:a16="http://schemas.microsoft.com/office/drawing/2014/main" val="1710968611"/>
                  </a:ext>
                </a:extLst>
              </a:tr>
              <a:tr h="748558">
                <a:tc>
                  <a:txBody>
                    <a:bodyPr/>
                    <a:lstStyle/>
                    <a:p>
                      <a:pPr algn="ct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Kereseti</a:t>
                      </a:r>
                      <a:r>
                        <a:rPr lang="en-IN" sz="1600" b="1" kern="1200" dirty="0">
                          <a:solidFill>
                            <a:schemeClr val="bg1"/>
                          </a:solidFill>
                          <a:effectLst>
                            <a:outerShdw blurRad="50800" dist="38100" dir="8100000" algn="tr" rotWithShape="0">
                              <a:prstClr val="black">
                                <a:alpha val="40000"/>
                              </a:prstClr>
                            </a:outerShdw>
                          </a:effectLst>
                          <a:latin typeface="+mj-lt"/>
                          <a:ea typeface="+mn-ea"/>
                          <a:cs typeface="+mn-cs"/>
                        </a:rPr>
                        <a:t> </a:t>
                      </a:r>
                      <a:r>
                        <a:rPr lang="en-IN" sz="1600" b="1" kern="1200" dirty="0" err="1">
                          <a:solidFill>
                            <a:schemeClr val="bg1"/>
                          </a:solidFill>
                          <a:effectLst>
                            <a:outerShdw blurRad="50800" dist="38100" dir="8100000" algn="tr" rotWithShape="0">
                              <a:prstClr val="black">
                                <a:alpha val="40000"/>
                              </a:prstClr>
                            </a:outerShdw>
                          </a:effectLst>
                          <a:latin typeface="+mj-lt"/>
                          <a:ea typeface="+mn-ea"/>
                          <a:cs typeface="+mn-cs"/>
                        </a:rPr>
                        <a:t>potenciál</a:t>
                      </a:r>
                      <a:endParaRPr lang="en-IN" sz="1600" b="1" kern="1200" dirty="0">
                        <a:solidFill>
                          <a:schemeClr val="bg1"/>
                        </a:solidFill>
                        <a:effectLst>
                          <a:outerShdw blurRad="50800" dist="38100" dir="8100000" algn="tr" rotWithShape="0">
                            <a:prstClr val="black">
                              <a:alpha val="40000"/>
                            </a:prstClr>
                          </a:outerShdw>
                        </a:effectLst>
                        <a:latin typeface="+mj-lt"/>
                        <a:ea typeface="+mn-ea"/>
                        <a:cs typeface="+mn-cs"/>
                      </a:endParaRPr>
                    </a:p>
                  </a:txBody>
                  <a:tcPr anchor="ctr"/>
                </a:tc>
                <a:tc>
                  <a:txBody>
                    <a:bodyPr/>
                    <a:lstStyle/>
                    <a:p>
                      <a:pPr algn="ct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KORLÁTLAN HASZNÁLATI CIKLUS, MERT A </a:t>
                      </a:r>
                      <a:r>
                        <a:rPr lang="en-US" sz="1600" b="1" kern="1200" dirty="0" err="1">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három</a:t>
                      </a: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 HELYED FOLYAMATOSAN ÚJRATÖLTŐDIK</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tc>
                  <a:txBody>
                    <a:bodyPr/>
                    <a:lstStyle/>
                    <a:p>
                      <a:pPr algn="ctr"/>
                      <a:r>
                        <a:rPr lang="en-US"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rPr>
                        <a:t>TÖMEGES MÁSOLÁS CSAPATERŐFEJLESZTÉSSEL + FOLYAMATOS CIKLUSOKHOZ KÖZÖTT TOVASZTÓ HATÁS</a:t>
                      </a:r>
                      <a:endParaRPr lang="en-IN" sz="1600" b="1" kern="1200" dirty="0">
                        <a:solidFill>
                          <a:schemeClr val="bg1"/>
                        </a:solidFill>
                        <a:effectLst>
                          <a:glow rad="63500">
                            <a:schemeClr val="accent2">
                              <a:satMod val="175000"/>
                              <a:alpha val="40000"/>
                            </a:schemeClr>
                          </a:glow>
                          <a:outerShdw blurRad="50800" dist="38100" dir="8100000" algn="tr" rotWithShape="0">
                            <a:prstClr val="black">
                              <a:alpha val="40000"/>
                            </a:prstClr>
                          </a:outerShdw>
                        </a:effectLst>
                        <a:latin typeface="+mn-lt"/>
                        <a:ea typeface="+mn-ea"/>
                        <a:cs typeface="+mn-cs"/>
                      </a:endParaRPr>
                    </a:p>
                  </a:txBody>
                  <a:tcPr anchor="ctr"/>
                </a:tc>
                <a:extLst>
                  <a:ext uri="{0D108BD9-81ED-4DB2-BD59-A6C34878D82A}">
                    <a16:rowId xmlns:a16="http://schemas.microsoft.com/office/drawing/2014/main" val="1065549932"/>
                  </a:ext>
                </a:extLst>
              </a:tr>
            </a:tbl>
          </a:graphicData>
        </a:graphic>
      </p:graphicFrame>
    </p:spTree>
    <p:extLst>
      <p:ext uri="{BB962C8B-B14F-4D97-AF65-F5344CB8AC3E}">
        <p14:creationId xmlns:p14="http://schemas.microsoft.com/office/powerpoint/2010/main" val="116653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AA9C-C5DE-6433-BDAA-27EE3542263E}"/>
            </a:ext>
          </a:extLst>
        </p:cNvPr>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5E7E13B7-36D0-8753-7A41-D60E7C6BD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53A432F3-1B73-6D20-65EF-4D8A1B8EE5C7}"/>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29" name="Cube 28">
            <a:extLst>
              <a:ext uri="{FF2B5EF4-FFF2-40B4-BE49-F238E27FC236}">
                <a16:creationId xmlns:a16="http://schemas.microsoft.com/office/drawing/2014/main" id="{637B71A1-7BAE-8360-F667-C2FC4D122536}"/>
              </a:ext>
            </a:extLst>
          </p:cNvPr>
          <p:cNvSpPr/>
          <p:nvPr/>
        </p:nvSpPr>
        <p:spPr>
          <a:xfrm>
            <a:off x="8598134" y="-20538"/>
            <a:ext cx="3593866" cy="3593866"/>
          </a:xfrm>
          <a:prstGeom prst="cube">
            <a:avLst>
              <a:gd name="adj" fmla="val 46507"/>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C011AC15-AE04-3FC8-A2C7-3D2E48A8AD3E}"/>
              </a:ext>
            </a:extLst>
          </p:cNvPr>
          <p:cNvSpPr txBox="1"/>
          <p:nvPr/>
        </p:nvSpPr>
        <p:spPr>
          <a:xfrm>
            <a:off x="3351321" y="945029"/>
            <a:ext cx="6439224" cy="590931"/>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bg1"/>
                </a:solidFill>
                <a:latin typeface="+mj-lt"/>
              </a:rPr>
              <a:t>KAP </a:t>
            </a:r>
            <a:r>
              <a:rPr lang="en-IN" sz="3600" b="1" dirty="0">
                <a:solidFill>
                  <a:schemeClr val="accent6"/>
                </a:solidFill>
                <a:latin typeface="+mj-lt"/>
              </a:rPr>
              <a:t>ELKEZDVE</a:t>
            </a:r>
            <a:r>
              <a:rPr lang="en-IN" sz="3600" b="1" dirty="0">
                <a:solidFill>
                  <a:schemeClr val="bg1"/>
                </a:solidFill>
                <a:latin typeface="+mj-lt"/>
              </a:rPr>
              <a:t> JELENLEG</a:t>
            </a:r>
            <a:endParaRPr lang="en-GB" sz="3600" b="1" dirty="0">
              <a:solidFill>
                <a:schemeClr val="accent6"/>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83A64E4E-6726-AB27-2A84-6BF1C50A2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29ABB1FB-040A-4863-B4FA-DB8B256F791F}"/>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 name="Rectangle: Rounded Corners 1">
            <a:extLst>
              <a:ext uri="{FF2B5EF4-FFF2-40B4-BE49-F238E27FC236}">
                <a16:creationId xmlns:a16="http://schemas.microsoft.com/office/drawing/2014/main" id="{C15F3DA7-4217-BF98-2B13-9F5940CB66BF}"/>
              </a:ext>
            </a:extLst>
          </p:cNvPr>
          <p:cNvSpPr/>
          <p:nvPr/>
        </p:nvSpPr>
        <p:spPr>
          <a:xfrm>
            <a:off x="2006375" y="3029170"/>
            <a:ext cx="2284956" cy="2089455"/>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8D6BAD5-6D6A-F574-B7BA-D04F8205D1F4}"/>
              </a:ext>
            </a:extLst>
          </p:cNvPr>
          <p:cNvGrpSpPr/>
          <p:nvPr/>
        </p:nvGrpSpPr>
        <p:grpSpPr>
          <a:xfrm>
            <a:off x="1733193" y="3370481"/>
            <a:ext cx="581554" cy="1511983"/>
            <a:chOff x="3140667" y="2901058"/>
            <a:chExt cx="757038" cy="725949"/>
          </a:xfrm>
          <a:scene3d>
            <a:camera prst="orthographicFront">
              <a:rot lat="0" lon="0" rev="0"/>
            </a:camera>
            <a:lightRig rig="balanced" dir="t">
              <a:rot lat="0" lon="0" rev="8700000"/>
            </a:lightRig>
          </a:scene3d>
        </p:grpSpPr>
        <p:sp>
          <p:nvSpPr>
            <p:cNvPr id="8" name="Rectangle: Rounded Corners 7">
              <a:extLst>
                <a:ext uri="{FF2B5EF4-FFF2-40B4-BE49-F238E27FC236}">
                  <a16:creationId xmlns:a16="http://schemas.microsoft.com/office/drawing/2014/main" id="{4B27D87D-9C92-FADE-BC5B-C2781968966C}"/>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5" name="任意形状 644">
              <a:extLst>
                <a:ext uri="{FF2B5EF4-FFF2-40B4-BE49-F238E27FC236}">
                  <a16:creationId xmlns:a16="http://schemas.microsoft.com/office/drawing/2014/main" id="{77596595-C2E8-CF61-FB95-C1B00ED9223A}"/>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23" name="TextBox 22">
            <a:extLst>
              <a:ext uri="{FF2B5EF4-FFF2-40B4-BE49-F238E27FC236}">
                <a16:creationId xmlns:a16="http://schemas.microsoft.com/office/drawing/2014/main" id="{789C7CAB-181A-AE86-75CF-E58E3952B116}"/>
              </a:ext>
            </a:extLst>
          </p:cNvPr>
          <p:cNvSpPr txBox="1"/>
          <p:nvPr/>
        </p:nvSpPr>
        <p:spPr>
          <a:xfrm>
            <a:off x="2135685" y="3381671"/>
            <a:ext cx="2188683" cy="1754326"/>
          </a:xfrm>
          <a:prstGeom prst="rect">
            <a:avLst/>
          </a:prstGeom>
          <a:noFill/>
        </p:spPr>
        <p:txBody>
          <a:bodyPr wrap="square">
            <a:spAutoFit/>
          </a:bodyPr>
          <a:lstStyle/>
          <a:p>
            <a:pPr algn="ctr">
              <a:buNone/>
            </a:pPr>
            <a:r>
              <a:rPr lang="en-IN" dirty="0" err="1">
                <a:solidFill>
                  <a:schemeClr val="bg1"/>
                </a:solidFill>
                <a:latin typeface="Arial" panose="020B0604020202020204" pitchFamily="34" charset="0"/>
                <a:cs typeface="Arial" panose="020B0604020202020204" pitchFamily="34" charset="0"/>
              </a:rPr>
              <a:t>Pénztárca</a:t>
            </a:r>
            <a:r>
              <a:rPr lang="en-IN" dirty="0">
                <a:solidFill>
                  <a:schemeClr val="bg1"/>
                </a:solidFill>
                <a:latin typeface="Arial" panose="020B0604020202020204" pitchFamily="34" charset="0"/>
                <a:cs typeface="Arial" panose="020B0604020202020204" pitchFamily="34" charset="0"/>
              </a:rPr>
              <a:t> </a:t>
            </a:r>
            <a:r>
              <a:rPr lang="en-IN" dirty="0" err="1">
                <a:solidFill>
                  <a:schemeClr val="bg1"/>
                </a:solidFill>
                <a:latin typeface="Arial" panose="020B0604020202020204" pitchFamily="34" charset="0"/>
                <a:cs typeface="Arial" panose="020B0604020202020204" pitchFamily="34" charset="0"/>
              </a:rPr>
              <a:t>létrehozása</a:t>
            </a:r>
            <a:endParaRPr lang="en-IN" dirty="0">
              <a:solidFill>
                <a:schemeClr val="bg1"/>
              </a:solidFill>
              <a:latin typeface="Arial" panose="020B0604020202020204" pitchFamily="34" charset="0"/>
              <a:cs typeface="Arial" panose="020B0604020202020204" pitchFamily="34" charset="0"/>
            </a:endParaRPr>
          </a:p>
          <a:p>
            <a:pPr algn="ctr">
              <a:buNone/>
            </a:pPr>
            <a:r>
              <a:rPr lang="en-IN" dirty="0">
                <a:solidFill>
                  <a:schemeClr val="bg1"/>
                </a:solidFill>
                <a:latin typeface="Arial" panose="020B0604020202020204" pitchFamily="34" charset="0"/>
                <a:cs typeface="Arial" panose="020B0604020202020204" pitchFamily="34" charset="0"/>
              </a:rPr>
              <a:t>(MetaMask,</a:t>
            </a:r>
          </a:p>
          <a:p>
            <a:pPr algn="ctr">
              <a:buNone/>
            </a:pPr>
            <a:r>
              <a:rPr lang="en-IN" dirty="0">
                <a:solidFill>
                  <a:schemeClr val="bg1"/>
                </a:solidFill>
                <a:latin typeface="Arial" panose="020B0604020202020204" pitchFamily="34" charset="0"/>
                <a:cs typeface="Arial" panose="020B0604020202020204" pitchFamily="34" charset="0"/>
              </a:rPr>
              <a:t>Trust Wallet</a:t>
            </a:r>
          </a:p>
          <a:p>
            <a:pPr algn="ctr">
              <a:buNone/>
            </a:pPr>
            <a:r>
              <a:rPr lang="en-IN" dirty="0" err="1">
                <a:solidFill>
                  <a:schemeClr val="bg1"/>
                </a:solidFill>
                <a:latin typeface="Arial" panose="020B0604020202020204" pitchFamily="34" charset="0"/>
                <a:cs typeface="Arial" panose="020B0604020202020204" pitchFamily="34" charset="0"/>
              </a:rPr>
              <a:t>és</a:t>
            </a:r>
            <a:r>
              <a:rPr lang="en-IN" dirty="0">
                <a:solidFill>
                  <a:schemeClr val="bg1"/>
                </a:solidFill>
                <a:latin typeface="Arial" panose="020B0604020202020204" pitchFamily="34" charset="0"/>
                <a:cs typeface="Arial" panose="020B0604020202020204" pitchFamily="34" charset="0"/>
              </a:rPr>
              <a:t> </a:t>
            </a:r>
            <a:r>
              <a:rPr lang="en-IN" dirty="0" err="1">
                <a:solidFill>
                  <a:schemeClr val="bg1"/>
                </a:solidFill>
                <a:latin typeface="Arial" panose="020B0604020202020204" pitchFamily="34" charset="0"/>
                <a:cs typeface="Arial" panose="020B0604020202020204" pitchFamily="34" charset="0"/>
              </a:rPr>
              <a:t>bármely</a:t>
            </a:r>
            <a:endParaRPr lang="en-IN" dirty="0">
              <a:solidFill>
                <a:schemeClr val="bg1"/>
              </a:solidFill>
              <a:latin typeface="Arial" panose="020B0604020202020204" pitchFamily="34" charset="0"/>
              <a:cs typeface="Arial" panose="020B0604020202020204" pitchFamily="34" charset="0"/>
            </a:endParaRPr>
          </a:p>
          <a:p>
            <a:pPr algn="ctr">
              <a:buNone/>
            </a:pPr>
            <a:r>
              <a:rPr lang="en-IN" dirty="0">
                <a:solidFill>
                  <a:schemeClr val="bg1"/>
                </a:solidFill>
                <a:latin typeface="Arial" panose="020B0604020202020204" pitchFamily="34" charset="0"/>
                <a:cs typeface="Arial" panose="020B0604020202020204" pitchFamily="34" charset="0"/>
              </a:rPr>
              <a:t>Web </a:t>
            </a:r>
            <a:r>
              <a:rPr lang="en-IN" dirty="0" err="1">
                <a:solidFill>
                  <a:schemeClr val="bg1"/>
                </a:solidFill>
                <a:latin typeface="Arial" panose="020B0604020202020204" pitchFamily="34" charset="0"/>
                <a:cs typeface="Arial" panose="020B0604020202020204" pitchFamily="34" charset="0"/>
              </a:rPr>
              <a:t>három</a:t>
            </a:r>
            <a:r>
              <a:rPr lang="en-IN" dirty="0">
                <a:solidFill>
                  <a:schemeClr val="bg1"/>
                </a:solidFill>
                <a:latin typeface="Arial" panose="020B0604020202020204" pitchFamily="34" charset="0"/>
                <a:cs typeface="Arial" panose="020B0604020202020204" pitchFamily="34" charset="0"/>
              </a:rPr>
              <a:t> Wallet)</a:t>
            </a:r>
          </a:p>
        </p:txBody>
      </p:sp>
      <p:sp>
        <p:nvSpPr>
          <p:cNvPr id="24" name="Rectangle: Rounded Corners 23">
            <a:extLst>
              <a:ext uri="{FF2B5EF4-FFF2-40B4-BE49-F238E27FC236}">
                <a16:creationId xmlns:a16="http://schemas.microsoft.com/office/drawing/2014/main" id="{5959F0CA-2785-8E78-BA78-C16FAE3112BA}"/>
              </a:ext>
            </a:extLst>
          </p:cNvPr>
          <p:cNvSpPr/>
          <p:nvPr/>
        </p:nvSpPr>
        <p:spPr>
          <a:xfrm>
            <a:off x="4965875" y="3052635"/>
            <a:ext cx="2284956" cy="2089455"/>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CFC370E-9C43-9578-E57B-99BCE69530E6}"/>
              </a:ext>
            </a:extLst>
          </p:cNvPr>
          <p:cNvGrpSpPr/>
          <p:nvPr/>
        </p:nvGrpSpPr>
        <p:grpSpPr>
          <a:xfrm>
            <a:off x="4692693" y="3393946"/>
            <a:ext cx="581554" cy="1511983"/>
            <a:chOff x="3140667" y="2901058"/>
            <a:chExt cx="757038" cy="725949"/>
          </a:xfrm>
          <a:scene3d>
            <a:camera prst="orthographicFront">
              <a:rot lat="0" lon="0" rev="0"/>
            </a:camera>
            <a:lightRig rig="balanced" dir="t">
              <a:rot lat="0" lon="0" rev="8700000"/>
            </a:lightRig>
          </a:scene3d>
        </p:grpSpPr>
        <p:sp>
          <p:nvSpPr>
            <p:cNvPr id="27" name="Rectangle: Rounded Corners 26">
              <a:extLst>
                <a:ext uri="{FF2B5EF4-FFF2-40B4-BE49-F238E27FC236}">
                  <a16:creationId xmlns:a16="http://schemas.microsoft.com/office/drawing/2014/main" id="{2762F6C6-FD6A-2EA2-F207-AA6F89833534}"/>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8" name="任意形状 644">
              <a:extLst>
                <a:ext uri="{FF2B5EF4-FFF2-40B4-BE49-F238E27FC236}">
                  <a16:creationId xmlns:a16="http://schemas.microsoft.com/office/drawing/2014/main" id="{56F2391B-9625-46D6-65D2-5EB131E04168}"/>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30" name="TextBox 29">
            <a:extLst>
              <a:ext uri="{FF2B5EF4-FFF2-40B4-BE49-F238E27FC236}">
                <a16:creationId xmlns:a16="http://schemas.microsoft.com/office/drawing/2014/main" id="{C177ACAD-08DC-F73F-D9B4-2D92FAD7260C}"/>
              </a:ext>
            </a:extLst>
          </p:cNvPr>
          <p:cNvSpPr txBox="1"/>
          <p:nvPr/>
        </p:nvSpPr>
        <p:spPr>
          <a:xfrm>
            <a:off x="5384671" y="3742462"/>
            <a:ext cx="1643783" cy="923330"/>
          </a:xfrm>
          <a:prstGeom prst="rect">
            <a:avLst/>
          </a:prstGeom>
          <a:noFill/>
        </p:spPr>
        <p:txBody>
          <a:bodyPr wrap="square">
            <a:spAutoFit/>
          </a:bodyPr>
          <a:lstStyle/>
          <a:p>
            <a:pPr algn="ctr">
              <a:buNone/>
            </a:pPr>
            <a:r>
              <a:rPr lang="en-IN" dirty="0" err="1">
                <a:solidFill>
                  <a:schemeClr val="bg1"/>
                </a:solidFill>
                <a:latin typeface="Arial" panose="020B0604020202020204" pitchFamily="34" charset="0"/>
                <a:cs typeface="Arial" panose="020B0604020202020204" pitchFamily="34" charset="0"/>
              </a:rPr>
              <a:t>Poligonhálózat</a:t>
            </a:r>
            <a:r>
              <a:rPr lang="en-IN" dirty="0">
                <a:solidFill>
                  <a:schemeClr val="bg1"/>
                </a:solidFill>
                <a:latin typeface="Arial" panose="020B0604020202020204" pitchFamily="34" charset="0"/>
                <a:cs typeface="Arial" panose="020B0604020202020204" pitchFamily="34" charset="0"/>
              </a:rPr>
              <a:t> </a:t>
            </a:r>
            <a:r>
              <a:rPr lang="en-IN" dirty="0" err="1">
                <a:solidFill>
                  <a:schemeClr val="bg1"/>
                </a:solidFill>
                <a:latin typeface="Arial" panose="020B0604020202020204" pitchFamily="34" charset="0"/>
                <a:cs typeface="Arial" panose="020B0604020202020204" pitchFamily="34" charset="0"/>
              </a:rPr>
              <a:t>és</a:t>
            </a:r>
            <a:r>
              <a:rPr lang="en-IN" dirty="0">
                <a:solidFill>
                  <a:schemeClr val="bg1"/>
                </a:solidFill>
                <a:latin typeface="Arial" panose="020B0604020202020204" pitchFamily="34" charset="0"/>
                <a:cs typeface="Arial" panose="020B0604020202020204" pitchFamily="34" charset="0"/>
              </a:rPr>
              <a:t> USDT </a:t>
            </a:r>
            <a:r>
              <a:rPr lang="en-IN" dirty="0" err="1">
                <a:solidFill>
                  <a:schemeClr val="bg1"/>
                </a:solidFill>
                <a:latin typeface="Arial" panose="020B0604020202020204" pitchFamily="34" charset="0"/>
                <a:cs typeface="Arial" panose="020B0604020202020204" pitchFamily="34" charset="0"/>
              </a:rPr>
              <a:t>hozzáadása</a:t>
            </a:r>
            <a:endParaRPr lang="en-IN" dirty="0">
              <a:solidFill>
                <a:schemeClr val="bg1"/>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D39B8C36-B43A-328F-CD0A-B414209D83A6}"/>
              </a:ext>
            </a:extLst>
          </p:cNvPr>
          <p:cNvSpPr/>
          <p:nvPr/>
        </p:nvSpPr>
        <p:spPr>
          <a:xfrm>
            <a:off x="7942813" y="3075073"/>
            <a:ext cx="2828739" cy="2905322"/>
          </a:xfrm>
          <a:prstGeom prst="roundRect">
            <a:avLst/>
          </a:prstGeom>
          <a:solidFill>
            <a:schemeClr val="tx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F6AFB177-D808-725F-8B37-94EC40E65701}"/>
              </a:ext>
            </a:extLst>
          </p:cNvPr>
          <p:cNvGrpSpPr/>
          <p:nvPr/>
        </p:nvGrpSpPr>
        <p:grpSpPr>
          <a:xfrm>
            <a:off x="7669328" y="3771742"/>
            <a:ext cx="581554" cy="1511983"/>
            <a:chOff x="3140667" y="2901058"/>
            <a:chExt cx="757038" cy="725949"/>
          </a:xfrm>
          <a:scene3d>
            <a:camera prst="orthographicFront">
              <a:rot lat="0" lon="0" rev="0"/>
            </a:camera>
            <a:lightRig rig="balanced" dir="t">
              <a:rot lat="0" lon="0" rev="8700000"/>
            </a:lightRig>
          </a:scene3d>
        </p:grpSpPr>
        <p:sp>
          <p:nvSpPr>
            <p:cNvPr id="33" name="Rectangle: Rounded Corners 32">
              <a:extLst>
                <a:ext uri="{FF2B5EF4-FFF2-40B4-BE49-F238E27FC236}">
                  <a16:creationId xmlns:a16="http://schemas.microsoft.com/office/drawing/2014/main" id="{00070BE6-DA8A-20F1-0910-9B47CFF0A4D0}"/>
                </a:ext>
              </a:extLst>
            </p:cNvPr>
            <p:cNvSpPr/>
            <p:nvPr/>
          </p:nvSpPr>
          <p:spPr>
            <a:xfrm>
              <a:off x="3140667" y="2901058"/>
              <a:ext cx="757038" cy="725949"/>
            </a:xfrm>
            <a:prstGeom prst="roundRect">
              <a:avLst/>
            </a:prstGeom>
            <a:solidFill>
              <a:schemeClr val="accent6"/>
            </a:solidFill>
            <a:ln>
              <a:solidFill>
                <a:schemeClr val="tx1"/>
              </a:solidFill>
            </a:ln>
            <a:effectLst>
              <a:outerShdw blurRad="44450" dist="27940" dir="5400000" algn="ctr">
                <a:srgbClr val="000000">
                  <a:alpha val="32000"/>
                </a:srgbClr>
              </a:outerShdw>
            </a:effectLst>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34" name="任意形状 644">
              <a:extLst>
                <a:ext uri="{FF2B5EF4-FFF2-40B4-BE49-F238E27FC236}">
                  <a16:creationId xmlns:a16="http://schemas.microsoft.com/office/drawing/2014/main" id="{EAAD8F8D-84C3-A9AF-E64B-529546B28CFF}"/>
                </a:ext>
              </a:extLst>
            </p:cNvPr>
            <p:cNvSpPr/>
            <p:nvPr/>
          </p:nvSpPr>
          <p:spPr>
            <a:xfrm>
              <a:off x="3328853" y="3068391"/>
              <a:ext cx="384877" cy="384877"/>
            </a:xfrm>
            <a:prstGeom prst="rect">
              <a:avLst/>
            </a:prstGeom>
            <a:solidFill>
              <a:schemeClr val="tx1">
                <a:alpha val="0"/>
              </a:schemeClr>
            </a:solidFill>
            <a:ln w="12700" cap="flat">
              <a:solidFill>
                <a:schemeClr val="tx1"/>
              </a:solidFill>
              <a:miter lim="400000"/>
            </a:ln>
            <a:effectLst>
              <a:outerShdw blurRad="44450" dist="27940" dir="5400000" algn="ctr">
                <a:srgbClr val="000000">
                  <a:alpha val="32000"/>
                </a:srgbClr>
              </a:outerShdw>
            </a:effectLst>
            <a:sp3d>
              <a:bevelT w="190500" h="38100"/>
            </a:sp3d>
          </p:spPr>
          <p:txBody>
            <a:bodyPr wrap="square" lIns="45719" tIns="45719" rIns="45719" bIns="45719" numCol="1" anchor="ctr">
              <a:noAutofit/>
            </a:bodyPr>
            <a:lstStyle/>
            <a:p>
              <a:endParaRPr/>
            </a:p>
          </p:txBody>
        </p:sp>
      </p:grpSp>
      <p:sp>
        <p:nvSpPr>
          <p:cNvPr id="35" name="TextBox 34">
            <a:extLst>
              <a:ext uri="{FF2B5EF4-FFF2-40B4-BE49-F238E27FC236}">
                <a16:creationId xmlns:a16="http://schemas.microsoft.com/office/drawing/2014/main" id="{DCBD8802-D8E8-9EDE-E40C-D3B020323921}"/>
              </a:ext>
            </a:extLst>
          </p:cNvPr>
          <p:cNvSpPr txBox="1"/>
          <p:nvPr/>
        </p:nvSpPr>
        <p:spPr>
          <a:xfrm>
            <a:off x="8375308" y="3067709"/>
            <a:ext cx="2163095" cy="2862322"/>
          </a:xfrm>
          <a:prstGeom prst="rect">
            <a:avLst/>
          </a:prstGeom>
          <a:noFill/>
        </p:spPr>
        <p:txBody>
          <a:bodyPr wrap="square">
            <a:spAutoFit/>
          </a:bodyPr>
          <a:lstStyle/>
          <a:p>
            <a:pPr algn="ctr">
              <a:buNone/>
            </a:pPr>
            <a:r>
              <a:rPr lang="en-US" dirty="0" err="1">
                <a:solidFill>
                  <a:schemeClr val="bg1"/>
                </a:solidFill>
                <a:latin typeface="Arial" panose="020B0604020202020204" pitchFamily="34" charset="0"/>
                <a:cs typeface="Arial" panose="020B0604020202020204" pitchFamily="34" charset="0"/>
              </a:rPr>
              <a:t>Tehát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kösd</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össze</a:t>
            </a:r>
            <a:r>
              <a:rPr lang="en-US" dirty="0">
                <a:solidFill>
                  <a:schemeClr val="bg1"/>
                </a:solidFill>
                <a:latin typeface="Arial" panose="020B0604020202020204" pitchFamily="34" charset="0"/>
                <a:cs typeface="Arial" panose="020B0604020202020204" pitchFamily="34" charset="0"/>
              </a:rPr>
              <a:t> a web </a:t>
            </a:r>
            <a:r>
              <a:rPr lang="en-US" dirty="0" err="1">
                <a:solidFill>
                  <a:schemeClr val="bg1"/>
                </a:solidFill>
                <a:latin typeface="Arial" panose="020B0604020202020204" pitchFamily="34" charset="0"/>
                <a:cs typeface="Arial" panose="020B0604020202020204" pitchFamily="34" charset="0"/>
              </a:rPr>
              <a:t>három</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tárcádat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az</a:t>
            </a:r>
            <a:r>
              <a:rPr lang="en-US" dirty="0">
                <a:solidFill>
                  <a:schemeClr val="bg1"/>
                </a:solidFill>
                <a:latin typeface="Arial" panose="020B0604020202020204" pitchFamily="34" charset="0"/>
                <a:cs typeface="Arial" panose="020B0604020202020204" pitchFamily="34" charset="0"/>
              </a:rPr>
              <a:t> Xszinergia.io-</a:t>
            </a:r>
            <a:r>
              <a:rPr lang="en-US" dirty="0" err="1">
                <a:solidFill>
                  <a:schemeClr val="bg1"/>
                </a:solidFill>
                <a:latin typeface="Arial" panose="020B0604020202020204" pitchFamily="34" charset="0"/>
                <a:cs typeface="Arial" panose="020B0604020202020204" pitchFamily="34" charset="0"/>
              </a:rPr>
              <a:t>val</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hogy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Xsynergy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nyerőgépeket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vásárolhass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és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energia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nyerőgépeket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vásárolhass</a:t>
            </a:r>
            <a:r>
              <a:rPr lang="en-US" dirty="0">
                <a:solidFill>
                  <a:schemeClr val="bg1"/>
                </a:solidFill>
                <a:latin typeface="Arial" panose="020B0604020202020204" pitchFamily="34" charset="0"/>
                <a:cs typeface="Arial" panose="020B0604020202020204" pitchFamily="34" charset="0"/>
              </a:rPr>
              <a:t>.</a:t>
            </a:r>
          </a:p>
        </p:txBody>
      </p:sp>
      <p:pic>
        <p:nvPicPr>
          <p:cNvPr id="10" name="Picture 9" descr="A purple hexagon with white logo&#10;&#10;AI-generated content may be incorrect.">
            <a:extLst>
              <a:ext uri="{FF2B5EF4-FFF2-40B4-BE49-F238E27FC236}">
                <a16:creationId xmlns:a16="http://schemas.microsoft.com/office/drawing/2014/main" id="{4A542204-760B-5C37-130E-D666723F7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795" y="2482791"/>
            <a:ext cx="1184564" cy="1184564"/>
          </a:xfrm>
          <a:prstGeom prst="rect">
            <a:avLst/>
          </a:prstGeom>
        </p:spPr>
      </p:pic>
    </p:spTree>
    <p:extLst>
      <p:ext uri="{BB962C8B-B14F-4D97-AF65-F5344CB8AC3E}">
        <p14:creationId xmlns:p14="http://schemas.microsoft.com/office/powerpoint/2010/main" val="121431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9CF9-66FA-6674-505D-F32131623936}"/>
            </a:ext>
          </a:extLst>
        </p:cNvPr>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02C757BE-0249-71C2-AB7A-65EE40A8E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7" name="Rectangle 6">
            <a:extLst>
              <a:ext uri="{FF2B5EF4-FFF2-40B4-BE49-F238E27FC236}">
                <a16:creationId xmlns:a16="http://schemas.microsoft.com/office/drawing/2014/main" id="{32695C45-6E1D-1E70-5AE5-592966632A31}"/>
              </a:ext>
            </a:extLst>
          </p:cNvPr>
          <p:cNvSpPr/>
          <p:nvPr/>
        </p:nvSpPr>
        <p:spPr>
          <a:xfrm flipH="1">
            <a:off x="-1900"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3" name="TextBox 12">
            <a:extLst>
              <a:ext uri="{FF2B5EF4-FFF2-40B4-BE49-F238E27FC236}">
                <a16:creationId xmlns:a16="http://schemas.microsoft.com/office/drawing/2014/main" id="{28E979F1-B034-69D7-D932-FE049CEC6112}"/>
              </a:ext>
            </a:extLst>
          </p:cNvPr>
          <p:cNvSpPr txBox="1"/>
          <p:nvPr/>
        </p:nvSpPr>
        <p:spPr>
          <a:xfrm>
            <a:off x="4162225" y="513009"/>
            <a:ext cx="4244796" cy="590931"/>
          </a:xfrm>
          <a:prstGeom prst="rect">
            <a:avLst/>
          </a:prstGeom>
          <a:noFill/>
          <a:effectLst>
            <a:outerShdw blurRad="254000" dist="38100" dir="1200000" algn="tl" rotWithShape="0">
              <a:prstClr val="black">
                <a:alpha val="40000"/>
              </a:prstClr>
            </a:outerShdw>
          </a:effectLst>
        </p:spPr>
        <p:txBody>
          <a:bodyPr wrap="square" rtlCol="0">
            <a:spAutoFit/>
          </a:bodyPr>
          <a:lstStyle/>
          <a:p>
            <a:pPr>
              <a:lnSpc>
                <a:spcPct val="90000"/>
              </a:lnSpc>
            </a:pPr>
            <a:r>
              <a:rPr lang="en-IN" sz="3600" b="1" dirty="0">
                <a:solidFill>
                  <a:schemeClr val="accent6"/>
                </a:solidFill>
                <a:latin typeface="+mj-lt"/>
              </a:rPr>
              <a:t>JOGI NYILATKOZAT</a:t>
            </a:r>
            <a:endParaRPr lang="en-GB" sz="3600" b="1" dirty="0">
              <a:solidFill>
                <a:schemeClr val="accent6"/>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46CB941E-4B26-E50E-EBFE-68B3381EE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72"/>
            <a:ext cx="868218" cy="868218"/>
          </a:xfrm>
          <a:prstGeom prst="rect">
            <a:avLst/>
          </a:prstGeom>
        </p:spPr>
      </p:pic>
      <p:sp>
        <p:nvSpPr>
          <p:cNvPr id="10" name="TextBox 9">
            <a:extLst>
              <a:ext uri="{FF2B5EF4-FFF2-40B4-BE49-F238E27FC236}">
                <a16:creationId xmlns:a16="http://schemas.microsoft.com/office/drawing/2014/main" id="{42F5FCB0-DC9B-EE95-13D2-15D279AAA17D}"/>
              </a:ext>
            </a:extLst>
          </p:cNvPr>
          <p:cNvSpPr txBox="1"/>
          <p:nvPr/>
        </p:nvSpPr>
        <p:spPr>
          <a:xfrm>
            <a:off x="440705" y="1025364"/>
            <a:ext cx="11428021" cy="5478423"/>
          </a:xfrm>
          <a:prstGeom prst="rect">
            <a:avLst/>
          </a:prstGeom>
          <a:noFill/>
        </p:spPr>
        <p:txBody>
          <a:bodyPr wrap="square">
            <a:spAutoFit/>
          </a:bodyPr>
          <a:lstStyle/>
          <a:p>
            <a:r>
              <a:rPr lang="en-US" sz="1400" b="1" dirty="0">
                <a:solidFill>
                  <a:schemeClr val="accent6"/>
                </a:solidFill>
                <a:latin typeface="Arial" panose="020B0604020202020204" pitchFamily="34" charset="0"/>
                <a:cs typeface="Arial" panose="020B0604020202020204" pitchFamily="34" charset="0"/>
              </a:rPr>
              <a:t>A </a:t>
            </a:r>
            <a:r>
              <a:rPr lang="en-US" sz="1400" b="1" dirty="0" err="1">
                <a:solidFill>
                  <a:schemeClr val="accent6"/>
                </a:solidFill>
                <a:latin typeface="Arial" panose="020B0604020202020204" pitchFamily="34" charset="0"/>
                <a:cs typeface="Arial" panose="020B0604020202020204" pitchFamily="34" charset="0"/>
              </a:rPr>
              <a:t>vásárlás</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jellege</a:t>
            </a:r>
            <a:r>
              <a:rPr lang="en-US" sz="1400" b="1" dirty="0">
                <a:solidFill>
                  <a:schemeClr val="accent6"/>
                </a:solidFill>
                <a:latin typeface="Arial" panose="020B0604020202020204" pitchFamily="34" charset="0"/>
                <a:cs typeface="Arial" panose="020B0604020202020204" pitchFamily="34" charset="0"/>
              </a:rPr>
              <a:t>: </a:t>
            </a:r>
            <a:r>
              <a:rPr lang="hu-HU" sz="1400" dirty="0">
                <a:solidFill>
                  <a:schemeClr val="bg1"/>
                </a:solidFill>
                <a:latin typeface="Arial" panose="020B0604020202020204" pitchFamily="34" charset="0"/>
                <a:cs typeface="Arial" panose="020B0604020202020204" pitchFamily="34" charset="0"/>
              </a:rPr>
              <a:t>Egy Xszinergia NFT megvásárlásával digitális gyűjthető tárgyat kapsz, valamint hozzáférési jogosultságot bizonyos oktatási anyagokhoz, közösségi funkciókhoz, mastermind részvételhez és egyéb, az Xszinergia által elérhetővé tett közművekhez. Az NFT csak közművekhez való hozzáférést biztosít. Nem minősül részesedésnek, partnerségnek, értékpapírnak vagy pénzügyi befektetésnek.</a:t>
            </a:r>
            <a:r>
              <a:rPr lang="en-US" sz="1400" dirty="0">
                <a:solidFill>
                  <a:schemeClr val="bg1"/>
                </a:solidFill>
                <a:latin typeface="Arial" panose="020B0604020202020204" pitchFamily="34" charset="0"/>
                <a:cs typeface="Arial" panose="020B0604020202020204" pitchFamily="34" charset="0"/>
              </a:rPr>
              <a:t>.</a:t>
            </a:r>
            <a:br>
              <a:rPr lang="en-US" sz="1400" dirty="0">
                <a:solidFill>
                  <a:schemeClr val="bg1"/>
                </a:solidFill>
                <a:latin typeface="Arial" panose="020B0604020202020204" pitchFamily="34" charset="0"/>
                <a:cs typeface="Arial" panose="020B0604020202020204" pitchFamily="34" charset="0"/>
              </a:rPr>
            </a:br>
            <a:br>
              <a:rPr lang="en-US" sz="1400" dirty="0">
                <a:solidFill>
                  <a:schemeClr val="bg1"/>
                </a:solidFill>
                <a:latin typeface="Arial" panose="020B0604020202020204" pitchFamily="34" charset="0"/>
                <a:cs typeface="Arial" panose="020B0604020202020204" pitchFamily="34" charset="0"/>
              </a:rPr>
            </a:br>
            <a:r>
              <a:rPr lang="en-US" sz="1400" b="1" dirty="0">
                <a:solidFill>
                  <a:schemeClr val="accent6"/>
                </a:solidFill>
                <a:latin typeface="Arial" panose="020B0604020202020204" pitchFamily="34" charset="0"/>
                <a:cs typeface="Arial" panose="020B0604020202020204" pitchFamily="34" charset="0"/>
              </a:rPr>
              <a:t>A </a:t>
            </a:r>
            <a:r>
              <a:rPr lang="en-US" sz="1400" b="1" dirty="0" err="1">
                <a:solidFill>
                  <a:schemeClr val="accent6"/>
                </a:solidFill>
                <a:latin typeface="Arial" panose="020B0604020202020204" pitchFamily="34" charset="0"/>
                <a:cs typeface="Arial" panose="020B0604020202020204" pitchFamily="34" charset="0"/>
              </a:rPr>
              <a:t>bevétel</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célja</a:t>
            </a:r>
            <a:r>
              <a:rPr lang="en-US" sz="1400" b="1" dirty="0">
                <a:solidFill>
                  <a:schemeClr val="accent6"/>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Az NFT-</a:t>
            </a:r>
            <a:r>
              <a:rPr lang="en-US" sz="1400" dirty="0" err="1">
                <a:solidFill>
                  <a:schemeClr val="bg1"/>
                </a:solidFill>
                <a:latin typeface="Arial" panose="020B0604020202020204" pitchFamily="34" charset="0"/>
                <a:cs typeface="Arial" panose="020B0604020202020204" pitchFamily="34" charset="0"/>
              </a:rPr>
              <a:t>értékesítésből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származó</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bevételek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az</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oktatást</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közösségi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programokat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az</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infrastruktúrát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és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az</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ökoszisztéma-fejlesztést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támogatják</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vásárlásokat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ezen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célok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közösségi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finanszírozási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stílusú</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támogatásának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kell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tekinteni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pedig</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befektetési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eszköznek</a:t>
            </a:r>
            <a:r>
              <a:rPr lang="en-US" sz="1400" dirty="0">
                <a:solidFill>
                  <a:schemeClr val="bg1"/>
                </a:solidFill>
                <a:latin typeface="Arial" panose="020B0604020202020204" pitchFamily="34" charset="0"/>
                <a:cs typeface="Arial" panose="020B0604020202020204" pitchFamily="34" charset="0"/>
              </a:rPr>
              <a:t>.</a:t>
            </a:r>
            <a:br>
              <a:rPr lang="en-US" sz="1400" dirty="0">
                <a:solidFill>
                  <a:schemeClr val="bg1"/>
                </a:solidFill>
                <a:latin typeface="Arial" panose="020B0604020202020204" pitchFamily="34" charset="0"/>
                <a:cs typeface="Arial" panose="020B0604020202020204" pitchFamily="34" charset="0"/>
              </a:rPr>
            </a:br>
            <a:r>
              <a:rPr lang="en-US" sz="1400" b="1" dirty="0" err="1">
                <a:solidFill>
                  <a:schemeClr val="accent6"/>
                </a:solidFill>
                <a:latin typeface="Arial" panose="020B0604020202020204" pitchFamily="34" charset="0"/>
                <a:cs typeface="Arial" panose="020B0604020202020204" pitchFamily="34" charset="0"/>
              </a:rPr>
              <a:t>Nincs</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befektetés</a:t>
            </a:r>
            <a:r>
              <a:rPr lang="en-US" sz="1400" b="1" dirty="0">
                <a:solidFill>
                  <a:schemeClr val="accent6"/>
                </a:solidFill>
                <a:latin typeface="Arial" panose="020B0604020202020204" pitchFamily="34" charset="0"/>
                <a:cs typeface="Arial" panose="020B0604020202020204" pitchFamily="34" charset="0"/>
              </a:rPr>
              <a:t> / </a:t>
            </a:r>
            <a:r>
              <a:rPr lang="en-US" sz="1400" b="1" dirty="0" err="1">
                <a:solidFill>
                  <a:schemeClr val="accent6"/>
                </a:solidFill>
                <a:latin typeface="Arial" panose="020B0604020202020204" pitchFamily="34" charset="0"/>
                <a:cs typeface="Arial" panose="020B0604020202020204" pitchFamily="34" charset="0"/>
              </a:rPr>
              <a:t>Nincs</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profitelvárás</a:t>
            </a:r>
            <a:r>
              <a:rPr lang="en-US" sz="1400" b="1" dirty="0">
                <a:solidFill>
                  <a:schemeClr val="accent6"/>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Az </a:t>
            </a:r>
            <a:r>
              <a:rPr lang="en-US" sz="1400" dirty="0" err="1">
                <a:solidFill>
                  <a:schemeClr val="bg1"/>
                </a:solidFill>
                <a:latin typeface="Arial" panose="020B0604020202020204" pitchFamily="34" charset="0"/>
                <a:cs typeface="Arial" panose="020B0604020202020204" pitchFamily="34" charset="0"/>
              </a:rPr>
              <a:t>Xszinergia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kínál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pénzügyi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termékeket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értékpapírokat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vagy</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jövedelemgaranciákat</a:t>
            </a:r>
            <a:r>
              <a:rPr lang="en-US" sz="1400" dirty="0">
                <a:solidFill>
                  <a:schemeClr val="bg1"/>
                </a:solidFill>
                <a:latin typeface="Arial" panose="020B0604020202020204" pitchFamily="34" charset="0"/>
                <a:cs typeface="Arial" panose="020B0604020202020204" pitchFamily="34" charset="0"/>
              </a:rPr>
              <a:t>. Az </a:t>
            </a:r>
            <a:r>
              <a:rPr lang="en-US" sz="1400" dirty="0" err="1">
                <a:solidFill>
                  <a:schemeClr val="bg1"/>
                </a:solidFill>
                <a:latin typeface="Arial" panose="020B0604020202020204" pitchFamily="34" charset="0"/>
                <a:cs typeface="Arial" panose="020B0604020202020204" pitchFamily="34" charset="0"/>
              </a:rPr>
              <a:t>Xszinergia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vagy</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csillósai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által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közölt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információk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minősülnek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digitális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eszközök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vételére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eladására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vagy</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azokba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való</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befektetésre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való</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felhívásnak</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résztvevőknek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szabad</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profitot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várniuk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az</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Xszinergia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vagy</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mások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erőfeszítéseitől</a:t>
            </a:r>
            <a:r>
              <a:rPr lang="en-US" sz="1400" dirty="0">
                <a:solidFill>
                  <a:schemeClr val="bg1"/>
                </a:solidFill>
                <a:latin typeface="Arial" panose="020B0604020202020204" pitchFamily="34" charset="0"/>
                <a:cs typeface="Arial" panose="020B0604020202020204" pitchFamily="34" charset="0"/>
              </a:rPr>
              <a:t>.</a:t>
            </a:r>
          </a:p>
          <a:p>
            <a:r>
              <a:rPr lang="hu-HU" sz="1400" b="1" dirty="0">
                <a:solidFill>
                  <a:schemeClr val="accent6"/>
                </a:solidFill>
                <a:latin typeface="Arial" panose="020B0604020202020204" pitchFamily="34" charset="0"/>
                <a:cs typeface="Arial" panose="020B0604020202020204" pitchFamily="34" charset="0"/>
              </a:rPr>
              <a:t>A közművek változhatnak: </a:t>
            </a:r>
            <a:r>
              <a:rPr lang="hu-HU" sz="1400" dirty="0">
                <a:solidFill>
                  <a:schemeClr val="bg1"/>
                </a:solidFill>
                <a:latin typeface="Arial" panose="020B0604020202020204" pitchFamily="34" charset="0"/>
                <a:cs typeface="Arial" panose="020B0604020202020204" pitchFamily="34" charset="0"/>
              </a:rPr>
              <a:t>Az NFT-khez kapcsolódó segédprogramok, funkciók és hozzáférés nem garantált, és jogi, szabályozási, biztonsági, technikai vagy üzleti okokból bármikor módosíthatók, felfüggeszthetők vagy részben vagy egészben megszűnhetnek. Az elérhetőség régiónként és idővel változhat.</a:t>
            </a:r>
            <a:endParaRPr lang="en-US" sz="1400" dirty="0">
              <a:solidFill>
                <a:schemeClr val="bg1"/>
              </a:solidFill>
              <a:latin typeface="Arial" panose="020B0604020202020204" pitchFamily="34" charset="0"/>
              <a:cs typeface="Arial" panose="020B0604020202020204" pitchFamily="34" charset="0"/>
            </a:endParaRPr>
          </a:p>
          <a:p>
            <a:r>
              <a:rPr lang="en-US" sz="1400" b="1" dirty="0" err="1">
                <a:solidFill>
                  <a:schemeClr val="accent6"/>
                </a:solidFill>
                <a:latin typeface="Arial" panose="020B0604020202020204" pitchFamily="34" charset="0"/>
                <a:cs typeface="Arial" panose="020B0604020202020204" pitchFamily="34" charset="0"/>
              </a:rPr>
              <a:t>Nincs</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ár</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vagy</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teljesítménygarancia</a:t>
            </a:r>
            <a:r>
              <a:rPr lang="en-US" sz="1400" b="1" dirty="0">
                <a:solidFill>
                  <a:schemeClr val="accent6"/>
                </a:solidFill>
                <a:latin typeface="Arial" panose="020B0604020202020204" pitchFamily="34" charset="0"/>
                <a:cs typeface="Arial" panose="020B0604020202020204" pitchFamily="34" charset="0"/>
              </a:rPr>
              <a:t>: </a:t>
            </a:r>
            <a:r>
              <a:rPr lang="hu-HU" sz="1400" dirty="0">
                <a:solidFill>
                  <a:schemeClr val="bg1"/>
                </a:solidFill>
                <a:latin typeface="Arial" panose="020B0604020202020204" pitchFamily="34" charset="0"/>
                <a:cs typeface="Arial" panose="020B0604020202020204" pitchFamily="34" charset="0"/>
              </a:rPr>
              <a:t>Az Xszinergia nem vállal felelősséget azért, hogy bármely NFT vagy kapcsolódó közmű értékes lesz vagy azt megtartja, felértékelődik, jövedelmet generál vagy osztalékot termel. A piaci eredmények az Xszinergia ellenőrzésén kívül esnek.</a:t>
            </a:r>
            <a:endParaRPr lang="en-US" sz="1400" dirty="0">
              <a:solidFill>
                <a:schemeClr val="bg1"/>
              </a:solidFill>
              <a:latin typeface="Arial" panose="020B0604020202020204" pitchFamily="34" charset="0"/>
              <a:cs typeface="Arial" panose="020B0604020202020204" pitchFamily="34" charset="0"/>
            </a:endParaRPr>
          </a:p>
          <a:p>
            <a:r>
              <a:rPr lang="en-US" sz="1400" b="1" dirty="0" err="1">
                <a:solidFill>
                  <a:schemeClr val="accent6"/>
                </a:solidFill>
                <a:latin typeface="Arial" panose="020B0604020202020204" pitchFamily="34" charset="0"/>
                <a:cs typeface="Arial" panose="020B0604020202020204" pitchFamily="34" charset="0"/>
              </a:rPr>
              <a:t>Kockázatfeltárás</a:t>
            </a:r>
            <a:r>
              <a:rPr lang="en-US" sz="1400" b="1" dirty="0">
                <a:solidFill>
                  <a:schemeClr val="accent6"/>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Az NFT-</a:t>
            </a:r>
            <a:r>
              <a:rPr lang="en-US" sz="1400" dirty="0" err="1">
                <a:solidFill>
                  <a:schemeClr val="bg1"/>
                </a:solidFill>
                <a:latin typeface="Arial" panose="020B0604020202020204" pitchFamily="34" charset="0"/>
                <a:cs typeface="Arial" panose="020B0604020202020204" pitchFamily="34" charset="0"/>
              </a:rPr>
              <a:t>kkel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blokkláncokkal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és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kapcsolódó</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technológiákkal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való</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interakció</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inherens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kockázatokkal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jár</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beleértve</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volatilitást</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technológiai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hibákat</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hozzáférési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adatok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elvesztését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és</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szabályozási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változásokat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Végezzen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független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kutatást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és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kellő</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gondossággal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járjon</a:t>
            </a:r>
            <a:r>
              <a:rPr lang="en-US" sz="1400" dirty="0">
                <a:solidFill>
                  <a:schemeClr val="bg1"/>
                </a:solidFill>
                <a:latin typeface="Arial" panose="020B0604020202020204" pitchFamily="34" charset="0"/>
                <a:cs typeface="Arial" panose="020B0604020202020204" pitchFamily="34" charset="0"/>
              </a:rPr>
              <a:t> el. Minden </a:t>
            </a:r>
            <a:r>
              <a:rPr lang="en-US" sz="1400" dirty="0" err="1">
                <a:solidFill>
                  <a:schemeClr val="bg1"/>
                </a:solidFill>
                <a:latin typeface="Arial" panose="020B0604020202020204" pitchFamily="34" charset="0"/>
                <a:cs typeface="Arial" panose="020B0604020202020204" pitchFamily="34" charset="0"/>
              </a:rPr>
              <a:t>vásárlás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saját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felelősségre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történik</a:t>
            </a:r>
            <a:r>
              <a:rPr lang="en-US" sz="1400" dirty="0">
                <a:solidFill>
                  <a:schemeClr val="bg1"/>
                </a:solidFill>
                <a:latin typeface="Arial" panose="020B0604020202020204" pitchFamily="34" charset="0"/>
                <a:cs typeface="Arial" panose="020B0604020202020204" pitchFamily="34" charset="0"/>
              </a:rPr>
              <a:t>.</a:t>
            </a:r>
          </a:p>
          <a:p>
            <a:r>
              <a:rPr lang="hu-HU" sz="1400" b="1" dirty="0">
                <a:solidFill>
                  <a:schemeClr val="accent6"/>
                </a:solidFill>
                <a:latin typeface="Arial" panose="020B0604020202020204" pitchFamily="34" charset="0"/>
                <a:cs typeface="Arial" panose="020B0604020202020204" pitchFamily="34" charset="0"/>
              </a:rPr>
              <a:t>Fontos közlemény (egyszerű angol): </a:t>
            </a:r>
            <a:r>
              <a:rPr lang="hu-HU" sz="1400" dirty="0">
                <a:solidFill>
                  <a:schemeClr val="bg1"/>
                </a:solidFill>
                <a:latin typeface="Arial" panose="020B0604020202020204" pitchFamily="34" charset="0"/>
                <a:cs typeface="Arial" panose="020B0604020202020204" pitchFamily="34" charset="0"/>
              </a:rPr>
              <a:t>Az Xsynergy NFT-k gyűjthető tárgyak, nem befektetések. A közművek jogi vagy üzleti okokból bármikor megváltozhatnak vagy megszűnhetnek. Nincs profit- vagy árgarancia. Végezzen saját kutatást.</a:t>
            </a:r>
            <a:endParaRPr lang="en-US" sz="1400" dirty="0">
              <a:solidFill>
                <a:schemeClr val="bg1"/>
              </a:solidFill>
              <a:latin typeface="Arial" panose="020B0604020202020204" pitchFamily="34" charset="0"/>
              <a:cs typeface="Arial" panose="020B0604020202020204" pitchFamily="34" charset="0"/>
            </a:endParaRPr>
          </a:p>
          <a:p>
            <a:r>
              <a:rPr lang="en-US" sz="1400" b="1" dirty="0" err="1">
                <a:solidFill>
                  <a:schemeClr val="accent6"/>
                </a:solidFill>
                <a:latin typeface="Arial" panose="020B0604020202020204" pitchFamily="34" charset="0"/>
                <a:cs typeface="Arial" panose="020B0604020202020204" pitchFamily="34" charset="0"/>
              </a:rPr>
              <a:t>Nincsenek</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garanciák</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Jogok</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fenntartása</a:t>
            </a:r>
            <a:r>
              <a:rPr lang="en-US" sz="1400" b="1" dirty="0">
                <a:solidFill>
                  <a:schemeClr val="accent6"/>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Minden </a:t>
            </a:r>
            <a:r>
              <a:rPr lang="en-US" sz="1400" dirty="0" err="1">
                <a:solidFill>
                  <a:schemeClr val="bg1"/>
                </a:solidFill>
                <a:latin typeface="Arial" panose="020B0604020202020204" pitchFamily="34" charset="0"/>
                <a:cs typeface="Arial" panose="020B0604020202020204" pitchFamily="34" charset="0"/>
              </a:rPr>
              <a:t>információt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és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segédprogramot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ahogy</a:t>
            </a:r>
            <a:r>
              <a:rPr lang="en-US" sz="1400" dirty="0">
                <a:solidFill>
                  <a:schemeClr val="bg1"/>
                </a:solidFill>
                <a:latin typeface="Arial" panose="020B0604020202020204" pitchFamily="34" charset="0"/>
                <a:cs typeface="Arial" panose="020B0604020202020204" pitchFamily="34" charset="0"/>
              </a:rPr>
              <a:t> van” </a:t>
            </a:r>
            <a:r>
              <a:rPr lang="en-US" sz="1400" dirty="0" err="1">
                <a:solidFill>
                  <a:schemeClr val="bg1"/>
                </a:solidFill>
                <a:latin typeface="Arial" panose="020B0604020202020204" pitchFamily="34" charset="0"/>
                <a:cs typeface="Arial" panose="020B0604020202020204" pitchFamily="34" charset="0"/>
              </a:rPr>
              <a:t>biztosítunk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bármiféle</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garancia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nélkül</a:t>
            </a:r>
            <a:r>
              <a:rPr lang="en-US" sz="1400" dirty="0">
                <a:solidFill>
                  <a:schemeClr val="bg1"/>
                </a:solidFill>
                <a:latin typeface="Arial" panose="020B0604020202020204" pitchFamily="34" charset="0"/>
                <a:cs typeface="Arial" panose="020B0604020202020204" pitchFamily="34" charset="0"/>
              </a:rPr>
              <a:t>. Az </a:t>
            </a:r>
            <a:r>
              <a:rPr lang="en-US" sz="1400" dirty="0" err="1">
                <a:solidFill>
                  <a:schemeClr val="bg1"/>
                </a:solidFill>
                <a:latin typeface="Arial" panose="020B0604020202020204" pitchFamily="34" charset="0"/>
                <a:cs typeface="Arial" panose="020B0604020202020204" pitchFamily="34" charset="0"/>
              </a:rPr>
              <a:t>Xszinergia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fenntart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minden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olyan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jogot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amelyet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itt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kifejezetten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biztosítunk</a:t>
            </a:r>
            <a:r>
              <a:rPr lang="en-US" sz="1400" dirty="0">
                <a:solidFill>
                  <a:schemeClr val="bg1"/>
                </a:solidFill>
                <a:latin typeface="Arial" panose="020B0604020202020204" pitchFamily="34" charset="0"/>
                <a:cs typeface="Arial" panose="020B0604020202020204" pitchFamily="34" charset="0"/>
              </a:rPr>
              <a:t>.</a:t>
            </a:r>
          </a:p>
          <a:p>
            <a:r>
              <a:rPr lang="en-US" sz="1400" b="1" dirty="0" err="1">
                <a:solidFill>
                  <a:schemeClr val="accent6"/>
                </a:solidFill>
                <a:latin typeface="Arial" panose="020B0604020202020204" pitchFamily="34" charset="0"/>
                <a:cs typeface="Arial" panose="020B0604020202020204" pitchFamily="34" charset="0"/>
              </a:rPr>
              <a:t>Joghatóság</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és</a:t>
            </a:r>
            <a:r>
              <a:rPr lang="en-US" sz="1400" b="1" dirty="0">
                <a:solidFill>
                  <a:schemeClr val="accent6"/>
                </a:solidFill>
                <a:latin typeface="Arial" panose="020B0604020202020204" pitchFamily="34" charset="0"/>
                <a:cs typeface="Arial" panose="020B0604020202020204" pitchFamily="34" charset="0"/>
              </a:rPr>
              <a:t> </a:t>
            </a:r>
            <a:r>
              <a:rPr lang="en-US" sz="1400" b="1" dirty="0" err="1">
                <a:solidFill>
                  <a:schemeClr val="accent6"/>
                </a:solidFill>
                <a:latin typeface="Arial" panose="020B0604020202020204" pitchFamily="34" charset="0"/>
                <a:cs typeface="Arial" panose="020B0604020202020204" pitchFamily="34" charset="0"/>
              </a:rPr>
              <a:t>értelmezés</a:t>
            </a:r>
            <a:r>
              <a:rPr lang="en-US" sz="1400" b="1" dirty="0">
                <a:solidFill>
                  <a:schemeClr val="accent6"/>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Ez a </a:t>
            </a:r>
            <a:r>
              <a:rPr lang="en-US" sz="1400" dirty="0" err="1">
                <a:solidFill>
                  <a:schemeClr val="bg1"/>
                </a:solidFill>
                <a:latin typeface="Arial" panose="020B0604020202020204" pitchFamily="34" charset="0"/>
                <a:cs typeface="Arial" panose="020B0604020202020204" pitchFamily="34" charset="0"/>
              </a:rPr>
              <a:t>jogi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nyilatkozat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konzervatív</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határokon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átnyúló</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stílusban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készült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amelynek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célja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hogy</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összhangban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legyen</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fogyasztóvédelemmel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és</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digitális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eszközök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kockázatainak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közzétételével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kapcsolatos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közös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nemzetközi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megközelítésekkel</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helyi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törvények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eltérőek</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résztvevők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felelősek</a:t>
            </a:r>
            <a:r>
              <a:rPr lang="en-US" sz="1400" dirty="0">
                <a:solidFill>
                  <a:schemeClr val="bg1"/>
                </a:solidFill>
                <a:latin typeface="Arial" panose="020B0604020202020204" pitchFamily="34" charset="0"/>
                <a:cs typeface="Arial" panose="020B0604020202020204" pitchFamily="34" charset="0"/>
              </a:rPr>
              <a:t> a </a:t>
            </a:r>
            <a:r>
              <a:rPr lang="en-US" sz="1400" dirty="0" err="1">
                <a:solidFill>
                  <a:schemeClr val="bg1"/>
                </a:solidFill>
                <a:latin typeface="Arial" panose="020B0604020202020204" pitchFamily="34" charset="0"/>
                <a:cs typeface="Arial" panose="020B0604020202020204" pitchFamily="34" charset="0"/>
              </a:rPr>
              <a:t>saját</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megfelelésükért</a:t>
            </a:r>
            <a:r>
              <a:rPr lang="en-US" sz="1400" dirty="0">
                <a:solidFill>
                  <a:schemeClr val="bg1"/>
                </a:solidFill>
                <a:latin typeface="Arial" panose="020B0604020202020204" pitchFamily="34" charset="0"/>
                <a:cs typeface="Arial" panose="020B0604020202020204" pitchFamily="34" charset="0"/>
              </a:rPr>
              <a:t>.</a:t>
            </a:r>
            <a:endParaRPr lang="en-IN"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21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Green lights in a black background&#10;&#10;AI-generated content may be incorrect.">
            <a:extLst>
              <a:ext uri="{FF2B5EF4-FFF2-40B4-BE49-F238E27FC236}">
                <a16:creationId xmlns:a16="http://schemas.microsoft.com/office/drawing/2014/main" id="{FB27B4B2-C408-1671-68C4-84B86E59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4" name="Rectangle 3">
            <a:extLst>
              <a:ext uri="{FF2B5EF4-FFF2-40B4-BE49-F238E27FC236}">
                <a16:creationId xmlns:a16="http://schemas.microsoft.com/office/drawing/2014/main" id="{65FB2868-1284-D87A-0D74-937FF7B85C78}"/>
              </a:ext>
            </a:extLst>
          </p:cNvPr>
          <p:cNvSpPr/>
          <p:nvPr/>
        </p:nvSpPr>
        <p:spPr>
          <a:xfrm flipH="1">
            <a:off x="-1902" y="-1802"/>
            <a:ext cx="12192001" cy="6859801"/>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8" name="TextBox 7">
            <a:extLst>
              <a:ext uri="{FF2B5EF4-FFF2-40B4-BE49-F238E27FC236}">
                <a16:creationId xmlns:a16="http://schemas.microsoft.com/office/drawing/2014/main" id="{9687E4E8-1E7D-DA44-45A7-BB649B0B36F1}"/>
              </a:ext>
            </a:extLst>
          </p:cNvPr>
          <p:cNvSpPr txBox="1"/>
          <p:nvPr/>
        </p:nvSpPr>
        <p:spPr>
          <a:xfrm>
            <a:off x="1482843" y="3033104"/>
            <a:ext cx="9240982" cy="1446550"/>
          </a:xfrm>
          <a:prstGeom prst="rect">
            <a:avLst/>
          </a:prstGeom>
          <a:noFill/>
        </p:spPr>
        <p:txBody>
          <a:bodyPr wrap="square">
            <a:spAutoFit/>
          </a:bodyPr>
          <a:lstStyle/>
          <a:p>
            <a:pPr algn="ctr"/>
            <a:r>
              <a:rPr lang="en-US" sz="8800" b="1" dirty="0">
                <a:solidFill>
                  <a:schemeClr val="accent6"/>
                </a:solidFill>
                <a:effectLst>
                  <a:outerShdw blurRad="317500" algn="ctr" rotWithShape="0">
                    <a:prstClr val="black">
                      <a:alpha val="50000"/>
                    </a:prstClr>
                  </a:outerShdw>
                </a:effectLst>
                <a:latin typeface="+mj-lt"/>
              </a:rPr>
              <a:t>KÖSZÖNÖM</a:t>
            </a:r>
            <a:endParaRPr lang="en-ID" sz="8800" b="1" dirty="0">
              <a:solidFill>
                <a:schemeClr val="accent6"/>
              </a:solidFill>
              <a:effectLst>
                <a:outerShdw blurRad="317500" algn="ctr" rotWithShape="0">
                  <a:prstClr val="black">
                    <a:alpha val="50000"/>
                  </a:prstClr>
                </a:outerShdw>
              </a:effectLst>
              <a:latin typeface="+mj-lt"/>
            </a:endParaRPr>
          </a:p>
        </p:txBody>
      </p:sp>
      <p:sp>
        <p:nvSpPr>
          <p:cNvPr id="10" name="Cube 9">
            <a:extLst>
              <a:ext uri="{FF2B5EF4-FFF2-40B4-BE49-F238E27FC236}">
                <a16:creationId xmlns:a16="http://schemas.microsoft.com/office/drawing/2014/main" id="{418D06A7-BEBA-4AA3-B9E6-375E3A40E720}"/>
              </a:ext>
            </a:extLst>
          </p:cNvPr>
          <p:cNvSpPr/>
          <p:nvPr/>
        </p:nvSpPr>
        <p:spPr>
          <a:xfrm flipH="1">
            <a:off x="-3801" y="-20537"/>
            <a:ext cx="6004937" cy="6285896"/>
          </a:xfrm>
          <a:prstGeom prst="cube">
            <a:avLst>
              <a:gd name="adj" fmla="val 4724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19C58CDE-7C62-48DC-9E86-0365E2D633F5}"/>
              </a:ext>
            </a:extLst>
          </p:cNvPr>
          <p:cNvSpPr txBox="1"/>
          <p:nvPr/>
        </p:nvSpPr>
        <p:spPr>
          <a:xfrm>
            <a:off x="1831962" y="4253431"/>
            <a:ext cx="8736280"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CSATLAKOZZUNK </a:t>
            </a:r>
            <a:r>
              <a:rPr lang="en-US" sz="3200" b="1" dirty="0">
                <a:solidFill>
                  <a:schemeClr val="accent6"/>
                </a:solidFill>
                <a:latin typeface="Arial" panose="020B0604020202020204" pitchFamily="34" charset="0"/>
                <a:cs typeface="Arial" panose="020B0604020202020204" pitchFamily="34" charset="0"/>
              </a:rPr>
              <a:t>A KEZEK </a:t>
            </a:r>
            <a:r>
              <a:rPr lang="en-US" sz="3200" b="1" dirty="0">
                <a:solidFill>
                  <a:schemeClr val="bg1"/>
                </a:solidFill>
                <a:latin typeface="Arial" panose="020B0604020202020204" pitchFamily="34" charset="0"/>
                <a:cs typeface="Arial" panose="020B0604020202020204" pitchFamily="34" charset="0"/>
              </a:rPr>
              <a:t>EGYÜTT</a:t>
            </a:r>
            <a:endParaRPr lang="en-ID" sz="3200" b="1" spc="300" dirty="0">
              <a:solidFill>
                <a:schemeClr val="bg1"/>
              </a:solidFill>
              <a:effectLst>
                <a:outerShdw blurRad="317500" algn="ctr" rotWithShape="0">
                  <a:prstClr val="black">
                    <a:alpha val="50000"/>
                  </a:prstClr>
                </a:outerShdw>
              </a:effectLst>
              <a:latin typeface="Arial" panose="020B0604020202020204" pitchFamily="34" charset="0"/>
              <a:cs typeface="Arial" panose="020B0604020202020204" pitchFamily="34" charset="0"/>
            </a:endParaRPr>
          </a:p>
        </p:txBody>
      </p:sp>
      <p:sp>
        <p:nvSpPr>
          <p:cNvPr id="5" name="Cube 4">
            <a:extLst>
              <a:ext uri="{FF2B5EF4-FFF2-40B4-BE49-F238E27FC236}">
                <a16:creationId xmlns:a16="http://schemas.microsoft.com/office/drawing/2014/main" id="{69F931D6-5036-FDC7-44D4-89056BAA27A8}"/>
              </a:ext>
            </a:extLst>
          </p:cNvPr>
          <p:cNvSpPr/>
          <p:nvPr/>
        </p:nvSpPr>
        <p:spPr>
          <a:xfrm>
            <a:off x="9082154" y="0"/>
            <a:ext cx="4032032" cy="4220683"/>
          </a:xfrm>
          <a:prstGeom prst="cube">
            <a:avLst>
              <a:gd name="adj" fmla="val 47242"/>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TextBox 6">
            <a:extLst>
              <a:ext uri="{FF2B5EF4-FFF2-40B4-BE49-F238E27FC236}">
                <a16:creationId xmlns:a16="http://schemas.microsoft.com/office/drawing/2014/main" id="{9403D794-19F3-ED16-1D21-CC7CB6424762}"/>
              </a:ext>
            </a:extLst>
          </p:cNvPr>
          <p:cNvSpPr txBox="1"/>
          <p:nvPr/>
        </p:nvSpPr>
        <p:spPr>
          <a:xfrm>
            <a:off x="2958140" y="4774417"/>
            <a:ext cx="6391564" cy="646331"/>
          </a:xfrm>
          <a:prstGeom prst="rect">
            <a:avLst/>
          </a:prstGeom>
          <a:noFill/>
        </p:spPr>
        <p:txBody>
          <a:bodyPr wrap="square">
            <a:spAutoFit/>
          </a:bodyPr>
          <a:lstStyle/>
          <a:p>
            <a:pPr algn="ctr"/>
            <a:r>
              <a:rPr lang="en-US" b="1" dirty="0" err="1">
                <a:solidFill>
                  <a:schemeClr val="bg1"/>
                </a:solidFill>
              </a:rPr>
              <a:t>Átlátszó</a:t>
            </a:r>
            <a:r>
              <a:rPr lang="en-US" b="1" dirty="0">
                <a:solidFill>
                  <a:schemeClr val="bg1"/>
                </a:solidFill>
              </a:rPr>
              <a:t> | </a:t>
            </a:r>
            <a:r>
              <a:rPr lang="en-US" b="1" dirty="0" err="1">
                <a:solidFill>
                  <a:schemeClr val="bg1"/>
                </a:solidFill>
              </a:rPr>
              <a:t>Automatizált</a:t>
            </a:r>
            <a:r>
              <a:rPr lang="en-US" b="1" dirty="0">
                <a:solidFill>
                  <a:schemeClr val="bg1"/>
                </a:solidFill>
              </a:rPr>
              <a:t> | </a:t>
            </a:r>
            <a:r>
              <a:rPr lang="en-US" b="1" dirty="0" err="1">
                <a:solidFill>
                  <a:schemeClr val="bg1"/>
                </a:solidFill>
              </a:rPr>
              <a:t>Határtalan</a:t>
            </a:r>
            <a:r>
              <a:rPr lang="en-US" b="1" dirty="0">
                <a:solidFill>
                  <a:schemeClr val="bg1"/>
                </a:solidFill>
              </a:rPr>
              <a:t> | </a:t>
            </a:r>
            <a:r>
              <a:rPr lang="hu-HU" b="1" dirty="0">
                <a:solidFill>
                  <a:schemeClr val="bg1"/>
                </a:solidFill>
              </a:rPr>
              <a:t>Okos szerződések által működtetve </a:t>
            </a:r>
            <a:r>
              <a:rPr lang="en-US" b="1" dirty="0">
                <a:solidFill>
                  <a:schemeClr val="bg1"/>
                </a:solidFill>
              </a:rPr>
              <a:t>| </a:t>
            </a:r>
            <a:r>
              <a:rPr lang="en-US" b="1" dirty="0" err="1">
                <a:solidFill>
                  <a:schemeClr val="bg1"/>
                </a:solidFill>
              </a:rPr>
              <a:t>Csatlakozz</a:t>
            </a:r>
            <a:r>
              <a:rPr lang="en-US" b="1" dirty="0">
                <a:solidFill>
                  <a:schemeClr val="bg1"/>
                </a:solidFill>
              </a:rPr>
              <a:t> a </a:t>
            </a:r>
            <a:r>
              <a:rPr lang="en-US" b="1" dirty="0" err="1">
                <a:solidFill>
                  <a:schemeClr val="bg1"/>
                </a:solidFill>
              </a:rPr>
              <a:t>forradalomhoz</a:t>
            </a:r>
            <a:r>
              <a:rPr lang="en-US" b="1" dirty="0">
                <a:solidFill>
                  <a:schemeClr val="bg1"/>
                </a:solidFill>
              </a:rPr>
              <a:t> | </a:t>
            </a:r>
            <a:r>
              <a:rPr lang="en-US" b="1" dirty="0" err="1">
                <a:solidFill>
                  <a:schemeClr val="bg1"/>
                </a:solidFill>
              </a:rPr>
              <a:t>Ragaszd</a:t>
            </a:r>
            <a:r>
              <a:rPr lang="en-US" b="1" dirty="0">
                <a:solidFill>
                  <a:schemeClr val="bg1"/>
                </a:solidFill>
              </a:rPr>
              <a:t> a </a:t>
            </a:r>
            <a:r>
              <a:rPr lang="en-US" b="1">
                <a:solidFill>
                  <a:schemeClr val="bg1"/>
                </a:solidFill>
              </a:rPr>
              <a:t>jövőd</a:t>
            </a:r>
            <a:endParaRPr lang="en-IN" b="1" dirty="0">
              <a:solidFill>
                <a:schemeClr val="bg1"/>
              </a:solidFill>
            </a:endParaRPr>
          </a:p>
        </p:txBody>
      </p:sp>
      <p:pic>
        <p:nvPicPr>
          <p:cNvPr id="13" name="Picture 12" descr="A group of icons with a play button&#10;&#10;AI-generated content may be incorrect.">
            <a:extLst>
              <a:ext uri="{FF2B5EF4-FFF2-40B4-BE49-F238E27FC236}">
                <a16:creationId xmlns:a16="http://schemas.microsoft.com/office/drawing/2014/main" id="{15CDE085-6649-1C09-E02C-A0731FA44448}"/>
              </a:ext>
            </a:extLst>
          </p:cNvPr>
          <p:cNvPicPr>
            <a:picLocks noChangeAspect="1"/>
          </p:cNvPicPr>
          <p:nvPr/>
        </p:nvPicPr>
        <p:blipFill>
          <a:blip r:embed="rId3">
            <a:alphaModFix amt="83000"/>
            <a:extLst>
              <a:ext uri="{28A0092B-C50C-407E-A947-70E740481C1C}">
                <a14:useLocalDpi xmlns:a14="http://schemas.microsoft.com/office/drawing/2010/main" val="0"/>
              </a:ext>
            </a:extLst>
          </a:blip>
          <a:stretch>
            <a:fillRect/>
          </a:stretch>
        </p:blipFill>
        <p:spPr>
          <a:xfrm>
            <a:off x="4624154" y="5359720"/>
            <a:ext cx="2920214" cy="730053"/>
          </a:xfrm>
          <a:prstGeom prst="rect">
            <a:avLst/>
          </a:prstGeom>
        </p:spPr>
      </p:pic>
      <p:pic>
        <p:nvPicPr>
          <p:cNvPr id="14" name="Picture 13" descr="A green lit up coin&#10;&#10;AI-generated content may be incorrect.">
            <a:extLst>
              <a:ext uri="{FF2B5EF4-FFF2-40B4-BE49-F238E27FC236}">
                <a16:creationId xmlns:a16="http://schemas.microsoft.com/office/drawing/2014/main" id="{09C1B240-806B-0904-B1C2-D2F71E77E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134" y="997676"/>
            <a:ext cx="2327564" cy="2327564"/>
          </a:xfrm>
          <a:prstGeom prst="rect">
            <a:avLst/>
          </a:prstGeom>
        </p:spPr>
      </p:pic>
      <p:sp>
        <p:nvSpPr>
          <p:cNvPr id="15" name="TextBox 14">
            <a:extLst>
              <a:ext uri="{FF2B5EF4-FFF2-40B4-BE49-F238E27FC236}">
                <a16:creationId xmlns:a16="http://schemas.microsoft.com/office/drawing/2014/main" id="{1C2CCD3E-22B7-B5EE-572C-A6D483CB14CE}"/>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415228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17145B-9CD8-62E0-40AC-FEBD43416CD4}"/>
              </a:ext>
            </a:extLst>
          </p:cNvPr>
          <p:cNvSpPr/>
          <p:nvPr/>
        </p:nvSpPr>
        <p:spPr>
          <a:xfrm>
            <a:off x="0" y="-16444"/>
            <a:ext cx="12189290" cy="689088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a:extLst>
              <a:ext uri="{FF2B5EF4-FFF2-40B4-BE49-F238E27FC236}">
                <a16:creationId xmlns:a16="http://schemas.microsoft.com/office/drawing/2014/main" id="{AA6378C0-C9D4-016A-2248-17EC1C4016DF}"/>
              </a:ext>
            </a:extLst>
          </p:cNvPr>
          <p:cNvPicPr>
            <a:picLocks noChangeAspect="1"/>
          </p:cNvPicPr>
          <p:nvPr/>
        </p:nvPicPr>
        <p:blipFill>
          <a:blip r:embed="rId2">
            <a:duotone>
              <a:prstClr val="black"/>
              <a:schemeClr val="accent5">
                <a:tint val="45000"/>
                <a:satMod val="400000"/>
              </a:schemeClr>
            </a:duotone>
            <a:alphaModFix amt="8000"/>
            <a:extLst>
              <a:ext uri="{28A0092B-C50C-407E-A947-70E740481C1C}">
                <a14:useLocalDpi xmlns:a14="http://schemas.microsoft.com/office/drawing/2010/main" val="0"/>
              </a:ext>
            </a:extLst>
          </a:blip>
          <a:srcRect b="12052"/>
          <a:stretch>
            <a:fillRect/>
          </a:stretch>
        </p:blipFill>
        <p:spPr>
          <a:xfrm>
            <a:off x="2709" y="0"/>
            <a:ext cx="12186581" cy="6858000"/>
          </a:xfrm>
          <a:prstGeom prst="rect">
            <a:avLst/>
          </a:prstGeom>
        </p:spPr>
      </p:pic>
      <p:sp>
        <p:nvSpPr>
          <p:cNvPr id="18" name="Cube 17">
            <a:extLst>
              <a:ext uri="{FF2B5EF4-FFF2-40B4-BE49-F238E27FC236}">
                <a16:creationId xmlns:a16="http://schemas.microsoft.com/office/drawing/2014/main" id="{44199745-0CB6-45E4-8890-EA7671E14871}"/>
              </a:ext>
            </a:extLst>
          </p:cNvPr>
          <p:cNvSpPr/>
          <p:nvPr/>
        </p:nvSpPr>
        <p:spPr>
          <a:xfrm>
            <a:off x="4589702" y="-16444"/>
            <a:ext cx="7629322" cy="6858000"/>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252EFFDB-A6DE-645F-0B63-FE8F2F2EFCEA}"/>
              </a:ext>
            </a:extLst>
          </p:cNvPr>
          <p:cNvSpPr/>
          <p:nvPr/>
        </p:nvSpPr>
        <p:spPr>
          <a:xfrm>
            <a:off x="454148" y="1851537"/>
            <a:ext cx="8938427" cy="923330"/>
          </a:xfrm>
          <a:prstGeom prst="rect">
            <a:avLst/>
          </a:prstGeom>
        </p:spPr>
        <p:txBody>
          <a:bodyPr wrap="square" anchor="ctr">
            <a:spAutoFit/>
          </a:bodyPr>
          <a:lstStyle/>
          <a:p>
            <a:pPr>
              <a:lnSpc>
                <a:spcPct val="90000"/>
              </a:lnSpc>
              <a:spcBef>
                <a:spcPts val="1200"/>
              </a:spcBef>
            </a:pPr>
            <a:r>
              <a:rPr lang="da-DK" sz="6000" b="1" dirty="0">
                <a:solidFill>
                  <a:schemeClr val="bg1"/>
                </a:solidFill>
                <a:effectLst>
                  <a:outerShdw blurRad="50800" dist="38100" dir="8100000" algn="tr" rotWithShape="0">
                    <a:prstClr val="black">
                      <a:alpha val="40000"/>
                    </a:prstClr>
                  </a:outerShdw>
                </a:effectLst>
                <a:latin typeface="+mj-lt"/>
                <a:cs typeface="Segoe UI" panose="020B0502040204020203" pitchFamily="34" charset="0"/>
              </a:rPr>
              <a:t>ÜDVÖZÖLJÜK </a:t>
            </a:r>
            <a:r>
              <a:rPr lang="da-DK" sz="6000" b="1" dirty="0">
                <a:solidFill>
                  <a:schemeClr val="accent6"/>
                </a:solidFill>
                <a:effectLst>
                  <a:outerShdw blurRad="50800" dist="38100" dir="8100000" algn="tr" rotWithShape="0">
                    <a:prstClr val="black">
                      <a:alpha val="40000"/>
                    </a:prstClr>
                  </a:outerShdw>
                </a:effectLst>
                <a:latin typeface="+mj-lt"/>
                <a:cs typeface="Segoe UI" panose="020B0502040204020203" pitchFamily="34" charset="0"/>
              </a:rPr>
              <a:t>XSZINERGIA</a:t>
            </a:r>
          </a:p>
        </p:txBody>
      </p:sp>
      <p:sp>
        <p:nvSpPr>
          <p:cNvPr id="3" name="Rectangle 2">
            <a:extLst>
              <a:ext uri="{FF2B5EF4-FFF2-40B4-BE49-F238E27FC236}">
                <a16:creationId xmlns:a16="http://schemas.microsoft.com/office/drawing/2014/main" id="{BA3514F9-7ED6-120B-8904-2AB7E29D088E}"/>
              </a:ext>
            </a:extLst>
          </p:cNvPr>
          <p:cNvSpPr/>
          <p:nvPr/>
        </p:nvSpPr>
        <p:spPr>
          <a:xfrm>
            <a:off x="526472" y="3183002"/>
            <a:ext cx="7126079" cy="3709221"/>
          </a:xfrm>
          <a:prstGeom prst="rect">
            <a:avLst/>
          </a:prstGeom>
        </p:spPr>
        <p:txBody>
          <a:bodyPr wrap="square">
            <a:spAutoFit/>
          </a:bodyPr>
          <a:lstStyle/>
          <a:p>
            <a:pPr>
              <a:lnSpc>
                <a:spcPct val="130000"/>
              </a:lnSpc>
              <a:spcBef>
                <a:spcPts val="1200"/>
              </a:spcBef>
            </a:pPr>
            <a:r>
              <a:rPr lang="hu-HU" sz="1600" dirty="0">
                <a:solidFill>
                  <a:schemeClr val="bg1"/>
                </a:solidFill>
                <a:latin typeface="Arial" panose="020B0604020202020204" pitchFamily="34" charset="0"/>
                <a:ea typeface="Cambria" panose="02040503050406030204" pitchFamily="18" charset="0"/>
                <a:cs typeface="Arial" panose="020B0604020202020204" pitchFamily="34" charset="0"/>
              </a:rPr>
              <a:t>Az XSZINERGIA egy decentralizált jutalmazási rendszer, amely a nap 24 órájában, a hét minden napján működik érted.</a:t>
            </a:r>
            <a:endParaRPr lang="en-US" sz="1600" dirty="0">
              <a:solidFill>
                <a:schemeClr val="bg1"/>
              </a:solidFill>
              <a:latin typeface="Arial" panose="020B0604020202020204" pitchFamily="34" charset="0"/>
              <a:ea typeface="Cambria" panose="02040503050406030204" pitchFamily="18" charset="0"/>
              <a:cs typeface="Arial" panose="020B0604020202020204" pitchFamily="34" charset="0"/>
            </a:endParaRPr>
          </a:p>
          <a:p>
            <a:pPr>
              <a:lnSpc>
                <a:spcPct val="130000"/>
              </a:lnSpc>
              <a:spcBef>
                <a:spcPts val="1200"/>
              </a:spcBef>
            </a:pP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Azonnal</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keresel</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egyenesen</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pénztárcádba</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a:lnSpc>
                <a:spcPct val="130000"/>
              </a:lnSpc>
              <a:spcBef>
                <a:spcPts val="1200"/>
              </a:spcBef>
            </a:pP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jutalmad</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automatikusan</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növekszik</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 staking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segítségével</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a:lnSpc>
                <a:spcPct val="130000"/>
              </a:lnSpc>
              <a:spcBef>
                <a:spcPts val="1200"/>
              </a:spcBef>
            </a:pP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Minél</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hosszabb</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ideig</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tétet</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tartasz</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annál</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többet</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keresel</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a:lnSpc>
                <a:spcPct val="130000"/>
              </a:lnSpc>
              <a:spcBef>
                <a:spcPts val="1200"/>
              </a:spcBef>
            </a:pP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Nincs</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olyan</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cég</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amelyik</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pénzedet</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kezelné</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Nincsenek</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késedelmek</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Nincs</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rejtett</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kontroll</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Minden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nyílt</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átlátható</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megállíthatatlan</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okosszerződéseken</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dirty="0" err="1">
                <a:solidFill>
                  <a:schemeClr val="bg1"/>
                </a:solidFill>
                <a:latin typeface="Arial" panose="020B0604020202020204" pitchFamily="34" charset="0"/>
                <a:ea typeface="Cambria" panose="02040503050406030204" pitchFamily="18" charset="0"/>
                <a:cs typeface="Arial" panose="020B0604020202020204" pitchFamily="34" charset="0"/>
              </a:rPr>
              <a:t>alapul</a:t>
            </a:r>
            <a:r>
              <a:rPr lang="en-US" sz="16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a:lnSpc>
                <a:spcPct val="130000"/>
              </a:lnSpc>
              <a:spcBef>
                <a:spcPts val="1200"/>
              </a:spcBef>
            </a:pP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Integritás</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Átláthatóság</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sz="1600" b="1" dirty="0" err="1">
                <a:solidFill>
                  <a:schemeClr val="accent6"/>
                </a:solidFill>
                <a:latin typeface="Arial" panose="020B0604020202020204" pitchFamily="34" charset="0"/>
                <a:ea typeface="Cambria" panose="02040503050406030204" pitchFamily="18" charset="0"/>
                <a:cs typeface="Arial" panose="020B0604020202020204" pitchFamily="34" charset="0"/>
              </a:rPr>
              <a:t>Hitelesség</a:t>
            </a:r>
            <a:endParaRPr lang="en-US" sz="1600" b="1" dirty="0">
              <a:solidFill>
                <a:schemeClr val="accent6"/>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descr="A green lit up coin&#10;&#10;AI-generated content may be incorrect.">
            <a:extLst>
              <a:ext uri="{FF2B5EF4-FFF2-40B4-BE49-F238E27FC236}">
                <a16:creationId xmlns:a16="http://schemas.microsoft.com/office/drawing/2014/main" id="{BA034C23-9C8F-A6AB-CBBB-F1FA5993C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5D16327C-B103-C19F-29D9-5991673DD365}"/>
              </a:ext>
            </a:extLst>
          </p:cNvPr>
          <p:cNvSpPr txBox="1"/>
          <p:nvPr/>
        </p:nvSpPr>
        <p:spPr>
          <a:xfrm>
            <a:off x="10670090" y="6564557"/>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213823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DB3F21-9221-74C9-8170-7FB935EAC883}"/>
              </a:ext>
            </a:extLst>
          </p:cNvPr>
          <p:cNvPicPr>
            <a:picLocks noChangeAspect="1"/>
          </p:cNvPicPr>
          <p:nvPr/>
        </p:nvPicPr>
        <p:blipFill>
          <a:blip r:embed="rId2">
            <a:alphaModFix amt="45000"/>
            <a:extLst>
              <a:ext uri="{28A0092B-C50C-407E-A947-70E740481C1C}">
                <a14:useLocalDpi xmlns:a14="http://schemas.microsoft.com/office/drawing/2010/main" val="0"/>
              </a:ext>
            </a:extLst>
          </a:blip>
          <a:srcRect/>
          <a:stretch/>
        </p:blipFill>
        <p:spPr>
          <a:xfrm>
            <a:off x="0" y="0"/>
            <a:ext cx="12192000" cy="6854952"/>
          </a:xfrm>
          <a:prstGeom prst="rect">
            <a:avLst/>
          </a:prstGeom>
        </p:spPr>
      </p:pic>
      <p:sp>
        <p:nvSpPr>
          <p:cNvPr id="17" name="Cube 16">
            <a:extLst>
              <a:ext uri="{FF2B5EF4-FFF2-40B4-BE49-F238E27FC236}">
                <a16:creationId xmlns:a16="http://schemas.microsoft.com/office/drawing/2014/main" id="{ED08E13B-E7C3-4CA4-9679-30C36448A183}"/>
              </a:ext>
            </a:extLst>
          </p:cNvPr>
          <p:cNvSpPr/>
          <p:nvPr/>
        </p:nvSpPr>
        <p:spPr>
          <a:xfrm>
            <a:off x="8946981" y="1482786"/>
            <a:ext cx="5026363" cy="476246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8" name="Cube 17">
            <a:extLst>
              <a:ext uri="{FF2B5EF4-FFF2-40B4-BE49-F238E27FC236}">
                <a16:creationId xmlns:a16="http://schemas.microsoft.com/office/drawing/2014/main" id="{763801E0-3FC8-4523-9B35-531DD15750BE}"/>
              </a:ext>
            </a:extLst>
          </p:cNvPr>
          <p:cNvSpPr/>
          <p:nvPr/>
        </p:nvSpPr>
        <p:spPr>
          <a:xfrm>
            <a:off x="-1541886" y="-4101622"/>
            <a:ext cx="8389257" cy="7904084"/>
          </a:xfrm>
          <a:prstGeom prst="cube">
            <a:avLst>
              <a:gd name="adj" fmla="val 5401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EB411979-A3B7-4D6E-90AB-71C76D5B7A49}"/>
              </a:ext>
            </a:extLst>
          </p:cNvPr>
          <p:cNvSpPr txBox="1"/>
          <p:nvPr/>
        </p:nvSpPr>
        <p:spPr>
          <a:xfrm>
            <a:off x="2055974" y="658164"/>
            <a:ext cx="8128555" cy="2123658"/>
          </a:xfrm>
          <a:prstGeom prst="rect">
            <a:avLst/>
          </a:prstGeom>
          <a:noFill/>
        </p:spPr>
        <p:txBody>
          <a:bodyPr wrap="square">
            <a:spAutoFit/>
          </a:bodyPr>
          <a:lstStyle/>
          <a:p>
            <a:pPr algn="ctr"/>
            <a:r>
              <a:rPr lang="da-DK" sz="6600" b="1" dirty="0">
                <a:solidFill>
                  <a:schemeClr val="accent6"/>
                </a:solidFill>
                <a:latin typeface="+mj-lt"/>
              </a:rPr>
              <a:t>XSZINERGIA </a:t>
            </a:r>
            <a:r>
              <a:rPr lang="da-DK" sz="6600" b="1" dirty="0">
                <a:solidFill>
                  <a:schemeClr val="bg1"/>
                </a:solidFill>
                <a:latin typeface="+mj-lt"/>
              </a:rPr>
              <a:t>EREDETTÖRTÉNET</a:t>
            </a:r>
            <a:endParaRPr lang="en-ID" sz="6600" b="1" dirty="0">
              <a:solidFill>
                <a:schemeClr val="bg1"/>
              </a:solidFill>
              <a:latin typeface="+mj-lt"/>
            </a:endParaRPr>
          </a:p>
        </p:txBody>
      </p:sp>
      <p:sp>
        <p:nvSpPr>
          <p:cNvPr id="5" name="TextBox 4">
            <a:extLst>
              <a:ext uri="{FF2B5EF4-FFF2-40B4-BE49-F238E27FC236}">
                <a16:creationId xmlns:a16="http://schemas.microsoft.com/office/drawing/2014/main" id="{85E55029-CA45-4EF5-B940-2AB462E51293}"/>
              </a:ext>
            </a:extLst>
          </p:cNvPr>
          <p:cNvSpPr txBox="1"/>
          <p:nvPr/>
        </p:nvSpPr>
        <p:spPr>
          <a:xfrm>
            <a:off x="1850003" y="2873262"/>
            <a:ext cx="8343670" cy="3804439"/>
          </a:xfrm>
          <a:prstGeom prst="rect">
            <a:avLst/>
          </a:prstGeom>
          <a:noFill/>
        </p:spPr>
        <p:txBody>
          <a:bodyPr wrap="square" rtlCol="0">
            <a:spAutoFit/>
          </a:bodyPr>
          <a:lstStyle/>
          <a:p>
            <a:pPr algn="ctr">
              <a:lnSpc>
                <a:spcPct val="130000"/>
              </a:lnSpc>
            </a:pPr>
            <a:r>
              <a:rPr lang="hu-HU" sz="2350" dirty="0">
                <a:solidFill>
                  <a:schemeClr val="bg1"/>
                </a:solidFill>
                <a:latin typeface="Arial" panose="020B0604020202020204" pitchFamily="34" charset="0"/>
                <a:ea typeface="Cambria" panose="02040503050406030204" pitchFamily="18" charset="0"/>
                <a:cs typeface="Arial" panose="020B0604020202020204" pitchFamily="34" charset="0"/>
              </a:rPr>
              <a:t>Ezt a modellt és a Tokenomikát olyan legendás protokollok mögött álló bennfentesek tervezték, mint a HEX és a TIME. Olyan projektek, amelyek több mint Huszonötezer-szeres, sőt százezer-szeres nyereséget hoztak. Most jön az Xsynergy alacsonyabb fix kínálattal, nulla csapat tokennel és belső kontroll nélkül. A Solana stratégiai tartalékkal és az 5%-os tranzakció-égetéssel a tokeneket a hálózat növekedésével eltávolítják, ami strukturális szűkösséghez vezet.</a:t>
            </a:r>
            <a:endParaRPr lang="en-US" sz="235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descr="A green lit up coin&#10;&#10;AI-generated content may be incorrect.">
            <a:extLst>
              <a:ext uri="{FF2B5EF4-FFF2-40B4-BE49-F238E27FC236}">
                <a16:creationId xmlns:a16="http://schemas.microsoft.com/office/drawing/2014/main" id="{0E2B7F05-F5EE-B5E6-95BD-FB97AE48E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3" name="TextBox 2">
            <a:extLst>
              <a:ext uri="{FF2B5EF4-FFF2-40B4-BE49-F238E27FC236}">
                <a16:creationId xmlns:a16="http://schemas.microsoft.com/office/drawing/2014/main" id="{2FF67555-1DF6-FFB0-6505-051865AC2B18}"/>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6424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be 17">
            <a:extLst>
              <a:ext uri="{FF2B5EF4-FFF2-40B4-BE49-F238E27FC236}">
                <a16:creationId xmlns:a16="http://schemas.microsoft.com/office/drawing/2014/main" id="{4C0837DA-2FFB-4294-85BA-1AD065ED1797}"/>
              </a:ext>
            </a:extLst>
          </p:cNvPr>
          <p:cNvSpPr/>
          <p:nvPr/>
        </p:nvSpPr>
        <p:spPr>
          <a:xfrm flipH="1">
            <a:off x="-1364676" y="-497659"/>
            <a:ext cx="4840728" cy="5060760"/>
          </a:xfrm>
          <a:prstGeom prst="cube">
            <a:avLst>
              <a:gd name="adj" fmla="val 47242"/>
            </a:avLst>
          </a:prstGeom>
          <a:gradFill flip="none" rotWithShape="1">
            <a:gsLst>
              <a:gs pos="20000">
                <a:schemeClr val="accent1">
                  <a:alpha val="0"/>
                </a:schemeClr>
              </a:gs>
              <a:gs pos="100000">
                <a:schemeClr val="accent6">
                  <a:alpha val="4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4" name="Picture 3" descr="Green lights in a black background&#10;&#10;AI-generated content may be incorrect.">
            <a:extLst>
              <a:ext uri="{FF2B5EF4-FFF2-40B4-BE49-F238E27FC236}">
                <a16:creationId xmlns:a16="http://schemas.microsoft.com/office/drawing/2014/main" id="{97B07FF6-DB59-1669-324D-BFCC4212B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22" name="Rectangle 21">
            <a:extLst>
              <a:ext uri="{FF2B5EF4-FFF2-40B4-BE49-F238E27FC236}">
                <a16:creationId xmlns:a16="http://schemas.microsoft.com/office/drawing/2014/main" id="{94F422BF-B7A6-4205-BC5A-A575729EBF5F}"/>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0" name="Rectangle 19">
            <a:extLst>
              <a:ext uri="{FF2B5EF4-FFF2-40B4-BE49-F238E27FC236}">
                <a16:creationId xmlns:a16="http://schemas.microsoft.com/office/drawing/2014/main" id="{E831F501-7500-4692-A4D8-18ED08D6646E}"/>
              </a:ext>
            </a:extLst>
          </p:cNvPr>
          <p:cNvSpPr/>
          <p:nvPr/>
        </p:nvSpPr>
        <p:spPr>
          <a:xfrm flipH="1">
            <a:off x="-3" y="-1802"/>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5" name="Rectangle 4">
            <a:extLst>
              <a:ext uri="{FF2B5EF4-FFF2-40B4-BE49-F238E27FC236}">
                <a16:creationId xmlns:a16="http://schemas.microsoft.com/office/drawing/2014/main" id="{C844D0D8-C855-61F6-5E06-A9A68E733474}"/>
              </a:ext>
            </a:extLst>
          </p:cNvPr>
          <p:cNvSpPr/>
          <p:nvPr/>
        </p:nvSpPr>
        <p:spPr>
          <a:xfrm>
            <a:off x="410756" y="2517442"/>
            <a:ext cx="6989613" cy="2862322"/>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Nincsenek</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csapat</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Tokenek</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nincs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emberi</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irányítás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nincs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adminisztrátori</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irányítás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buClr>
                <a:schemeClr val="accent6"/>
              </a:buClr>
              <a:buFont typeface="Wingdings" panose="05000000000000000000" pitchFamily="2" charset="2"/>
              <a:buChar char="Ø"/>
            </a:pP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 Solana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stratégiai</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tartalék</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támogatásával</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soha</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nem</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fognak</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új</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tokeneket</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verni</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teljes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kínálat</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örökre</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rögzített</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buClr>
                <a:schemeClr val="accent6"/>
              </a:buClr>
              <a:buFont typeface="Wingdings" panose="05000000000000000000" pitchFamily="2" charset="2"/>
              <a:buChar char="Ø"/>
            </a:pP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Az XSZINERGIA -nek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nincs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előzetes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kiadása</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előértékesítése</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buClr>
                <a:schemeClr val="accent6"/>
              </a:buClr>
              <a:buFont typeface="Wingdings" panose="05000000000000000000" pitchFamily="2" charset="2"/>
              <a:buChar char="Ø"/>
            </a:pP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Ahogy</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kereslet</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növekszik</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kínálat</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csökken</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ami</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hiányt</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okoz</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sp>
        <p:nvSpPr>
          <p:cNvPr id="58" name="Rectangle 57">
            <a:extLst>
              <a:ext uri="{FF2B5EF4-FFF2-40B4-BE49-F238E27FC236}">
                <a16:creationId xmlns:a16="http://schemas.microsoft.com/office/drawing/2014/main" id="{75CEB6B2-61BB-4B9A-8566-1E3B092A09FF}"/>
              </a:ext>
            </a:extLst>
          </p:cNvPr>
          <p:cNvSpPr/>
          <p:nvPr/>
        </p:nvSpPr>
        <p:spPr>
          <a:xfrm>
            <a:off x="443272" y="549922"/>
            <a:ext cx="5850996" cy="840230"/>
          </a:xfrm>
          <a:prstGeom prst="rect">
            <a:avLst/>
          </a:prstGeom>
        </p:spPr>
        <p:txBody>
          <a:bodyPr wrap="square">
            <a:spAutoFit/>
          </a:bodyPr>
          <a:lstStyle/>
          <a:p>
            <a:pPr>
              <a:lnSpc>
                <a:spcPct val="90000"/>
              </a:lnSpc>
            </a:pPr>
            <a:r>
              <a:rPr lang="en-US" sz="5400" b="1" dirty="0">
                <a:solidFill>
                  <a:schemeClr val="bg1"/>
                </a:solidFill>
                <a:latin typeface="+mj-lt"/>
              </a:rPr>
              <a:t>MI AZ </a:t>
            </a:r>
            <a:r>
              <a:rPr lang="en-US" sz="5400" b="1" dirty="0">
                <a:solidFill>
                  <a:schemeClr val="accent6"/>
                </a:solidFill>
                <a:latin typeface="+mj-lt"/>
              </a:rPr>
              <a:t>XSZINERGIA</a:t>
            </a:r>
            <a:r>
              <a:rPr lang="en-US" sz="5400" b="1" dirty="0">
                <a:solidFill>
                  <a:schemeClr val="bg1"/>
                </a:solidFill>
                <a:latin typeface="+mj-lt"/>
              </a:rPr>
              <a:t>?</a:t>
            </a:r>
          </a:p>
        </p:txBody>
      </p:sp>
      <p:sp>
        <p:nvSpPr>
          <p:cNvPr id="9" name="TextBox 8">
            <a:extLst>
              <a:ext uri="{FF2B5EF4-FFF2-40B4-BE49-F238E27FC236}">
                <a16:creationId xmlns:a16="http://schemas.microsoft.com/office/drawing/2014/main" id="{1D16D847-159F-1115-6042-D0B9B0069550}"/>
              </a:ext>
            </a:extLst>
          </p:cNvPr>
          <p:cNvSpPr txBox="1"/>
          <p:nvPr/>
        </p:nvSpPr>
        <p:spPr>
          <a:xfrm>
            <a:off x="467630" y="1463786"/>
            <a:ext cx="6305185" cy="1015663"/>
          </a:xfrm>
          <a:prstGeom prst="rect">
            <a:avLst/>
          </a:prstGeom>
          <a:noFill/>
        </p:spPr>
        <p:txBody>
          <a:bodyPr wrap="square">
            <a:spAutoFit/>
          </a:bodyPr>
          <a:lstStyle/>
          <a:p>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Az XSZINERGIA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egy</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teljesen</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decentralizált</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globális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közösségi</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projekt</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amely</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az</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átláthatóságra</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bizalomra</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2000" dirty="0" err="1">
                <a:solidFill>
                  <a:schemeClr val="bg1"/>
                </a:solidFill>
                <a:latin typeface="Arial" panose="020B0604020202020204" pitchFamily="34" charset="0"/>
                <a:ea typeface="Cambria" panose="02040503050406030204" pitchFamily="18" charset="0"/>
                <a:cs typeface="Arial" panose="020B0604020202020204" pitchFamily="34" charset="0"/>
              </a:rPr>
              <a:t>épül</a:t>
            </a:r>
            <a:r>
              <a:rPr lang="en-US" sz="2000"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IN"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11" name="Picture 10" descr="A green lit up coin&#10;&#10;AI-generated content may be incorrect.">
            <a:extLst>
              <a:ext uri="{FF2B5EF4-FFF2-40B4-BE49-F238E27FC236}">
                <a16:creationId xmlns:a16="http://schemas.microsoft.com/office/drawing/2014/main" id="{A47EF30D-69D1-8785-D18A-F7730907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685" y="1390152"/>
            <a:ext cx="4537870" cy="4537870"/>
          </a:xfrm>
          <a:prstGeom prst="rect">
            <a:avLst/>
          </a:prstGeom>
        </p:spPr>
      </p:pic>
      <p:sp>
        <p:nvSpPr>
          <p:cNvPr id="13" name="TextBox 12">
            <a:extLst>
              <a:ext uri="{FF2B5EF4-FFF2-40B4-BE49-F238E27FC236}">
                <a16:creationId xmlns:a16="http://schemas.microsoft.com/office/drawing/2014/main" id="{AD50165A-B639-4297-001D-AE271AAC7DC5}"/>
              </a:ext>
            </a:extLst>
          </p:cNvPr>
          <p:cNvSpPr txBox="1"/>
          <p:nvPr/>
        </p:nvSpPr>
        <p:spPr>
          <a:xfrm>
            <a:off x="443272" y="5291464"/>
            <a:ext cx="1358225" cy="496996"/>
          </a:xfrm>
          <a:prstGeom prst="rect">
            <a:avLst/>
          </a:prstGeom>
          <a:noFill/>
        </p:spPr>
        <p:txBody>
          <a:bodyPr wrap="square">
            <a:spAutoFit/>
          </a:bodyPr>
          <a:lstStyle/>
          <a:p>
            <a:pPr>
              <a:lnSpc>
                <a:spcPct val="150000"/>
              </a:lnSpc>
              <a:buClr>
                <a:schemeClr val="accent6"/>
              </a:buClr>
            </a:pPr>
            <a:r>
              <a:rPr lang="en-US" sz="2000" b="1" dirty="0" err="1">
                <a:solidFill>
                  <a:schemeClr val="bg1"/>
                </a:solidFill>
                <a:latin typeface="Arial" panose="020B0604020202020204" pitchFamily="34" charset="0"/>
                <a:ea typeface="Cambria" panose="02040503050406030204" pitchFamily="18" charset="0"/>
                <a:cs typeface="Arial" panose="020B0604020202020204" pitchFamily="34" charset="0"/>
              </a:rPr>
              <a:t>Rögzített</a:t>
            </a:r>
            <a:endParaRPr lang="en-US" sz="20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4" name="TextBox 13">
            <a:extLst>
              <a:ext uri="{FF2B5EF4-FFF2-40B4-BE49-F238E27FC236}">
                <a16:creationId xmlns:a16="http://schemas.microsoft.com/office/drawing/2014/main" id="{4BB908F1-4608-0590-CA0F-A20CFA94E1E9}"/>
              </a:ext>
            </a:extLst>
          </p:cNvPr>
          <p:cNvSpPr txBox="1"/>
          <p:nvPr/>
        </p:nvSpPr>
        <p:spPr>
          <a:xfrm>
            <a:off x="10543889" y="6450518"/>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6" name="TextBox 5">
            <a:extLst>
              <a:ext uri="{FF2B5EF4-FFF2-40B4-BE49-F238E27FC236}">
                <a16:creationId xmlns:a16="http://schemas.microsoft.com/office/drawing/2014/main" id="{CAC21E30-9C5B-CFC6-3601-9FA3638CC1B2}"/>
              </a:ext>
            </a:extLst>
          </p:cNvPr>
          <p:cNvSpPr txBox="1"/>
          <p:nvPr/>
        </p:nvSpPr>
        <p:spPr>
          <a:xfrm>
            <a:off x="443272" y="5611131"/>
            <a:ext cx="11888767" cy="496996"/>
          </a:xfrm>
          <a:prstGeom prst="rect">
            <a:avLst/>
          </a:prstGeom>
          <a:noFill/>
        </p:spPr>
        <p:txBody>
          <a:bodyPr wrap="square">
            <a:spAutoFit/>
          </a:bodyPr>
          <a:lstStyle/>
          <a:p>
            <a:pPr>
              <a:lnSpc>
                <a:spcPct val="150000"/>
              </a:lnSpc>
              <a:buClr>
                <a:schemeClr val="accent6"/>
              </a:buClr>
            </a:pPr>
            <a:r>
              <a:rPr lang="en-US" sz="2000" b="1" dirty="0">
                <a:solidFill>
                  <a:schemeClr val="accent6"/>
                </a:solidFill>
                <a:latin typeface="Arial" panose="020B0604020202020204" pitchFamily="34" charset="0"/>
                <a:ea typeface="Cambria" panose="02040503050406030204" pitchFamily="18" charset="0"/>
                <a:cs typeface="Arial" panose="020B0604020202020204" pitchFamily="34" charset="0"/>
              </a:rPr>
              <a:t>nyolcvannyolcmillió-nyolcszáznyolcvannyolcezer-nyolcszáznyolcvannyolc </a:t>
            </a:r>
            <a:r>
              <a:rPr lang="en-US" sz="2000" b="1" dirty="0" err="1">
                <a:solidFill>
                  <a:schemeClr val="accent6"/>
                </a:solidFill>
                <a:latin typeface="Arial" panose="020B0604020202020204" pitchFamily="34" charset="0"/>
                <a:ea typeface="Cambria" panose="02040503050406030204" pitchFamily="18" charset="0"/>
                <a:cs typeface="Arial" panose="020B0604020202020204" pitchFamily="34" charset="0"/>
              </a:rPr>
              <a:t>Tokenek</a:t>
            </a:r>
            <a:endParaRPr lang="en-US"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8" name="TextBox 7">
            <a:extLst>
              <a:ext uri="{FF2B5EF4-FFF2-40B4-BE49-F238E27FC236}">
                <a16:creationId xmlns:a16="http://schemas.microsoft.com/office/drawing/2014/main" id="{F80DC90E-A5C7-2563-8292-D412243B7289}"/>
              </a:ext>
            </a:extLst>
          </p:cNvPr>
          <p:cNvSpPr txBox="1"/>
          <p:nvPr/>
        </p:nvSpPr>
        <p:spPr>
          <a:xfrm>
            <a:off x="475787" y="6026888"/>
            <a:ext cx="6924582" cy="707886"/>
          </a:xfrm>
          <a:prstGeom prst="rect">
            <a:avLst/>
          </a:prstGeom>
          <a:noFill/>
        </p:spPr>
        <p:txBody>
          <a:bodyPr wrap="square">
            <a:spAutoFit/>
          </a:bodyPr>
          <a:lstStyle/>
          <a:p>
            <a:r>
              <a:rPr lang="hu-HU" sz="2000" dirty="0">
                <a:solidFill>
                  <a:schemeClr val="bg1"/>
                </a:solidFill>
                <a:latin typeface="Arial" panose="020B0604020202020204" pitchFamily="34" charset="0"/>
                <a:ea typeface="Cambria" panose="02040503050406030204" pitchFamily="18" charset="0"/>
                <a:cs typeface="Arial" panose="020B0604020202020204" pitchFamily="34" charset="0"/>
              </a:rPr>
              <a:t>Valódi szűkösséget teremt rendkívül alacsony forgalomban lévő kínálattal.</a:t>
            </a:r>
            <a:endParaRPr lang="en-IN" sz="20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4319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een lights in a black background&#10;&#10;AI-generated content may be incorrect.">
            <a:extLst>
              <a:ext uri="{FF2B5EF4-FFF2-40B4-BE49-F238E27FC236}">
                <a16:creationId xmlns:a16="http://schemas.microsoft.com/office/drawing/2014/main" id="{C62D0A6A-EEF8-D565-DE2A-606D8FA32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279086D7-A616-0588-ED99-ABD9887781E6}"/>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7" name="Rectangle 6">
            <a:extLst>
              <a:ext uri="{FF2B5EF4-FFF2-40B4-BE49-F238E27FC236}">
                <a16:creationId xmlns:a16="http://schemas.microsoft.com/office/drawing/2014/main" id="{EC6B9315-9CE5-7801-42D1-59EC408B7BB6}"/>
              </a:ext>
            </a:extLst>
          </p:cNvPr>
          <p:cNvSpPr/>
          <p:nvPr/>
        </p:nvSpPr>
        <p:spPr>
          <a:xfrm flipH="1">
            <a:off x="-2" y="-90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0" name="TextBox 9">
            <a:extLst>
              <a:ext uri="{FF2B5EF4-FFF2-40B4-BE49-F238E27FC236}">
                <a16:creationId xmlns:a16="http://schemas.microsoft.com/office/drawing/2014/main" id="{BF79D3C1-C55E-53D7-AA69-829AF28D9DE1}"/>
              </a:ext>
            </a:extLst>
          </p:cNvPr>
          <p:cNvSpPr txBox="1"/>
          <p:nvPr/>
        </p:nvSpPr>
        <p:spPr>
          <a:xfrm>
            <a:off x="624130" y="1563210"/>
            <a:ext cx="8094515" cy="830997"/>
          </a:xfrm>
          <a:prstGeom prst="rect">
            <a:avLst/>
          </a:prstGeom>
        </p:spPr>
        <p:txBody>
          <a:bodyPr wrap="square">
            <a:spAutoFit/>
          </a:bodyPr>
          <a:lstStyle>
            <a:defPPr>
              <a:defRPr lang="en-US"/>
            </a:defPPr>
            <a:lvl1pPr>
              <a:lnSpc>
                <a:spcPct val="90000"/>
              </a:lnSpc>
              <a:defRPr sz="4400">
                <a:solidFill>
                  <a:schemeClr val="bg1"/>
                </a:solidFill>
                <a:latin typeface="+mj-lt"/>
              </a:defRPr>
            </a:lvl1pPr>
          </a:lstStyle>
          <a:p>
            <a:pPr>
              <a:lnSpc>
                <a:spcPct val="100000"/>
              </a:lnSpc>
            </a:pPr>
            <a:r>
              <a:rPr lang="en-ID" sz="4800" b="1" dirty="0"/>
              <a:t>A HATALOM </a:t>
            </a:r>
            <a:r>
              <a:rPr lang="en-US" sz="4800" b="1" dirty="0">
                <a:solidFill>
                  <a:schemeClr val="accent6"/>
                </a:solidFill>
              </a:rPr>
              <a:t>XSZINERGIA</a:t>
            </a:r>
          </a:p>
        </p:txBody>
      </p:sp>
      <p:sp>
        <p:nvSpPr>
          <p:cNvPr id="25" name="Cube 24">
            <a:extLst>
              <a:ext uri="{FF2B5EF4-FFF2-40B4-BE49-F238E27FC236}">
                <a16:creationId xmlns:a16="http://schemas.microsoft.com/office/drawing/2014/main" id="{F6C21BAD-F174-44E8-8373-0471124006A6}"/>
              </a:ext>
            </a:extLst>
          </p:cNvPr>
          <p:cNvSpPr/>
          <p:nvPr/>
        </p:nvSpPr>
        <p:spPr>
          <a:xfrm flipH="1">
            <a:off x="6241591" y="-1737489"/>
            <a:ext cx="5521585" cy="5504905"/>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Rectangle: Rounded Corners 21">
            <a:extLst>
              <a:ext uri="{FF2B5EF4-FFF2-40B4-BE49-F238E27FC236}">
                <a16:creationId xmlns:a16="http://schemas.microsoft.com/office/drawing/2014/main" id="{1FC88B7E-8D76-4919-B450-BA17A93C3156}"/>
              </a:ext>
            </a:extLst>
          </p:cNvPr>
          <p:cNvSpPr/>
          <p:nvPr/>
        </p:nvSpPr>
        <p:spPr>
          <a:xfrm>
            <a:off x="8133725" y="1564994"/>
            <a:ext cx="3306762" cy="1854269"/>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3FAD3242-FA1E-400D-AFAA-5F400798C695}"/>
              </a:ext>
            </a:extLst>
          </p:cNvPr>
          <p:cNvGrpSpPr/>
          <p:nvPr/>
        </p:nvGrpSpPr>
        <p:grpSpPr>
          <a:xfrm>
            <a:off x="8276708" y="1722228"/>
            <a:ext cx="3153227" cy="1305243"/>
            <a:chOff x="1044137" y="3810758"/>
            <a:chExt cx="4000552" cy="1655983"/>
          </a:xfrm>
        </p:grpSpPr>
        <p:sp>
          <p:nvSpPr>
            <p:cNvPr id="104" name="Rectangle 103">
              <a:extLst>
                <a:ext uri="{FF2B5EF4-FFF2-40B4-BE49-F238E27FC236}">
                  <a16:creationId xmlns:a16="http://schemas.microsoft.com/office/drawing/2014/main" id="{BFB4B515-4D0D-4BF9-8E27-B49C82D5EAFF}"/>
                </a:ext>
              </a:extLst>
            </p:cNvPr>
            <p:cNvSpPr/>
            <p:nvPr/>
          </p:nvSpPr>
          <p:spPr>
            <a:xfrm>
              <a:off x="1044137" y="4675935"/>
              <a:ext cx="3596353" cy="790806"/>
            </a:xfrm>
            <a:prstGeom prst="rect">
              <a:avLst/>
            </a:prstGeom>
          </p:spPr>
          <p:txBody>
            <a:bodyPr wrap="square">
              <a:spAutoFit/>
            </a:bodyPr>
            <a:lstStyle/>
            <a:p>
              <a:pPr>
                <a:lnSpc>
                  <a:spcPct val="130000"/>
                </a:lnSpc>
              </a:pP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Nincs</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KYC.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Csak</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csatlakoztasd</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tárcádat</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máris</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benn</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vagy</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05" name="TextBox 104">
              <a:extLst>
                <a:ext uri="{FF2B5EF4-FFF2-40B4-BE49-F238E27FC236}">
                  <a16:creationId xmlns:a16="http://schemas.microsoft.com/office/drawing/2014/main" id="{610DFA36-D0E0-4419-9E36-D3E9FD034700}"/>
                </a:ext>
              </a:extLst>
            </p:cNvPr>
            <p:cNvSpPr txBox="1"/>
            <p:nvPr/>
          </p:nvSpPr>
          <p:spPr>
            <a:xfrm>
              <a:off x="1839790" y="3810758"/>
              <a:ext cx="3204899" cy="820010"/>
            </a:xfrm>
            <a:prstGeom prst="rect">
              <a:avLst/>
            </a:prstGeom>
            <a:noFill/>
          </p:spPr>
          <p:txBody>
            <a:bodyPr wrap="square" rtlCol="0">
              <a:spAutoFit/>
            </a:bodyPr>
            <a:lstStyle/>
            <a:p>
              <a:r>
                <a:rPr lang="en-US" b="1" dirty="0">
                  <a:solidFill>
                    <a:schemeClr val="bg1"/>
                  </a:solidFill>
                  <a:latin typeface="+mj-lt"/>
                  <a:cs typeface="Arial" panose="020B0604020202020204" pitchFamily="34" charset="0"/>
                </a:rPr>
                <a:t>24 </a:t>
              </a:r>
              <a:r>
                <a:rPr lang="en-US" b="1" dirty="0" err="1">
                  <a:solidFill>
                    <a:schemeClr val="bg1"/>
                  </a:solidFill>
                  <a:latin typeface="+mj-lt"/>
                  <a:cs typeface="Arial" panose="020B0604020202020204" pitchFamily="34" charset="0"/>
                </a:rPr>
                <a:t>órás</a:t>
              </a:r>
              <a:r>
                <a:rPr lang="en-US" b="1" dirty="0">
                  <a:solidFill>
                    <a:schemeClr val="bg1"/>
                  </a:solidFill>
                  <a:latin typeface="+mj-lt"/>
                  <a:cs typeface="Arial" panose="020B0604020202020204" pitchFamily="34" charset="0"/>
                </a:rPr>
                <a:t> </a:t>
              </a:r>
              <a:r>
                <a:rPr lang="en-US" b="1" dirty="0" err="1">
                  <a:solidFill>
                    <a:schemeClr val="bg1"/>
                  </a:solidFill>
                  <a:latin typeface="+mj-lt"/>
                  <a:cs typeface="Arial" panose="020B0604020202020204" pitchFamily="34" charset="0"/>
                </a:rPr>
                <a:t>globális</a:t>
              </a:r>
              <a:r>
                <a:rPr lang="en-US" b="1" dirty="0">
                  <a:solidFill>
                    <a:schemeClr val="bg1"/>
                  </a:solidFill>
                  <a:latin typeface="+mj-lt"/>
                  <a:cs typeface="Arial" panose="020B0604020202020204" pitchFamily="34" charset="0"/>
                </a:rPr>
                <a:t> </a:t>
              </a:r>
              <a:r>
                <a:rPr lang="en-US" b="1" dirty="0" err="1">
                  <a:solidFill>
                    <a:schemeClr val="bg1"/>
                  </a:solidFill>
                  <a:latin typeface="+mj-lt"/>
                  <a:cs typeface="Arial" panose="020B0604020202020204" pitchFamily="34" charset="0"/>
                </a:rPr>
                <a:t>hozzáférés</a:t>
              </a:r>
              <a:endParaRPr lang="en-US" b="1" dirty="0">
                <a:solidFill>
                  <a:schemeClr val="bg1"/>
                </a:solidFill>
                <a:latin typeface="+mj-lt"/>
                <a:cs typeface="Arial" panose="020B0604020202020204" pitchFamily="34" charset="0"/>
              </a:endParaRPr>
            </a:p>
          </p:txBody>
        </p:sp>
        <p:sp>
          <p:nvSpPr>
            <p:cNvPr id="106" name="Rectangle 105">
              <a:extLst>
                <a:ext uri="{FF2B5EF4-FFF2-40B4-BE49-F238E27FC236}">
                  <a16:creationId xmlns:a16="http://schemas.microsoft.com/office/drawing/2014/main" id="{7D8CFD5A-7941-4077-9260-3EDC20271DE8}"/>
                </a:ext>
              </a:extLst>
            </p:cNvPr>
            <p:cNvSpPr/>
            <p:nvPr/>
          </p:nvSpPr>
          <p:spPr>
            <a:xfrm>
              <a:off x="1171510" y="3923563"/>
              <a:ext cx="591179"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01</a:t>
              </a:r>
            </a:p>
          </p:txBody>
        </p:sp>
      </p:grpSp>
      <p:sp>
        <p:nvSpPr>
          <p:cNvPr id="107" name="Rectangle: Rounded Corners 21">
            <a:extLst>
              <a:ext uri="{FF2B5EF4-FFF2-40B4-BE49-F238E27FC236}">
                <a16:creationId xmlns:a16="http://schemas.microsoft.com/office/drawing/2014/main" id="{8AD35349-7489-49A0-8BB2-0EC1DDBD5906}"/>
              </a:ext>
            </a:extLst>
          </p:cNvPr>
          <p:cNvSpPr/>
          <p:nvPr/>
        </p:nvSpPr>
        <p:spPr>
          <a:xfrm>
            <a:off x="8153400" y="3907213"/>
            <a:ext cx="3306762" cy="1854269"/>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A73116A8-6A46-4D4E-AFB3-652D9DD675CC}"/>
              </a:ext>
            </a:extLst>
          </p:cNvPr>
          <p:cNvGrpSpPr/>
          <p:nvPr/>
        </p:nvGrpSpPr>
        <p:grpSpPr>
          <a:xfrm>
            <a:off x="8268674" y="4045969"/>
            <a:ext cx="3048506" cy="1540030"/>
            <a:chOff x="1008982" y="3787319"/>
            <a:chExt cx="3867690" cy="1953861"/>
          </a:xfrm>
        </p:grpSpPr>
        <p:sp>
          <p:nvSpPr>
            <p:cNvPr id="109" name="Rectangle 108">
              <a:extLst>
                <a:ext uri="{FF2B5EF4-FFF2-40B4-BE49-F238E27FC236}">
                  <a16:creationId xmlns:a16="http://schemas.microsoft.com/office/drawing/2014/main" id="{257A1EB3-B601-45F5-AD3D-B03199617D4E}"/>
                </a:ext>
              </a:extLst>
            </p:cNvPr>
            <p:cNvSpPr/>
            <p:nvPr/>
          </p:nvSpPr>
          <p:spPr>
            <a:xfrm>
              <a:off x="1008982" y="4586737"/>
              <a:ext cx="3867690" cy="1154443"/>
            </a:xfrm>
            <a:prstGeom prst="rect">
              <a:avLst/>
            </a:prstGeom>
          </p:spPr>
          <p:txBody>
            <a:bodyPr wrap="square">
              <a:spAutoFit/>
            </a:bodyPr>
            <a:lstStyle/>
            <a:p>
              <a:pPr>
                <a:lnSpc>
                  <a:spcPct val="130000"/>
                </a:lnSpc>
              </a:pPr>
              <a:r>
                <a:rPr lang="hu-HU" sz="1400" dirty="0">
                  <a:solidFill>
                    <a:schemeClr val="bg1"/>
                  </a:solidFill>
                  <a:latin typeface="Arial" panose="020B0604020202020204" pitchFamily="34" charset="0"/>
                  <a:ea typeface="Cambria" panose="02040503050406030204" pitchFamily="18" charset="0"/>
                  <a:cs typeface="Arial" panose="020B0604020202020204" pitchFamily="34" charset="0"/>
                </a:rPr>
                <a:t>Minden művelet azonnal, átláthatóan és késedelem nélkül elindítja az automatikus terjesztést.</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10" name="TextBox 109">
              <a:extLst>
                <a:ext uri="{FF2B5EF4-FFF2-40B4-BE49-F238E27FC236}">
                  <a16:creationId xmlns:a16="http://schemas.microsoft.com/office/drawing/2014/main" id="{513B807E-C377-4BF0-AF6D-005B9613B839}"/>
                </a:ext>
              </a:extLst>
            </p:cNvPr>
            <p:cNvSpPr txBox="1"/>
            <p:nvPr/>
          </p:nvSpPr>
          <p:spPr>
            <a:xfrm>
              <a:off x="1792918" y="3787319"/>
              <a:ext cx="2391049" cy="820011"/>
            </a:xfrm>
            <a:prstGeom prst="rect">
              <a:avLst/>
            </a:prstGeom>
            <a:noFill/>
          </p:spPr>
          <p:txBody>
            <a:bodyPr wrap="square" rtlCol="0">
              <a:spAutoFit/>
            </a:bodyPr>
            <a:lstStyle/>
            <a:p>
              <a:r>
                <a:rPr lang="en-US" b="1" dirty="0">
                  <a:solidFill>
                    <a:schemeClr val="bg1"/>
                  </a:solidFill>
                  <a:latin typeface="+mj-lt"/>
                  <a:cs typeface="Arial" panose="020B0604020202020204" pitchFamily="34" charset="0"/>
                </a:rPr>
                <a:t>AZONNALI VÉGREHAJTÁS</a:t>
              </a:r>
            </a:p>
          </p:txBody>
        </p:sp>
        <p:sp>
          <p:nvSpPr>
            <p:cNvPr id="111" name="Rectangle 110">
              <a:extLst>
                <a:ext uri="{FF2B5EF4-FFF2-40B4-BE49-F238E27FC236}">
                  <a16:creationId xmlns:a16="http://schemas.microsoft.com/office/drawing/2014/main" id="{A5EF8B1A-76A0-46ED-99A4-651059223FA2}"/>
                </a:ext>
              </a:extLst>
            </p:cNvPr>
            <p:cNvSpPr/>
            <p:nvPr/>
          </p:nvSpPr>
          <p:spPr>
            <a:xfrm>
              <a:off x="1124634" y="3923563"/>
              <a:ext cx="591179"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04</a:t>
              </a:r>
            </a:p>
          </p:txBody>
        </p:sp>
      </p:grpSp>
      <p:sp>
        <p:nvSpPr>
          <p:cNvPr id="112" name="Rectangle: Rounded Corners 21">
            <a:extLst>
              <a:ext uri="{FF2B5EF4-FFF2-40B4-BE49-F238E27FC236}">
                <a16:creationId xmlns:a16="http://schemas.microsoft.com/office/drawing/2014/main" id="{7EC3D57D-C725-4272-A18C-7EE24B71FC3C}"/>
              </a:ext>
            </a:extLst>
          </p:cNvPr>
          <p:cNvSpPr/>
          <p:nvPr/>
        </p:nvSpPr>
        <p:spPr>
          <a:xfrm>
            <a:off x="4442619" y="3907213"/>
            <a:ext cx="3306762" cy="1854269"/>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FA273D98-A67C-410D-A7E4-AE2A5836E514}"/>
              </a:ext>
            </a:extLst>
          </p:cNvPr>
          <p:cNvGrpSpPr/>
          <p:nvPr/>
        </p:nvGrpSpPr>
        <p:grpSpPr>
          <a:xfrm>
            <a:off x="4557894" y="4073679"/>
            <a:ext cx="3150671" cy="1530790"/>
            <a:chOff x="1008983" y="3822476"/>
            <a:chExt cx="3997306" cy="1942139"/>
          </a:xfrm>
        </p:grpSpPr>
        <p:sp>
          <p:nvSpPr>
            <p:cNvPr id="114" name="Rectangle 113">
              <a:extLst>
                <a:ext uri="{FF2B5EF4-FFF2-40B4-BE49-F238E27FC236}">
                  <a16:creationId xmlns:a16="http://schemas.microsoft.com/office/drawing/2014/main" id="{A7D16031-62F4-48AC-A477-6C24540DBA29}"/>
                </a:ext>
              </a:extLst>
            </p:cNvPr>
            <p:cNvSpPr/>
            <p:nvPr/>
          </p:nvSpPr>
          <p:spPr>
            <a:xfrm>
              <a:off x="1008983" y="4610173"/>
              <a:ext cx="3962151" cy="1154442"/>
            </a:xfrm>
            <a:prstGeom prst="rect">
              <a:avLst/>
            </a:prstGeom>
          </p:spPr>
          <p:txBody>
            <a:bodyPr wrap="square">
              <a:spAutoFit/>
            </a:bodyPr>
            <a:lstStyle/>
            <a:p>
              <a:pPr>
                <a:lnSpc>
                  <a:spcPct val="130000"/>
                </a:lnSpc>
              </a:pP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Minden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interakció</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minden</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jutalom</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minden</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trezor</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látható</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láncon</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bárki</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bármikor</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auditálhatja</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15" name="TextBox 114">
              <a:extLst>
                <a:ext uri="{FF2B5EF4-FFF2-40B4-BE49-F238E27FC236}">
                  <a16:creationId xmlns:a16="http://schemas.microsoft.com/office/drawing/2014/main" id="{F0831160-07A9-48DA-96FB-7673A9FC432E}"/>
                </a:ext>
              </a:extLst>
            </p:cNvPr>
            <p:cNvSpPr txBox="1"/>
            <p:nvPr/>
          </p:nvSpPr>
          <p:spPr>
            <a:xfrm>
              <a:off x="1804640" y="3822476"/>
              <a:ext cx="3201649" cy="820011"/>
            </a:xfrm>
            <a:prstGeom prst="rect">
              <a:avLst/>
            </a:prstGeom>
            <a:noFill/>
          </p:spPr>
          <p:txBody>
            <a:bodyPr wrap="square" rtlCol="0">
              <a:spAutoFit/>
            </a:bodyPr>
            <a:lstStyle/>
            <a:p>
              <a:r>
                <a:rPr lang="en-US" b="1" dirty="0">
                  <a:solidFill>
                    <a:schemeClr val="bg1"/>
                  </a:solidFill>
                  <a:latin typeface="+mj-lt"/>
                  <a:cs typeface="Arial" panose="020B0604020202020204" pitchFamily="34" charset="0"/>
                </a:rPr>
                <a:t>ÁTLÁTHATÓ NYILVÁNTARTÁSOK</a:t>
              </a:r>
            </a:p>
          </p:txBody>
        </p:sp>
        <p:sp>
          <p:nvSpPr>
            <p:cNvPr id="116" name="Rectangle 115">
              <a:extLst>
                <a:ext uri="{FF2B5EF4-FFF2-40B4-BE49-F238E27FC236}">
                  <a16:creationId xmlns:a16="http://schemas.microsoft.com/office/drawing/2014/main" id="{7FECE325-5C0F-4B58-A4B0-D8AA29949944}"/>
                </a:ext>
              </a:extLst>
            </p:cNvPr>
            <p:cNvSpPr/>
            <p:nvPr/>
          </p:nvSpPr>
          <p:spPr>
            <a:xfrm>
              <a:off x="1112920" y="3923562"/>
              <a:ext cx="591180"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03</a:t>
              </a:r>
            </a:p>
          </p:txBody>
        </p:sp>
      </p:grpSp>
      <p:pic>
        <p:nvPicPr>
          <p:cNvPr id="2" name="Picture 1" descr="A green lit up coin&#10;&#10;AI-generated content may be incorrect.">
            <a:extLst>
              <a:ext uri="{FF2B5EF4-FFF2-40B4-BE49-F238E27FC236}">
                <a16:creationId xmlns:a16="http://schemas.microsoft.com/office/drawing/2014/main" id="{3C4EFBD6-BA71-F5C1-9BD8-457774828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9" name="TextBox 8">
            <a:extLst>
              <a:ext uri="{FF2B5EF4-FFF2-40B4-BE49-F238E27FC236}">
                <a16:creationId xmlns:a16="http://schemas.microsoft.com/office/drawing/2014/main" id="{4554B2BD-977D-C6F8-EEF3-5A2F35F1D655}"/>
              </a:ext>
            </a:extLst>
          </p:cNvPr>
          <p:cNvSpPr txBox="1"/>
          <p:nvPr/>
        </p:nvSpPr>
        <p:spPr>
          <a:xfrm>
            <a:off x="650744" y="3018103"/>
            <a:ext cx="6096000" cy="369332"/>
          </a:xfrm>
          <a:prstGeom prst="rect">
            <a:avLst/>
          </a:prstGeom>
          <a:noFill/>
        </p:spPr>
        <p:txBody>
          <a:bodyPr wrap="square">
            <a:spAutoFit/>
          </a:bodyPr>
          <a:lstStyle/>
          <a:p>
            <a:r>
              <a:rPr lang="en-IN" dirty="0" err="1">
                <a:solidFill>
                  <a:schemeClr val="bg1"/>
                </a:solidFill>
                <a:latin typeface="Arial" panose="020B0604020202020204" pitchFamily="34" charset="0"/>
                <a:ea typeface="Cambria" panose="02040503050406030204" pitchFamily="18" charset="0"/>
                <a:cs typeface="Arial" panose="020B0604020202020204" pitchFamily="34" charset="0"/>
              </a:rPr>
              <a:t>Hogyan</a:t>
            </a:r>
            <a:r>
              <a:rPr lang="en-IN"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dirty="0" err="1">
                <a:solidFill>
                  <a:schemeClr val="bg1"/>
                </a:solidFill>
                <a:latin typeface="Arial" panose="020B0604020202020204" pitchFamily="34" charset="0"/>
                <a:ea typeface="Cambria" panose="02040503050406030204" pitchFamily="18" charset="0"/>
                <a:cs typeface="Arial" panose="020B0604020202020204" pitchFamily="34" charset="0"/>
              </a:rPr>
              <a:t>értelmezi</a:t>
            </a:r>
            <a:r>
              <a:rPr lang="en-IN"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dirty="0" err="1">
                <a:solidFill>
                  <a:schemeClr val="bg1"/>
                </a:solidFill>
                <a:latin typeface="Arial" panose="020B0604020202020204" pitchFamily="34" charset="0"/>
                <a:ea typeface="Cambria" panose="02040503050406030204" pitchFamily="18" charset="0"/>
                <a:cs typeface="Arial" panose="020B0604020202020204" pitchFamily="34" charset="0"/>
              </a:rPr>
              <a:t>újra</a:t>
            </a:r>
            <a:r>
              <a:rPr lang="en-IN"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dirty="0" err="1">
                <a:solidFill>
                  <a:schemeClr val="bg1"/>
                </a:solidFill>
                <a:latin typeface="Arial" panose="020B0604020202020204" pitchFamily="34" charset="0"/>
                <a:ea typeface="Cambria" panose="02040503050406030204" pitchFamily="18" charset="0"/>
                <a:cs typeface="Arial" panose="020B0604020202020204" pitchFamily="34" charset="0"/>
              </a:rPr>
              <a:t>az</a:t>
            </a:r>
            <a:r>
              <a:rPr lang="en-IN" dirty="0">
                <a:solidFill>
                  <a:schemeClr val="bg1"/>
                </a:solidFill>
                <a:latin typeface="Arial" panose="020B0604020202020204" pitchFamily="34" charset="0"/>
                <a:ea typeface="Cambria" panose="02040503050406030204" pitchFamily="18" charset="0"/>
                <a:cs typeface="Arial" panose="020B0604020202020204" pitchFamily="34" charset="0"/>
              </a:rPr>
              <a:t> XSZINERGIA a </a:t>
            </a:r>
            <a:r>
              <a:rPr lang="en-IN" dirty="0" err="1">
                <a:solidFill>
                  <a:schemeClr val="bg1"/>
                </a:solidFill>
                <a:latin typeface="Arial" panose="020B0604020202020204" pitchFamily="34" charset="0"/>
                <a:ea typeface="Cambria" panose="02040503050406030204" pitchFamily="18" charset="0"/>
                <a:cs typeface="Arial" panose="020B0604020202020204" pitchFamily="34" charset="0"/>
              </a:rPr>
              <a:t>digitális</a:t>
            </a:r>
            <a:r>
              <a:rPr lang="en-IN"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IN" dirty="0" err="1">
                <a:solidFill>
                  <a:schemeClr val="bg1"/>
                </a:solidFill>
                <a:latin typeface="Arial" panose="020B0604020202020204" pitchFamily="34" charset="0"/>
                <a:ea typeface="Cambria" panose="02040503050406030204" pitchFamily="18" charset="0"/>
                <a:cs typeface="Arial" panose="020B0604020202020204" pitchFamily="34" charset="0"/>
              </a:rPr>
              <a:t>világot</a:t>
            </a:r>
            <a:r>
              <a:rPr lang="en-IN"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sp>
        <p:nvSpPr>
          <p:cNvPr id="11" name="TextBox 10">
            <a:extLst>
              <a:ext uri="{FF2B5EF4-FFF2-40B4-BE49-F238E27FC236}">
                <a16:creationId xmlns:a16="http://schemas.microsoft.com/office/drawing/2014/main" id="{A14905BB-EE88-A99A-53AE-F562BACC443A}"/>
              </a:ext>
            </a:extLst>
          </p:cNvPr>
          <p:cNvSpPr txBox="1"/>
          <p:nvPr/>
        </p:nvSpPr>
        <p:spPr>
          <a:xfrm>
            <a:off x="129304" y="6472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12" name="Rectangle: Rounded Corners 21">
            <a:extLst>
              <a:ext uri="{FF2B5EF4-FFF2-40B4-BE49-F238E27FC236}">
                <a16:creationId xmlns:a16="http://schemas.microsoft.com/office/drawing/2014/main" id="{AE7496F5-577F-81D4-C262-D48FDED3B98D}"/>
              </a:ext>
            </a:extLst>
          </p:cNvPr>
          <p:cNvSpPr/>
          <p:nvPr/>
        </p:nvSpPr>
        <p:spPr>
          <a:xfrm>
            <a:off x="705143" y="3900713"/>
            <a:ext cx="3303774" cy="2157187"/>
          </a:xfrm>
          <a:prstGeom prst="roundRect">
            <a:avLst>
              <a:gd name="adj" fmla="val 3679"/>
            </a:avLst>
          </a:prstGeom>
          <a:solidFill>
            <a:schemeClr val="tx1"/>
          </a:solidFill>
          <a:ln>
            <a:solidFill>
              <a:schemeClr val="bg1"/>
            </a:solidFill>
          </a:ln>
          <a:effectLst>
            <a:outerShdw blurRad="5461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F034831-E624-B93F-6DA6-50CE64965AC0}"/>
              </a:ext>
            </a:extLst>
          </p:cNvPr>
          <p:cNvGrpSpPr/>
          <p:nvPr/>
        </p:nvGrpSpPr>
        <p:grpSpPr>
          <a:xfrm>
            <a:off x="803735" y="4137987"/>
            <a:ext cx="3205182" cy="1767607"/>
            <a:chOff x="1042534" y="3968619"/>
            <a:chExt cx="4002155" cy="2242584"/>
          </a:xfrm>
        </p:grpSpPr>
        <p:sp>
          <p:nvSpPr>
            <p:cNvPr id="14" name="Rectangle 13">
              <a:extLst>
                <a:ext uri="{FF2B5EF4-FFF2-40B4-BE49-F238E27FC236}">
                  <a16:creationId xmlns:a16="http://schemas.microsoft.com/office/drawing/2014/main" id="{1CC6F27B-8400-D589-B3E1-90334EE61827}"/>
                </a:ext>
              </a:extLst>
            </p:cNvPr>
            <p:cNvSpPr/>
            <p:nvPr/>
          </p:nvSpPr>
          <p:spPr>
            <a:xfrm>
              <a:off x="1042534" y="4709726"/>
              <a:ext cx="3773828" cy="1501477"/>
            </a:xfrm>
            <a:prstGeom prst="rect">
              <a:avLst/>
            </a:prstGeom>
          </p:spPr>
          <p:txBody>
            <a:bodyPr wrap="square">
              <a:spAutoFit/>
            </a:bodyPr>
            <a:lstStyle/>
            <a:p>
              <a:pPr>
                <a:lnSpc>
                  <a:spcPct val="130000"/>
                </a:lnSpc>
              </a:pP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A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teljesen</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autonóm</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intelligens</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szerződések</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kezelik</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az</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összes</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törvényt</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Nincsenek</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csapattárcák</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Nincs</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emberi</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sz="1400" dirty="0" err="1">
                  <a:solidFill>
                    <a:schemeClr val="bg1"/>
                  </a:solidFill>
                  <a:latin typeface="Arial" panose="020B0604020202020204" pitchFamily="34" charset="0"/>
                  <a:ea typeface="Cambria" panose="02040503050406030204" pitchFamily="18" charset="0"/>
                  <a:cs typeface="Arial" panose="020B0604020202020204" pitchFamily="34" charset="0"/>
                </a:rPr>
                <a:t>felülbírálás</a:t>
              </a:r>
              <a:r>
                <a:rPr lang="en-US" sz="1400"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GB" sz="1400"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52AF140F-8B32-FA80-C2A7-16D8DAB185B5}"/>
                </a:ext>
              </a:extLst>
            </p:cNvPr>
            <p:cNvSpPr txBox="1"/>
            <p:nvPr/>
          </p:nvSpPr>
          <p:spPr>
            <a:xfrm>
              <a:off x="1839790" y="4008142"/>
              <a:ext cx="3204899" cy="898103"/>
            </a:xfrm>
            <a:prstGeom prst="rect">
              <a:avLst/>
            </a:prstGeom>
            <a:noFill/>
          </p:spPr>
          <p:txBody>
            <a:bodyPr wrap="square" rtlCol="0">
              <a:spAutoFit/>
            </a:bodyPr>
            <a:lstStyle/>
            <a:p>
              <a:r>
                <a:rPr lang="en-US" sz="2000" b="1" dirty="0">
                  <a:solidFill>
                    <a:schemeClr val="bg1"/>
                  </a:solidFill>
                  <a:latin typeface="+mj-lt"/>
                  <a:cs typeface="Arial" panose="020B0604020202020204" pitchFamily="34" charset="0"/>
                </a:rPr>
                <a:t>NINCS ADMINISZTRÁCIÓ</a:t>
              </a:r>
            </a:p>
          </p:txBody>
        </p:sp>
        <p:sp>
          <p:nvSpPr>
            <p:cNvPr id="16" name="Rectangle 15">
              <a:extLst>
                <a:ext uri="{FF2B5EF4-FFF2-40B4-BE49-F238E27FC236}">
                  <a16:creationId xmlns:a16="http://schemas.microsoft.com/office/drawing/2014/main" id="{B1A21A50-BA6B-A550-30A9-A324E0E4938E}"/>
                </a:ext>
              </a:extLst>
            </p:cNvPr>
            <p:cNvSpPr/>
            <p:nvPr/>
          </p:nvSpPr>
          <p:spPr>
            <a:xfrm>
              <a:off x="1171510" y="3968619"/>
              <a:ext cx="591179" cy="591179"/>
            </a:xfrm>
            <a:prstGeom prst="rect">
              <a:avLst/>
            </a:prstGeom>
            <a:solidFill>
              <a:schemeClr val="accent6"/>
            </a:solidFill>
            <a:ln>
              <a:noFill/>
            </a:ln>
            <a:effectLst>
              <a:outerShdw blurRad="419100" dist="63500" dir="5400000" sx="94000" sy="94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02</a:t>
              </a:r>
            </a:p>
          </p:txBody>
        </p:sp>
      </p:grpSp>
    </p:spTree>
    <p:extLst>
      <p:ext uri="{BB962C8B-B14F-4D97-AF65-F5344CB8AC3E}">
        <p14:creationId xmlns:p14="http://schemas.microsoft.com/office/powerpoint/2010/main" val="126490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E46C2-EC73-E49C-C6F9-D73C3EEBC441}"/>
              </a:ext>
            </a:extLst>
          </p:cNvPr>
          <p:cNvSpPr/>
          <p:nvPr/>
        </p:nvSpPr>
        <p:spPr>
          <a:xfrm rot="10800000" flipH="1" flipV="1">
            <a:off x="0" y="0"/>
            <a:ext cx="12192000" cy="6857999"/>
          </a:xfrm>
          <a:prstGeom prst="rect">
            <a:avLst/>
          </a:prstGeom>
          <a:gradFill flip="none" rotWithShape="1">
            <a:gsLst>
              <a:gs pos="0">
                <a:schemeClr val="accent6">
                  <a:alpha val="30000"/>
                </a:schemeClr>
              </a:gs>
              <a:gs pos="84000">
                <a:schemeClr val="accent3">
                  <a:alpha val="0"/>
                </a:schemeClr>
              </a:gs>
            </a:gsLst>
            <a:lin ang="135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pic>
        <p:nvPicPr>
          <p:cNvPr id="11" name="Picture 10" descr="Green lights in a black background&#10;&#10;AI-generated content may be incorrect.">
            <a:extLst>
              <a:ext uri="{FF2B5EF4-FFF2-40B4-BE49-F238E27FC236}">
                <a16:creationId xmlns:a16="http://schemas.microsoft.com/office/drawing/2014/main" id="{60A9A049-5F1B-E988-40F0-6ABCDBFD0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9" name="Rectangle 8">
            <a:extLst>
              <a:ext uri="{FF2B5EF4-FFF2-40B4-BE49-F238E27FC236}">
                <a16:creationId xmlns:a16="http://schemas.microsoft.com/office/drawing/2014/main" id="{D9CB9F9D-5697-B318-36DE-F3A56A41684C}"/>
              </a:ext>
            </a:extLst>
          </p:cNvPr>
          <p:cNvSpPr/>
          <p:nvPr/>
        </p:nvSpPr>
        <p:spPr>
          <a:xfrm flipH="1">
            <a:off x="-2" y="-90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18" name="Rectangle 17">
            <a:extLst>
              <a:ext uri="{FF2B5EF4-FFF2-40B4-BE49-F238E27FC236}">
                <a16:creationId xmlns:a16="http://schemas.microsoft.com/office/drawing/2014/main" id="{9A895A76-A390-4D11-8636-7343D6308BA0}"/>
              </a:ext>
            </a:extLst>
          </p:cNvPr>
          <p:cNvSpPr/>
          <p:nvPr/>
        </p:nvSpPr>
        <p:spPr>
          <a:xfrm>
            <a:off x="-5714" y="21410"/>
            <a:ext cx="5950857"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6" name="Rectangle 65">
            <a:extLst>
              <a:ext uri="{FF2B5EF4-FFF2-40B4-BE49-F238E27FC236}">
                <a16:creationId xmlns:a16="http://schemas.microsoft.com/office/drawing/2014/main" id="{755A4801-DFC5-497B-8B14-B490AB4D2217}"/>
              </a:ext>
            </a:extLst>
          </p:cNvPr>
          <p:cNvSpPr/>
          <p:nvPr/>
        </p:nvSpPr>
        <p:spPr>
          <a:xfrm>
            <a:off x="414837" y="1874343"/>
            <a:ext cx="7734862" cy="1200329"/>
          </a:xfrm>
          <a:prstGeom prst="rect">
            <a:avLst/>
          </a:prstGeom>
        </p:spPr>
        <p:txBody>
          <a:bodyPr wrap="square">
            <a:spAutoFit/>
          </a:bodyPr>
          <a:lstStyle/>
          <a:p>
            <a:pPr>
              <a:lnSpc>
                <a:spcPct val="90000"/>
              </a:lnSpc>
            </a:pPr>
            <a:r>
              <a:rPr lang="en-US" sz="4000" b="1" dirty="0">
                <a:solidFill>
                  <a:schemeClr val="bg1"/>
                </a:solidFill>
                <a:latin typeface="+mj-lt"/>
              </a:rPr>
              <a:t>A VILÁG </a:t>
            </a:r>
            <a:r>
              <a:rPr lang="en-US" sz="4000" b="1" dirty="0">
                <a:solidFill>
                  <a:schemeClr val="accent6"/>
                </a:solidFill>
                <a:latin typeface="+mj-lt"/>
              </a:rPr>
              <a:t>ELSŐ HIBRID MÁTRIX </a:t>
            </a:r>
            <a:r>
              <a:rPr lang="en-US" sz="4000" b="1" dirty="0">
                <a:solidFill>
                  <a:schemeClr val="bg1"/>
                </a:solidFill>
                <a:latin typeface="+mj-lt"/>
              </a:rPr>
              <a:t>MODELL</a:t>
            </a:r>
          </a:p>
        </p:txBody>
      </p:sp>
      <p:sp>
        <p:nvSpPr>
          <p:cNvPr id="22" name="Cube 21">
            <a:extLst>
              <a:ext uri="{FF2B5EF4-FFF2-40B4-BE49-F238E27FC236}">
                <a16:creationId xmlns:a16="http://schemas.microsoft.com/office/drawing/2014/main" id="{125663C0-7552-479F-848A-1807FB5D7596}"/>
              </a:ext>
            </a:extLst>
          </p:cNvPr>
          <p:cNvSpPr/>
          <p:nvPr/>
        </p:nvSpPr>
        <p:spPr>
          <a:xfrm flipH="1">
            <a:off x="3324554" y="-1297065"/>
            <a:ext cx="4280130" cy="4267200"/>
          </a:xfrm>
          <a:prstGeom prst="cube">
            <a:avLst>
              <a:gd name="adj" fmla="val 69390"/>
            </a:avLst>
          </a:prstGeom>
          <a:gradFill flip="none" rotWithShape="1">
            <a:gsLst>
              <a:gs pos="20000">
                <a:schemeClr val="accent1">
                  <a:alpha val="0"/>
                </a:schemeClr>
              </a:gs>
              <a:gs pos="100000">
                <a:schemeClr val="accent6">
                  <a:alpha val="60000"/>
                </a:schemeClr>
              </a:gs>
            </a:gsLst>
            <a:lin ang="18900000" scaled="1"/>
            <a:tileRect/>
          </a:gradFill>
          <a:ln cap="rnd">
            <a:noFill/>
            <a:round/>
          </a:ln>
          <a:effectLst>
            <a:outerShdw blurRad="292100" dist="5080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3BE76C04-DFD8-6728-675B-6A317D90C6D2}"/>
              </a:ext>
            </a:extLst>
          </p:cNvPr>
          <p:cNvSpPr txBox="1"/>
          <p:nvPr/>
        </p:nvSpPr>
        <p:spPr>
          <a:xfrm>
            <a:off x="120426" y="6534595"/>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pic>
        <p:nvPicPr>
          <p:cNvPr id="7" name="Picture 6" descr="A green lit up coin&#10;&#10;AI-generated content may be incorrect.">
            <a:extLst>
              <a:ext uri="{FF2B5EF4-FFF2-40B4-BE49-F238E27FC236}">
                <a16:creationId xmlns:a16="http://schemas.microsoft.com/office/drawing/2014/main" id="{A642288B-AD71-AEAA-1C2A-A356FFA2C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13" name="TextBox 12">
            <a:extLst>
              <a:ext uri="{FF2B5EF4-FFF2-40B4-BE49-F238E27FC236}">
                <a16:creationId xmlns:a16="http://schemas.microsoft.com/office/drawing/2014/main" id="{AC52AD79-C228-97E5-D014-55F3DD52BF9B}"/>
              </a:ext>
            </a:extLst>
          </p:cNvPr>
          <p:cNvSpPr txBox="1"/>
          <p:nvPr/>
        </p:nvSpPr>
        <p:spPr>
          <a:xfrm>
            <a:off x="439827" y="3193767"/>
            <a:ext cx="5927388" cy="1200329"/>
          </a:xfrm>
          <a:prstGeom prst="rect">
            <a:avLst/>
          </a:prstGeom>
          <a:noFill/>
        </p:spPr>
        <p:txBody>
          <a:bodyPr wrap="square">
            <a:spAutoFit/>
          </a:bodyPr>
          <a:lstStyle/>
          <a:p>
            <a:pPr marL="285750" indent="-285750">
              <a:buClr>
                <a:schemeClr val="accent6"/>
              </a:buClr>
              <a:buFont typeface="Wingdings" panose="05000000000000000000" pitchFamily="2" charset="2"/>
              <a:buChar char="Ø"/>
            </a:pP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Aktív</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jövedelem</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Azonnal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megkapod</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kifizetést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USDT-ben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minden</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egyes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ajánlásért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amit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hozol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t>
            </a:r>
          </a:p>
          <a:p>
            <a:pPr marL="285750" indent="-285750">
              <a:buClr>
                <a:schemeClr val="accent6"/>
              </a:buClr>
              <a:buFont typeface="Wingdings" panose="05000000000000000000" pitchFamily="2" charset="2"/>
              <a:buChar char="Ø"/>
            </a:pP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Passzív</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jövedelem</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Minél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hosszabb</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ideig</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tétet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tartasz</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annál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többet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keresel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t>
            </a:r>
          </a:p>
        </p:txBody>
      </p:sp>
      <p:sp>
        <p:nvSpPr>
          <p:cNvPr id="15" name="TextBox 14">
            <a:extLst>
              <a:ext uri="{FF2B5EF4-FFF2-40B4-BE49-F238E27FC236}">
                <a16:creationId xmlns:a16="http://schemas.microsoft.com/office/drawing/2014/main" id="{C89E699A-3069-9DBB-E2F6-C0D3FCA514B2}"/>
              </a:ext>
            </a:extLst>
          </p:cNvPr>
          <p:cNvSpPr txBox="1"/>
          <p:nvPr/>
        </p:nvSpPr>
        <p:spPr>
          <a:xfrm>
            <a:off x="450349" y="5271654"/>
            <a:ext cx="7154335" cy="923330"/>
          </a:xfrm>
          <a:prstGeom prst="rect">
            <a:avLst/>
          </a:prstGeom>
          <a:noFill/>
        </p:spPr>
        <p:txBody>
          <a:bodyPr wrap="square">
            <a:spAutoFit/>
          </a:bodyPr>
          <a:lstStyle/>
          <a:p>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Nincs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hardver</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Nincsenek</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bányászati</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err="1">
                <a:solidFill>
                  <a:schemeClr val="accent6"/>
                </a:solidFill>
                <a:latin typeface="Arial" panose="020B0604020202020204" pitchFamily="34" charset="0"/>
                <a:ea typeface="Cambria" panose="02040503050406030204" pitchFamily="18" charset="0"/>
                <a:cs typeface="Arial" panose="020B0604020202020204" pitchFamily="34" charset="0"/>
              </a:rPr>
              <a:t>fúrótornyok</a:t>
            </a:r>
            <a:r>
              <a:rPr lang="en-US" b="1" dirty="0">
                <a:solidFill>
                  <a:schemeClr val="accent6"/>
                </a:solidFill>
                <a:latin typeface="Arial" panose="020B0604020202020204" pitchFamily="34" charset="0"/>
                <a:ea typeface="Cambria" panose="02040503050406030204" pitchFamily="18" charset="0"/>
                <a:cs typeface="Arial" panose="020B0604020202020204" pitchFamily="34" charset="0"/>
              </a:rPr>
              <a:t> </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Nincs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bonyolult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beállítás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b="1" dirty="0">
                <a:solidFill>
                  <a:schemeClr val="bg1"/>
                </a:solidFill>
                <a:latin typeface="Arial" panose="020B0604020202020204" pitchFamily="34" charset="0"/>
                <a:ea typeface="Cambria" panose="02040503050406030204" pitchFamily="18" charset="0"/>
                <a:cs typeface="Arial" panose="020B0604020202020204" pitchFamily="34" charset="0"/>
              </a:rPr>
              <a:t>|</a:t>
            </a:r>
          </a:p>
          <a:p>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Csak</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csatlakozz</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tegyél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meg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egyszer</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nyerj</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naponta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IN"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pic>
        <p:nvPicPr>
          <p:cNvPr id="3" name="Picture 2" descr="A computer screen shot of a computer&#10;&#10;AI-generated content may be incorrect.">
            <a:extLst>
              <a:ext uri="{FF2B5EF4-FFF2-40B4-BE49-F238E27FC236}">
                <a16:creationId xmlns:a16="http://schemas.microsoft.com/office/drawing/2014/main" id="{7A885D5D-8FF2-EE4D-C21E-5850293E4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864" y="1563787"/>
            <a:ext cx="6059641" cy="4409110"/>
          </a:xfrm>
          <a:prstGeom prst="rect">
            <a:avLst/>
          </a:prstGeom>
        </p:spPr>
      </p:pic>
    </p:spTree>
    <p:extLst>
      <p:ext uri="{BB962C8B-B14F-4D97-AF65-F5344CB8AC3E}">
        <p14:creationId xmlns:p14="http://schemas.microsoft.com/office/powerpoint/2010/main" val="938155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erson standing in front of a large letter&#10;&#10;AI-generated content may be incorrect.">
            <a:extLst>
              <a:ext uri="{FF2B5EF4-FFF2-40B4-BE49-F238E27FC236}">
                <a16:creationId xmlns:a16="http://schemas.microsoft.com/office/drawing/2014/main" id="{642A731F-4476-D47F-E2D6-573E41FDA1C1}"/>
              </a:ext>
            </a:extLst>
          </p:cNvPr>
          <p:cNvPicPr>
            <a:picLocks noChangeAspect="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3789" y="-7631"/>
            <a:ext cx="4042926" cy="6858000"/>
          </a:xfrm>
          <a:prstGeom prst="rect">
            <a:avLst/>
          </a:prstGeom>
        </p:spPr>
      </p:pic>
      <p:pic>
        <p:nvPicPr>
          <p:cNvPr id="16" name="Picture 15">
            <a:extLst>
              <a:ext uri="{FF2B5EF4-FFF2-40B4-BE49-F238E27FC236}">
                <a16:creationId xmlns:a16="http://schemas.microsoft.com/office/drawing/2014/main" id="{F7275E88-E09F-127A-B244-0661A4646D5F}"/>
              </a:ext>
            </a:extLst>
          </p:cNvPr>
          <p:cNvPicPr>
            <a:picLocks noChangeAspect="1"/>
          </p:cNvPicPr>
          <p:nvPr/>
        </p:nvPicPr>
        <p:blipFill>
          <a:blip r:embed="rId3">
            <a:duotone>
              <a:prstClr val="black"/>
              <a:schemeClr val="accent5">
                <a:tint val="45000"/>
                <a:satMod val="400000"/>
              </a:schemeClr>
            </a:duotone>
            <a:alphaModFix amt="68000"/>
            <a:extLst>
              <a:ext uri="{28A0092B-C50C-407E-A947-70E740481C1C}">
                <a14:useLocalDpi xmlns:a14="http://schemas.microsoft.com/office/drawing/2010/main" val="0"/>
              </a:ext>
            </a:extLst>
          </a:blip>
          <a:srcRect l="2779" r="2779"/>
          <a:stretch/>
        </p:blipFill>
        <p:spPr>
          <a:xfrm>
            <a:off x="8481159" y="0"/>
            <a:ext cx="3725842" cy="6874775"/>
          </a:xfrm>
          <a:prstGeom prst="rect">
            <a:avLst/>
          </a:prstGeom>
        </p:spPr>
      </p:pic>
      <p:pic>
        <p:nvPicPr>
          <p:cNvPr id="18" name="Picture 17" descr="A green hexagons on a black background&#10;&#10;AI-generated content may be incorrect.">
            <a:extLst>
              <a:ext uri="{FF2B5EF4-FFF2-40B4-BE49-F238E27FC236}">
                <a16:creationId xmlns:a16="http://schemas.microsoft.com/office/drawing/2014/main" id="{9053E378-C052-6341-B3A3-BB1F35B09314}"/>
              </a:ext>
            </a:extLst>
          </p:cNvPr>
          <p:cNvPicPr>
            <a:picLocks noChangeAspect="1"/>
          </p:cNvPicPr>
          <p:nvPr/>
        </p:nvPicPr>
        <p:blipFill>
          <a:blip r:embed="rId4">
            <a:alphaModFix amt="13000"/>
            <a:extLst>
              <a:ext uri="{28A0092B-C50C-407E-A947-70E740481C1C}">
                <a14:useLocalDpi xmlns:a14="http://schemas.microsoft.com/office/drawing/2010/main" val="0"/>
              </a:ext>
            </a:extLst>
          </a:blip>
          <a:srcRect t="17379" b="14622"/>
          <a:stretch>
            <a:fillRect/>
          </a:stretch>
        </p:blipFill>
        <p:spPr>
          <a:xfrm>
            <a:off x="-1" y="-16775"/>
            <a:ext cx="12207001" cy="6891550"/>
          </a:xfrm>
          <a:prstGeom prst="rect">
            <a:avLst/>
          </a:prstGeom>
        </p:spPr>
      </p:pic>
      <p:sp>
        <p:nvSpPr>
          <p:cNvPr id="65" name="Rectangle 64">
            <a:extLst>
              <a:ext uri="{FF2B5EF4-FFF2-40B4-BE49-F238E27FC236}">
                <a16:creationId xmlns:a16="http://schemas.microsoft.com/office/drawing/2014/main" id="{4D17DC3D-3962-46C8-B32A-235DA5EF80A9}"/>
              </a:ext>
            </a:extLst>
          </p:cNvPr>
          <p:cNvSpPr/>
          <p:nvPr/>
        </p:nvSpPr>
        <p:spPr>
          <a:xfrm>
            <a:off x="3710842" y="0"/>
            <a:ext cx="4770317" cy="6858000"/>
          </a:xfrm>
          <a:prstGeom prst="rect">
            <a:avLst/>
          </a:prstGeom>
          <a:gradFill flip="none" rotWithShape="1">
            <a:gsLst>
              <a:gs pos="0">
                <a:schemeClr val="accent6">
                  <a:alpha val="0"/>
                </a:schemeClr>
              </a:gs>
              <a:gs pos="59000">
                <a:schemeClr val="tx1">
                  <a:alpha val="42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extLst>
              <a:ext uri="{FF2B5EF4-FFF2-40B4-BE49-F238E27FC236}">
                <a16:creationId xmlns:a16="http://schemas.microsoft.com/office/drawing/2014/main" id="{B23CF93B-C83B-4348-8683-1FA706E92C4D}"/>
              </a:ext>
            </a:extLst>
          </p:cNvPr>
          <p:cNvSpPr txBox="1"/>
          <p:nvPr/>
        </p:nvSpPr>
        <p:spPr>
          <a:xfrm>
            <a:off x="3908926" y="2329365"/>
            <a:ext cx="4262726" cy="3477875"/>
          </a:xfrm>
          <a:prstGeom prst="rect">
            <a:avLst/>
          </a:prstGeom>
          <a:noFill/>
        </p:spPr>
        <p:txBody>
          <a:bodyPr wrap="square" rtlCol="0">
            <a:spAutoFit/>
          </a:bodyPr>
          <a:lstStyle>
            <a:defPPr>
              <a:defRPr lang="en-US"/>
            </a:defPPr>
            <a:lvl1pPr>
              <a:lnSpc>
                <a:spcPct val="80000"/>
              </a:lnSpc>
              <a:defRPr sz="2000">
                <a:solidFill>
                  <a:schemeClr val="bg1"/>
                </a:solidFill>
                <a:latin typeface="+mj-lt"/>
              </a:defRPr>
            </a:lvl1pPr>
          </a:lstStyle>
          <a:p>
            <a:pPr algn="ctr">
              <a:lnSpc>
                <a:spcPct val="100000"/>
              </a:lnSpc>
            </a:pPr>
            <a:r>
              <a:rPr lang="en-US" sz="4400" b="1" dirty="0">
                <a:effectLst>
                  <a:outerShdw blurRad="50800" dist="38100" dir="8100000" algn="tr" rotWithShape="0">
                    <a:prstClr val="black">
                      <a:alpha val="40000"/>
                    </a:prstClr>
                  </a:outerShdw>
                </a:effectLst>
              </a:rPr>
              <a:t>HOGYAN CSINÁLJUK </a:t>
            </a:r>
            <a:r>
              <a:rPr lang="en-US" sz="4400" b="1" dirty="0">
                <a:solidFill>
                  <a:schemeClr val="accent6"/>
                </a:solidFill>
                <a:effectLst>
                  <a:outerShdw blurRad="50800" dist="38100" dir="8100000" algn="tr" rotWithShape="0">
                    <a:prstClr val="black">
                      <a:alpha val="40000"/>
                    </a:prstClr>
                  </a:outerShdw>
                </a:effectLst>
              </a:rPr>
              <a:t>KERESÉSI ÚTMUTATÓVAL </a:t>
            </a:r>
            <a:r>
              <a:rPr lang="en-US" sz="4400" b="1" dirty="0">
                <a:effectLst>
                  <a:outerShdw blurRad="50800" dist="38100" dir="8100000" algn="tr" rotWithShape="0">
                    <a:prstClr val="black">
                      <a:alpha val="40000"/>
                    </a:prstClr>
                  </a:outerShdw>
                </a:effectLst>
              </a:rPr>
              <a:t>X Energia?</a:t>
            </a:r>
          </a:p>
        </p:txBody>
      </p:sp>
      <p:pic>
        <p:nvPicPr>
          <p:cNvPr id="4" name="Picture 3" descr="A green lit up coin&#10;&#10;AI-generated content may be incorrect.">
            <a:extLst>
              <a:ext uri="{FF2B5EF4-FFF2-40B4-BE49-F238E27FC236}">
                <a16:creationId xmlns:a16="http://schemas.microsoft.com/office/drawing/2014/main" id="{3E034F9C-CE39-B07B-3BC6-65DF279FB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5" name="TextBox 4">
            <a:extLst>
              <a:ext uri="{FF2B5EF4-FFF2-40B4-BE49-F238E27FC236}">
                <a16:creationId xmlns:a16="http://schemas.microsoft.com/office/drawing/2014/main" id="{52DB42CF-CB08-C33B-CEE6-AC45E4720A6A}"/>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Tree>
    <p:extLst>
      <p:ext uri="{BB962C8B-B14F-4D97-AF65-F5344CB8AC3E}">
        <p14:creationId xmlns:p14="http://schemas.microsoft.com/office/powerpoint/2010/main" val="190433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lights in a black background&#10;&#10;AI-generated content may be incorrect.">
            <a:extLst>
              <a:ext uri="{FF2B5EF4-FFF2-40B4-BE49-F238E27FC236}">
                <a16:creationId xmlns:a16="http://schemas.microsoft.com/office/drawing/2014/main" id="{F01E3F90-C44C-8708-B752-A61767786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6" name="Rectangle 5">
            <a:extLst>
              <a:ext uri="{FF2B5EF4-FFF2-40B4-BE49-F238E27FC236}">
                <a16:creationId xmlns:a16="http://schemas.microsoft.com/office/drawing/2014/main" id="{A3D1BCB9-432B-E9B5-C057-CEBCFAD7D01B}"/>
              </a:ext>
            </a:extLst>
          </p:cNvPr>
          <p:cNvSpPr/>
          <p:nvPr/>
        </p:nvSpPr>
        <p:spPr>
          <a:xfrm flipH="1">
            <a:off x="-1898" y="-1802"/>
            <a:ext cx="12192001" cy="685980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pSp>
        <p:nvGrpSpPr>
          <p:cNvPr id="12" name="Group 11">
            <a:extLst>
              <a:ext uri="{FF2B5EF4-FFF2-40B4-BE49-F238E27FC236}">
                <a16:creationId xmlns:a16="http://schemas.microsoft.com/office/drawing/2014/main" id="{0A4C2273-CE9C-406A-9957-49E2D0D57E97}"/>
              </a:ext>
            </a:extLst>
          </p:cNvPr>
          <p:cNvGrpSpPr/>
          <p:nvPr/>
        </p:nvGrpSpPr>
        <p:grpSpPr>
          <a:xfrm>
            <a:off x="3153909" y="3267074"/>
            <a:ext cx="5884182" cy="1674286"/>
            <a:chOff x="2687947" y="1714500"/>
            <a:chExt cx="6773553" cy="1674286"/>
          </a:xfrm>
        </p:grpSpPr>
        <p:sp>
          <p:nvSpPr>
            <p:cNvPr id="8" name="Freeform: Shape 7">
              <a:extLst>
                <a:ext uri="{FF2B5EF4-FFF2-40B4-BE49-F238E27FC236}">
                  <a16:creationId xmlns:a16="http://schemas.microsoft.com/office/drawing/2014/main" id="{D820F5AE-BF82-4572-A5F0-9E667A361FC0}"/>
                </a:ext>
              </a:extLst>
            </p:cNvPr>
            <p:cNvSpPr/>
            <p:nvPr/>
          </p:nvSpPr>
          <p:spPr>
            <a:xfrm>
              <a:off x="7499350" y="1714500"/>
              <a:ext cx="1962150" cy="495300"/>
            </a:xfrm>
            <a:custGeom>
              <a:avLst/>
              <a:gdLst>
                <a:gd name="connsiteX0" fmla="*/ 0 w 1962150"/>
                <a:gd name="connsiteY0" fmla="*/ 495300 h 495300"/>
                <a:gd name="connsiteX1" fmla="*/ 742950 w 1962150"/>
                <a:gd name="connsiteY1" fmla="*/ 495300 h 495300"/>
                <a:gd name="connsiteX2" fmla="*/ 1028700 w 1962150"/>
                <a:gd name="connsiteY2" fmla="*/ 0 h 495300"/>
                <a:gd name="connsiteX3" fmla="*/ 1962150 w 1962150"/>
                <a:gd name="connsiteY3" fmla="*/ 0 h 495300"/>
              </a:gdLst>
              <a:ahLst/>
              <a:cxnLst>
                <a:cxn ang="0">
                  <a:pos x="connsiteX0" y="connsiteY0"/>
                </a:cxn>
                <a:cxn ang="0">
                  <a:pos x="connsiteX1" y="connsiteY1"/>
                </a:cxn>
                <a:cxn ang="0">
                  <a:pos x="connsiteX2" y="connsiteY2"/>
                </a:cxn>
                <a:cxn ang="0">
                  <a:pos x="connsiteX3" y="connsiteY3"/>
                </a:cxn>
              </a:cxnLst>
              <a:rect l="l" t="t" r="r" b="b"/>
              <a:pathLst>
                <a:path w="1962150" h="495300">
                  <a:moveTo>
                    <a:pt x="0" y="495300"/>
                  </a:moveTo>
                  <a:lnTo>
                    <a:pt x="742950" y="495300"/>
                  </a:lnTo>
                  <a:lnTo>
                    <a:pt x="1028700" y="0"/>
                  </a:lnTo>
                  <a:lnTo>
                    <a:pt x="1962150" y="0"/>
                  </a:lnTo>
                </a:path>
              </a:pathLst>
            </a:cu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9" name="Freeform: Shape 8">
              <a:extLst>
                <a:ext uri="{FF2B5EF4-FFF2-40B4-BE49-F238E27FC236}">
                  <a16:creationId xmlns:a16="http://schemas.microsoft.com/office/drawing/2014/main" id="{B32F437A-60CA-44A0-B6E5-FF6E35E09B4A}"/>
                </a:ext>
              </a:extLst>
            </p:cNvPr>
            <p:cNvSpPr/>
            <p:nvPr/>
          </p:nvSpPr>
          <p:spPr>
            <a:xfrm flipH="1">
              <a:off x="2730500" y="1714500"/>
              <a:ext cx="1962150" cy="495300"/>
            </a:xfrm>
            <a:custGeom>
              <a:avLst/>
              <a:gdLst>
                <a:gd name="connsiteX0" fmla="*/ 0 w 1962150"/>
                <a:gd name="connsiteY0" fmla="*/ 495300 h 495300"/>
                <a:gd name="connsiteX1" fmla="*/ 742950 w 1962150"/>
                <a:gd name="connsiteY1" fmla="*/ 495300 h 495300"/>
                <a:gd name="connsiteX2" fmla="*/ 1028700 w 1962150"/>
                <a:gd name="connsiteY2" fmla="*/ 0 h 495300"/>
                <a:gd name="connsiteX3" fmla="*/ 1962150 w 1962150"/>
                <a:gd name="connsiteY3" fmla="*/ 0 h 495300"/>
              </a:gdLst>
              <a:ahLst/>
              <a:cxnLst>
                <a:cxn ang="0">
                  <a:pos x="connsiteX0" y="connsiteY0"/>
                </a:cxn>
                <a:cxn ang="0">
                  <a:pos x="connsiteX1" y="connsiteY1"/>
                </a:cxn>
                <a:cxn ang="0">
                  <a:pos x="connsiteX2" y="connsiteY2"/>
                </a:cxn>
                <a:cxn ang="0">
                  <a:pos x="connsiteX3" y="connsiteY3"/>
                </a:cxn>
              </a:cxnLst>
              <a:rect l="l" t="t" r="r" b="b"/>
              <a:pathLst>
                <a:path w="1962150" h="495300">
                  <a:moveTo>
                    <a:pt x="0" y="495300"/>
                  </a:moveTo>
                  <a:lnTo>
                    <a:pt x="742950" y="495300"/>
                  </a:lnTo>
                  <a:lnTo>
                    <a:pt x="1028700" y="0"/>
                  </a:lnTo>
                  <a:lnTo>
                    <a:pt x="1962150" y="0"/>
                  </a:lnTo>
                </a:path>
              </a:pathLst>
            </a:cu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cxnSp>
          <p:nvCxnSpPr>
            <p:cNvPr id="13" name="Straight Connector 12">
              <a:extLst>
                <a:ext uri="{FF2B5EF4-FFF2-40B4-BE49-F238E27FC236}">
                  <a16:creationId xmlns:a16="http://schemas.microsoft.com/office/drawing/2014/main" id="{80961FCB-7C07-4D2A-AB67-A2BF5B936032}"/>
                </a:ext>
              </a:extLst>
            </p:cNvPr>
            <p:cNvCxnSpPr>
              <a:cxnSpLocks/>
            </p:cNvCxnSpPr>
            <p:nvPr/>
          </p:nvCxnSpPr>
          <p:spPr>
            <a:xfrm flipH="1">
              <a:off x="2687947" y="3388786"/>
              <a:ext cx="1490354" cy="0"/>
            </a:xfrm>
            <a:prstGeom prst="line">
              <a:avLst/>
            </a:pr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id="{7ED7CCF1-960F-48E3-9657-B53FFA156F39}"/>
                </a:ext>
              </a:extLst>
            </p:cNvPr>
            <p:cNvCxnSpPr>
              <a:cxnSpLocks/>
            </p:cNvCxnSpPr>
            <p:nvPr/>
          </p:nvCxnSpPr>
          <p:spPr>
            <a:xfrm>
              <a:off x="8013700" y="3388786"/>
              <a:ext cx="1447800" cy="0"/>
            </a:xfrm>
            <a:prstGeom prst="line">
              <a:avLst/>
            </a:prstGeom>
            <a:noFill/>
            <a:ln>
              <a:solidFill>
                <a:schemeClr val="bg1">
                  <a:lumMod val="75000"/>
                  <a:alpha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oup 14">
            <a:extLst>
              <a:ext uri="{FF2B5EF4-FFF2-40B4-BE49-F238E27FC236}">
                <a16:creationId xmlns:a16="http://schemas.microsoft.com/office/drawing/2014/main" id="{C958B1F6-F819-43A1-88A1-8E129D7A77C5}"/>
              </a:ext>
            </a:extLst>
          </p:cNvPr>
          <p:cNvGrpSpPr/>
          <p:nvPr/>
        </p:nvGrpSpPr>
        <p:grpSpPr>
          <a:xfrm>
            <a:off x="1047523" y="2781541"/>
            <a:ext cx="2311400" cy="1125039"/>
            <a:chOff x="9666514" y="2921907"/>
            <a:chExt cx="2311400" cy="1125039"/>
          </a:xfrm>
        </p:grpSpPr>
        <p:sp>
          <p:nvSpPr>
            <p:cNvPr id="16" name="TextBox 15">
              <a:extLst>
                <a:ext uri="{FF2B5EF4-FFF2-40B4-BE49-F238E27FC236}">
                  <a16:creationId xmlns:a16="http://schemas.microsoft.com/office/drawing/2014/main" id="{DD99F2BA-8C07-4049-B4E6-6B17198947B9}"/>
                </a:ext>
              </a:extLst>
            </p:cNvPr>
            <p:cNvSpPr txBox="1"/>
            <p:nvPr/>
          </p:nvSpPr>
          <p:spPr>
            <a:xfrm>
              <a:off x="9666514" y="2921907"/>
              <a:ext cx="2311400" cy="338554"/>
            </a:xfrm>
            <a:prstGeom prst="rect">
              <a:avLst/>
            </a:prstGeom>
            <a:noFill/>
          </p:spPr>
          <p:txBody>
            <a:bodyPr wrap="square" rtlCol="0">
              <a:spAutoFit/>
            </a:bodyPr>
            <a:lstStyle>
              <a:defPPr>
                <a:defRPr lang="id-ID"/>
              </a:defPPr>
              <a:lvl1pPr algn="r">
                <a:defRPr sz="3200" b="1">
                  <a:gradFill flip="none" rotWithShape="1">
                    <a:gsLst>
                      <a:gs pos="0">
                        <a:schemeClr val="accent1"/>
                      </a:gs>
                      <a:gs pos="100000">
                        <a:schemeClr val="accent2"/>
                      </a:gs>
                    </a:gsLst>
                    <a:lin ang="0" scaled="1"/>
                    <a:tileRect/>
                  </a:gradFill>
                  <a:latin typeface="Rajdhani" panose="02000000000000000000" pitchFamily="2" charset="0"/>
                  <a:cs typeface="Rajdhani" panose="02000000000000000000" pitchFamily="2" charset="0"/>
                </a:defRPr>
              </a:lvl1pPr>
            </a:lstStyle>
            <a:p>
              <a:pPr algn="l"/>
              <a:r>
                <a:rPr lang="en-IN" sz="1600" dirty="0">
                  <a:solidFill>
                    <a:schemeClr val="accent6"/>
                  </a:solidFill>
                  <a:latin typeface="+mj-lt"/>
                </a:rPr>
                <a:t>AKTÍV JÖVEDELEM</a:t>
              </a:r>
              <a:endParaRPr lang="en-US" sz="1600" dirty="0">
                <a:solidFill>
                  <a:schemeClr val="accent6"/>
                </a:solidFill>
                <a:latin typeface="+mj-lt"/>
              </a:endParaRPr>
            </a:p>
          </p:txBody>
        </p:sp>
        <p:sp>
          <p:nvSpPr>
            <p:cNvPr id="17" name="TextBox 16">
              <a:extLst>
                <a:ext uri="{FF2B5EF4-FFF2-40B4-BE49-F238E27FC236}">
                  <a16:creationId xmlns:a16="http://schemas.microsoft.com/office/drawing/2014/main" id="{9D14563A-6DD8-478A-B49E-A71194165408}"/>
                </a:ext>
              </a:extLst>
            </p:cNvPr>
            <p:cNvSpPr txBox="1"/>
            <p:nvPr/>
          </p:nvSpPr>
          <p:spPr>
            <a:xfrm>
              <a:off x="9666514" y="3202804"/>
              <a:ext cx="2252280" cy="844142"/>
            </a:xfrm>
            <a:prstGeom prst="rect">
              <a:avLst/>
            </a:prstGeom>
            <a:noFill/>
          </p:spPr>
          <p:txBody>
            <a:bodyPr wrap="square" rtlCol="0">
              <a:spAutoFit/>
            </a:bodyPr>
            <a:lstStyle>
              <a:defPPr>
                <a:defRPr lang="id-ID"/>
              </a:defPPr>
              <a:lvl1pPr>
                <a:lnSpc>
                  <a:spcPct val="120000"/>
                </a:lnSpc>
                <a:defRPr sz="1200">
                  <a:solidFill>
                    <a:schemeClr val="bg1">
                      <a:lumMod val="65000"/>
                    </a:schemeClr>
                  </a:solidFill>
                  <a:latin typeface="Segoe UI" panose="020B0502040204020203" pitchFamily="34" charset="0"/>
                  <a:cs typeface="Segoe UI" panose="020B0502040204020203" pitchFamily="34" charset="0"/>
                </a:defRPr>
              </a:lvl1pPr>
            </a:lstStyle>
            <a:p>
              <a:r>
                <a:rPr lang="en-US" sz="1400" dirty="0" err="1">
                  <a:solidFill>
                    <a:schemeClr val="bg1"/>
                  </a:solidFill>
                  <a:latin typeface="Arial" panose="020B0604020202020204" pitchFamily="34" charset="0"/>
                  <a:cs typeface="Arial" panose="020B0604020202020204" pitchFamily="34" charset="0"/>
                </a:rPr>
                <a:t>Aktív</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jövedelem</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az</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emberek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platformra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való</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ajánlásával</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C224282-F5E1-4F41-9627-B356019475C7}"/>
              </a:ext>
            </a:extLst>
          </p:cNvPr>
          <p:cNvGrpSpPr/>
          <p:nvPr/>
        </p:nvGrpSpPr>
        <p:grpSpPr>
          <a:xfrm>
            <a:off x="976499" y="4496983"/>
            <a:ext cx="2311400" cy="1148146"/>
            <a:chOff x="9185462" y="3025155"/>
            <a:chExt cx="2311400" cy="1148146"/>
          </a:xfrm>
        </p:grpSpPr>
        <p:sp>
          <p:nvSpPr>
            <p:cNvPr id="19" name="TextBox 18">
              <a:extLst>
                <a:ext uri="{FF2B5EF4-FFF2-40B4-BE49-F238E27FC236}">
                  <a16:creationId xmlns:a16="http://schemas.microsoft.com/office/drawing/2014/main" id="{1B14C842-6382-42E1-B988-20861B719FDF}"/>
                </a:ext>
              </a:extLst>
            </p:cNvPr>
            <p:cNvSpPr txBox="1"/>
            <p:nvPr/>
          </p:nvSpPr>
          <p:spPr>
            <a:xfrm>
              <a:off x="9185462" y="3025155"/>
              <a:ext cx="2311400" cy="338554"/>
            </a:xfrm>
            <a:prstGeom prst="rect">
              <a:avLst/>
            </a:prstGeom>
            <a:noFill/>
          </p:spPr>
          <p:txBody>
            <a:bodyPr wrap="square" rtlCol="0">
              <a:spAutoFit/>
            </a:bodyPr>
            <a:lstStyle>
              <a:defPPr>
                <a:defRPr lang="en-US"/>
              </a:defPPr>
              <a:lvl1pPr algn="r">
                <a:defRPr sz="1600" b="1">
                  <a:solidFill>
                    <a:schemeClr val="accent6"/>
                  </a:solidFill>
                  <a:latin typeface="+mj-lt"/>
                  <a:cs typeface="Rajdhani" panose="02000000000000000000" pitchFamily="2" charset="0"/>
                </a:defRPr>
              </a:lvl1pPr>
            </a:lstStyle>
            <a:p>
              <a:pPr algn="l"/>
              <a:r>
                <a:rPr lang="en-US" dirty="0"/>
                <a:t> </a:t>
              </a:r>
              <a:r>
                <a:rPr lang="en-US" dirty="0" err="1"/>
                <a:t>Átfolyás</a:t>
              </a:r>
              <a:endParaRPr lang="en-US" dirty="0"/>
            </a:p>
          </p:txBody>
        </p:sp>
        <p:sp>
          <p:nvSpPr>
            <p:cNvPr id="20" name="TextBox 19">
              <a:extLst>
                <a:ext uri="{FF2B5EF4-FFF2-40B4-BE49-F238E27FC236}">
                  <a16:creationId xmlns:a16="http://schemas.microsoft.com/office/drawing/2014/main" id="{23EF209E-2159-4157-A22C-9137AC7D7D81}"/>
                </a:ext>
              </a:extLst>
            </p:cNvPr>
            <p:cNvSpPr txBox="1"/>
            <p:nvPr/>
          </p:nvSpPr>
          <p:spPr>
            <a:xfrm>
              <a:off x="9238730" y="3329159"/>
              <a:ext cx="2143352" cy="844142"/>
            </a:xfrm>
            <a:prstGeom prst="rect">
              <a:avLst/>
            </a:prstGeom>
            <a:noFill/>
          </p:spPr>
          <p:txBody>
            <a:bodyPr wrap="square" rtlCol="0">
              <a:spAutoFit/>
            </a:bodyPr>
            <a:lstStyle>
              <a:defPPr>
                <a:defRPr lang="en-US"/>
              </a:defPPr>
              <a:lvl1pPr algn="r">
                <a:lnSpc>
                  <a:spcPct val="120000"/>
                </a:lnSpc>
                <a:defRPr sz="1200">
                  <a:solidFill>
                    <a:schemeClr val="bg1">
                      <a:lumMod val="65000"/>
                    </a:schemeClr>
                  </a:solidFill>
                  <a:cs typeface="Segoe UI" panose="020B0502040204020203" pitchFamily="34" charset="0"/>
                </a:defRPr>
              </a:lvl1pPr>
            </a:lstStyle>
            <a:p>
              <a:pPr algn="l"/>
              <a:r>
                <a:rPr lang="en-US" sz="1400" dirty="0">
                  <a:solidFill>
                    <a:schemeClr val="bg1"/>
                  </a:solidFill>
                  <a:latin typeface="Arial" panose="020B0604020202020204" pitchFamily="34" charset="0"/>
                  <a:cs typeface="Arial" panose="020B0604020202020204" pitchFamily="34" charset="0"/>
                </a:rPr>
                <a:t>A </a:t>
              </a:r>
              <a:r>
                <a:rPr lang="en-US" sz="1400" dirty="0" err="1">
                  <a:solidFill>
                    <a:schemeClr val="bg1"/>
                  </a:solidFill>
                  <a:latin typeface="Arial" panose="020B0604020202020204" pitchFamily="34" charset="0"/>
                  <a:cs typeface="Arial" panose="020B0604020202020204" pitchFamily="34" charset="0"/>
                </a:rPr>
                <a:t>felső</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és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alsó</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vonali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erőfeszítéseidből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származó</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bevételeidből</a:t>
              </a:r>
              <a:r>
                <a:rPr lang="en-US" sz="1400" dirty="0">
                  <a:solidFill>
                    <a:schemeClr val="bg1"/>
                  </a:solidFill>
                  <a:latin typeface="Arial" panose="020B0604020202020204" pitchFamily="34" charset="0"/>
                  <a:cs typeface="Arial" panose="020B0604020202020204" pitchFamily="34" charset="0"/>
                </a:rPr>
                <a:t>.</a:t>
              </a:r>
            </a:p>
          </p:txBody>
        </p:sp>
      </p:grpSp>
      <p:grpSp>
        <p:nvGrpSpPr>
          <p:cNvPr id="33" name="Group 32">
            <a:extLst>
              <a:ext uri="{FF2B5EF4-FFF2-40B4-BE49-F238E27FC236}">
                <a16:creationId xmlns:a16="http://schemas.microsoft.com/office/drawing/2014/main" id="{22E77311-7645-488E-8A1E-8588434EC2A0}"/>
              </a:ext>
            </a:extLst>
          </p:cNvPr>
          <p:cNvGrpSpPr/>
          <p:nvPr/>
        </p:nvGrpSpPr>
        <p:grpSpPr>
          <a:xfrm flipH="1">
            <a:off x="9087122" y="2826679"/>
            <a:ext cx="3181814" cy="1123478"/>
            <a:chOff x="8778933" y="3014673"/>
            <a:chExt cx="3181814" cy="1123478"/>
          </a:xfrm>
        </p:grpSpPr>
        <p:sp>
          <p:nvSpPr>
            <p:cNvPr id="34" name="TextBox 33">
              <a:extLst>
                <a:ext uri="{FF2B5EF4-FFF2-40B4-BE49-F238E27FC236}">
                  <a16:creationId xmlns:a16="http://schemas.microsoft.com/office/drawing/2014/main" id="{6998EF1B-4EA0-41F1-99C4-CC3E1D667B6B}"/>
                </a:ext>
              </a:extLst>
            </p:cNvPr>
            <p:cNvSpPr txBox="1"/>
            <p:nvPr/>
          </p:nvSpPr>
          <p:spPr>
            <a:xfrm>
              <a:off x="8778933" y="3014673"/>
              <a:ext cx="3181814" cy="338554"/>
            </a:xfrm>
            <a:prstGeom prst="rect">
              <a:avLst/>
            </a:prstGeom>
            <a:noFill/>
          </p:spPr>
          <p:txBody>
            <a:bodyPr wrap="square" rtlCol="0">
              <a:spAutoFit/>
            </a:bodyPr>
            <a:lstStyle>
              <a:defPPr>
                <a:defRPr lang="en-US"/>
              </a:defPPr>
              <a:lvl1pPr>
                <a:defRPr sz="1600" b="1">
                  <a:solidFill>
                    <a:schemeClr val="accent6"/>
                  </a:solidFill>
                  <a:latin typeface="+mj-lt"/>
                  <a:cs typeface="Rajdhani" panose="02000000000000000000" pitchFamily="2" charset="0"/>
                </a:defRPr>
              </a:lvl1pPr>
            </a:lstStyle>
            <a:p>
              <a:r>
                <a:rPr lang="en-IN" dirty="0" err="1"/>
                <a:t>Jelképes</a:t>
              </a:r>
              <a:r>
                <a:rPr lang="en-IN" dirty="0"/>
                <a:t> </a:t>
              </a:r>
              <a:r>
                <a:rPr lang="en-IN" dirty="0" err="1"/>
                <a:t>elismerés</a:t>
              </a:r>
              <a:endParaRPr lang="en-US" dirty="0"/>
            </a:p>
          </p:txBody>
        </p:sp>
        <p:sp>
          <p:nvSpPr>
            <p:cNvPr id="35" name="TextBox 34">
              <a:extLst>
                <a:ext uri="{FF2B5EF4-FFF2-40B4-BE49-F238E27FC236}">
                  <a16:creationId xmlns:a16="http://schemas.microsoft.com/office/drawing/2014/main" id="{8514B978-7D9B-41F1-82DD-999D25A2D614}"/>
                </a:ext>
              </a:extLst>
            </p:cNvPr>
            <p:cNvSpPr txBox="1"/>
            <p:nvPr/>
          </p:nvSpPr>
          <p:spPr>
            <a:xfrm>
              <a:off x="10031665" y="3294009"/>
              <a:ext cx="1901372" cy="844142"/>
            </a:xfrm>
            <a:prstGeom prst="rect">
              <a:avLst/>
            </a:prstGeom>
            <a:noFill/>
          </p:spPr>
          <p:txBody>
            <a:bodyPr wrap="square" rtlCol="0">
              <a:spAutoFit/>
            </a:bodyPr>
            <a:lstStyle>
              <a:defPPr>
                <a:defRPr lang="en-US"/>
              </a:defPPr>
              <a:lvl1pPr algn="r">
                <a:lnSpc>
                  <a:spcPct val="120000"/>
                </a:lnSpc>
                <a:defRPr sz="1200">
                  <a:solidFill>
                    <a:schemeClr val="bg1">
                      <a:lumMod val="65000"/>
                    </a:schemeClr>
                  </a:solidFill>
                  <a:cs typeface="Segoe UI" panose="020B0502040204020203" pitchFamily="34" charset="0"/>
                </a:defRPr>
              </a:lvl1pPr>
            </a:lstStyle>
            <a:p>
              <a:pPr algn="l"/>
              <a:r>
                <a:rPr lang="en-US" sz="1400" dirty="0">
                  <a:solidFill>
                    <a:schemeClr val="bg1"/>
                  </a:solidFill>
                  <a:latin typeface="Arial" panose="020B0604020202020204" pitchFamily="34" charset="0"/>
                  <a:cs typeface="Arial" panose="020B0604020202020204" pitchFamily="34" charset="0"/>
                </a:rPr>
                <a:t>Ha a token </a:t>
              </a:r>
              <a:r>
                <a:rPr lang="en-US" sz="1400" dirty="0" err="1">
                  <a:solidFill>
                    <a:schemeClr val="bg1"/>
                  </a:solidFill>
                  <a:latin typeface="Arial" panose="020B0604020202020204" pitchFamily="34" charset="0"/>
                  <a:cs typeface="Arial" panose="020B0604020202020204" pitchFamily="34" charset="0"/>
                </a:rPr>
                <a:t>ára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emelkedik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akkor</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keresel</a:t>
              </a:r>
              <a:endParaRPr lang="en-US" sz="1400" dirty="0">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E5515912-A6BD-4DB1-AEB0-AD8D76A78FDD}"/>
              </a:ext>
            </a:extLst>
          </p:cNvPr>
          <p:cNvGrpSpPr/>
          <p:nvPr/>
        </p:nvGrpSpPr>
        <p:grpSpPr>
          <a:xfrm flipH="1">
            <a:off x="9107025" y="4650053"/>
            <a:ext cx="2691398" cy="603374"/>
            <a:chOff x="9265491" y="3178225"/>
            <a:chExt cx="2691398" cy="603374"/>
          </a:xfrm>
        </p:grpSpPr>
        <p:sp>
          <p:nvSpPr>
            <p:cNvPr id="37" name="TextBox 36">
              <a:extLst>
                <a:ext uri="{FF2B5EF4-FFF2-40B4-BE49-F238E27FC236}">
                  <a16:creationId xmlns:a16="http://schemas.microsoft.com/office/drawing/2014/main" id="{D1379EF5-14DE-4C02-B8C3-F3D7CF431F7E}"/>
                </a:ext>
              </a:extLst>
            </p:cNvPr>
            <p:cNvSpPr txBox="1"/>
            <p:nvPr/>
          </p:nvSpPr>
          <p:spPr>
            <a:xfrm>
              <a:off x="9265491" y="3178225"/>
              <a:ext cx="2691398" cy="338554"/>
            </a:xfrm>
            <a:prstGeom prst="rect">
              <a:avLst/>
            </a:prstGeom>
            <a:noFill/>
          </p:spPr>
          <p:txBody>
            <a:bodyPr wrap="square" rtlCol="0">
              <a:spAutoFit/>
            </a:bodyPr>
            <a:lstStyle>
              <a:defPPr>
                <a:defRPr lang="en-US"/>
              </a:defPPr>
              <a:lvl1pPr>
                <a:defRPr sz="1600" b="1">
                  <a:solidFill>
                    <a:schemeClr val="accent6"/>
                  </a:solidFill>
                  <a:latin typeface="+mj-lt"/>
                  <a:cs typeface="Rajdhani" panose="02000000000000000000" pitchFamily="2" charset="0"/>
                </a:defRPr>
              </a:lvl1pPr>
            </a:lstStyle>
            <a:p>
              <a:r>
                <a:rPr lang="en-US" dirty="0"/>
                <a:t>JUTALMAK FELHASZNÁLÁSA</a:t>
              </a:r>
            </a:p>
          </p:txBody>
        </p:sp>
        <p:sp>
          <p:nvSpPr>
            <p:cNvPr id="38" name="TextBox 37">
              <a:extLst>
                <a:ext uri="{FF2B5EF4-FFF2-40B4-BE49-F238E27FC236}">
                  <a16:creationId xmlns:a16="http://schemas.microsoft.com/office/drawing/2014/main" id="{E6C64795-2D64-4DBF-B1DB-EDCDB25B7294}"/>
                </a:ext>
              </a:extLst>
            </p:cNvPr>
            <p:cNvSpPr txBox="1"/>
            <p:nvPr/>
          </p:nvSpPr>
          <p:spPr>
            <a:xfrm>
              <a:off x="9677789" y="3454522"/>
              <a:ext cx="2242153" cy="327077"/>
            </a:xfrm>
            <a:prstGeom prst="rect">
              <a:avLst/>
            </a:prstGeom>
            <a:noFill/>
          </p:spPr>
          <p:txBody>
            <a:bodyPr wrap="square" rtlCol="0">
              <a:spAutoFit/>
            </a:bodyPr>
            <a:lstStyle>
              <a:defPPr>
                <a:defRPr lang="en-US"/>
              </a:defPPr>
              <a:lvl1pPr>
                <a:lnSpc>
                  <a:spcPct val="120000"/>
                </a:lnSpc>
                <a:defRPr sz="1200">
                  <a:solidFill>
                    <a:schemeClr val="bg1">
                      <a:lumMod val="65000"/>
                    </a:schemeClr>
                  </a:solidFill>
                  <a:cs typeface="Segoe UI" panose="020B0502040204020203" pitchFamily="34" charset="0"/>
                </a:defRPr>
              </a:lvl1pPr>
            </a:lstStyle>
            <a:p>
              <a:r>
                <a:rPr lang="en-US" sz="1400" dirty="0" err="1">
                  <a:solidFill>
                    <a:schemeClr val="bg1"/>
                  </a:solidFill>
                  <a:latin typeface="Arial" panose="020B0604020202020204" pitchFamily="34" charset="0"/>
                  <a:cs typeface="Arial" panose="020B0604020202020204" pitchFamily="34" charset="0"/>
                </a:rPr>
                <a:t>Fogadj</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és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nyerj</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naponta</a:t>
              </a:r>
              <a:r>
                <a:rPr lang="en-US" sz="1400" dirty="0">
                  <a:solidFill>
                    <a:schemeClr val="bg1"/>
                  </a:solidFill>
                  <a:latin typeface="Arial" panose="020B0604020202020204" pitchFamily="34" charset="0"/>
                  <a:cs typeface="Arial" panose="020B0604020202020204" pitchFamily="34" charset="0"/>
                </a:rPr>
                <a:t>.</a:t>
              </a:r>
            </a:p>
          </p:txBody>
        </p:sp>
      </p:grpSp>
      <p:pic>
        <p:nvPicPr>
          <p:cNvPr id="3" name="Picture 2" descr="A green lit up coin&#10;&#10;AI-generated content may be incorrect.">
            <a:extLst>
              <a:ext uri="{FF2B5EF4-FFF2-40B4-BE49-F238E27FC236}">
                <a16:creationId xmlns:a16="http://schemas.microsoft.com/office/drawing/2014/main" id="{0B8D6066-94FE-3383-4A07-2481F03D5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4" name="TextBox 3">
            <a:extLst>
              <a:ext uri="{FF2B5EF4-FFF2-40B4-BE49-F238E27FC236}">
                <a16:creationId xmlns:a16="http://schemas.microsoft.com/office/drawing/2014/main" id="{B0393843-B034-6925-90DE-F55B4D8D1B03}"/>
              </a:ext>
            </a:extLst>
          </p:cNvPr>
          <p:cNvSpPr txBox="1"/>
          <p:nvPr/>
        </p:nvSpPr>
        <p:spPr>
          <a:xfrm>
            <a:off x="129304" y="651683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24" name="TextBox 23">
            <a:extLst>
              <a:ext uri="{FF2B5EF4-FFF2-40B4-BE49-F238E27FC236}">
                <a16:creationId xmlns:a16="http://schemas.microsoft.com/office/drawing/2014/main" id="{E9E60B63-D86D-D039-D597-74206821B695}"/>
              </a:ext>
            </a:extLst>
          </p:cNvPr>
          <p:cNvSpPr txBox="1"/>
          <p:nvPr/>
        </p:nvSpPr>
        <p:spPr>
          <a:xfrm>
            <a:off x="3571158" y="928338"/>
            <a:ext cx="6096000" cy="646331"/>
          </a:xfrm>
          <a:prstGeom prst="rect">
            <a:avLst/>
          </a:prstGeom>
          <a:noFill/>
        </p:spPr>
        <p:txBody>
          <a:bodyPr wrap="square">
            <a:spAutoFit/>
          </a:bodyPr>
          <a:lstStyle/>
          <a:p>
            <a:r>
              <a:rPr lang="en-IN" sz="3600" b="1" dirty="0">
                <a:solidFill>
                  <a:schemeClr val="bg1"/>
                </a:solidFill>
                <a:latin typeface="+mj-lt"/>
              </a:rPr>
              <a:t>4 MÓD </a:t>
            </a:r>
            <a:r>
              <a:rPr lang="en-IN" sz="3600" b="1" dirty="0">
                <a:solidFill>
                  <a:schemeClr val="accent6"/>
                </a:solidFill>
                <a:latin typeface="+mj-lt"/>
              </a:rPr>
              <a:t>KERESSEN</a:t>
            </a:r>
          </a:p>
        </p:txBody>
      </p:sp>
      <p:pic>
        <p:nvPicPr>
          <p:cNvPr id="26" name="Picture 25" descr="A green lit up coin&#10;&#10;AI-generated content may be incorrect.">
            <a:extLst>
              <a:ext uri="{FF2B5EF4-FFF2-40B4-BE49-F238E27FC236}">
                <a16:creationId xmlns:a16="http://schemas.microsoft.com/office/drawing/2014/main" id="{F7FF3A7C-E434-AE5F-31A8-5C293BF30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1695" y="1990661"/>
            <a:ext cx="4664677" cy="4664677"/>
          </a:xfrm>
          <a:prstGeom prst="rect">
            <a:avLst/>
          </a:prstGeom>
        </p:spPr>
      </p:pic>
    </p:spTree>
    <p:extLst>
      <p:ext uri="{BB962C8B-B14F-4D97-AF65-F5344CB8AC3E}">
        <p14:creationId xmlns:p14="http://schemas.microsoft.com/office/powerpoint/2010/main" val="22859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AA13F-D59C-01D4-720A-623638B55FB6}"/>
            </a:ext>
          </a:extLst>
        </p:cNvPr>
        <p:cNvGrpSpPr/>
        <p:nvPr/>
      </p:nvGrpSpPr>
      <p:grpSpPr>
        <a:xfrm>
          <a:off x="0" y="0"/>
          <a:ext cx="0" cy="0"/>
          <a:chOff x="0" y="0"/>
          <a:chExt cx="0" cy="0"/>
        </a:xfrm>
      </p:grpSpPr>
      <p:pic>
        <p:nvPicPr>
          <p:cNvPr id="4" name="Picture 3" descr="Green lights in a black background&#10;&#10;AI-generated content may be incorrect.">
            <a:extLst>
              <a:ext uri="{FF2B5EF4-FFF2-40B4-BE49-F238E27FC236}">
                <a16:creationId xmlns:a16="http://schemas.microsoft.com/office/drawing/2014/main" id="{50D1280F-F793-D4AA-7DB3-0AE5A5D82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02"/>
            <a:ext cx="12191999" cy="6841066"/>
          </a:xfrm>
          <a:prstGeom prst="rect">
            <a:avLst/>
          </a:prstGeom>
        </p:spPr>
      </p:pic>
      <p:sp>
        <p:nvSpPr>
          <p:cNvPr id="5" name="Rectangle 4">
            <a:extLst>
              <a:ext uri="{FF2B5EF4-FFF2-40B4-BE49-F238E27FC236}">
                <a16:creationId xmlns:a16="http://schemas.microsoft.com/office/drawing/2014/main" id="{AD7841AE-0A92-FC2A-0F2F-8F945043FEB6}"/>
              </a:ext>
            </a:extLst>
          </p:cNvPr>
          <p:cNvSpPr/>
          <p:nvPr/>
        </p:nvSpPr>
        <p:spPr>
          <a:xfrm flipH="1">
            <a:off x="-2" y="-901"/>
            <a:ext cx="12192001" cy="6858000"/>
          </a:xfrm>
          <a:prstGeom prst="rect">
            <a:avLst/>
          </a:prstGeom>
          <a:solidFill>
            <a:schemeClr val="tx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pic>
        <p:nvPicPr>
          <p:cNvPr id="15" name="Picture 14" descr="A green keyhole with hexagons and numbers&#10;&#10;AI-generated content may be incorrect.">
            <a:extLst>
              <a:ext uri="{FF2B5EF4-FFF2-40B4-BE49-F238E27FC236}">
                <a16:creationId xmlns:a16="http://schemas.microsoft.com/office/drawing/2014/main" id="{7A7B9E09-5461-3F08-223A-4D208C11CD09}"/>
              </a:ext>
            </a:extLst>
          </p:cNvPr>
          <p:cNvPicPr>
            <a:picLocks noChangeAspect="1"/>
          </p:cNvPicPr>
          <p:nvPr/>
        </p:nvPicPr>
        <p:blipFill>
          <a:blip r:embed="rId4">
            <a:alphaModFix amt="23000"/>
            <a:extLst>
              <a:ext uri="{28A0092B-C50C-407E-A947-70E740481C1C}">
                <a14:useLocalDpi xmlns:a14="http://schemas.microsoft.com/office/drawing/2010/main" val="0"/>
              </a:ext>
            </a:extLst>
          </a:blip>
          <a:srcRect t="9476" b="17680"/>
          <a:stretch>
            <a:fillRect/>
          </a:stretch>
        </p:blipFill>
        <p:spPr>
          <a:xfrm>
            <a:off x="92363" y="18736"/>
            <a:ext cx="12191997" cy="6877638"/>
          </a:xfrm>
          <a:prstGeom prst="rect">
            <a:avLst/>
          </a:prstGeom>
        </p:spPr>
      </p:pic>
      <p:sp>
        <p:nvSpPr>
          <p:cNvPr id="16" name="TextBox 15">
            <a:extLst>
              <a:ext uri="{FF2B5EF4-FFF2-40B4-BE49-F238E27FC236}">
                <a16:creationId xmlns:a16="http://schemas.microsoft.com/office/drawing/2014/main" id="{4FE79272-F5DD-7C54-623C-50F06E3AAFF1}"/>
              </a:ext>
            </a:extLst>
          </p:cNvPr>
          <p:cNvSpPr txBox="1"/>
          <p:nvPr/>
        </p:nvSpPr>
        <p:spPr>
          <a:xfrm>
            <a:off x="1943634" y="320449"/>
            <a:ext cx="8304728" cy="707886"/>
          </a:xfrm>
          <a:prstGeom prst="rect">
            <a:avLst/>
          </a:prstGeom>
        </p:spPr>
        <p:txBody>
          <a:bodyPr wrap="square" rtlCol="0" anchor="b">
            <a:spAutoFit/>
          </a:bodyPr>
          <a:lstStyle/>
          <a:p>
            <a:pPr algn="ctr"/>
            <a:r>
              <a:rPr lang="en-US" sz="4000" b="1" dirty="0">
                <a:solidFill>
                  <a:schemeClr val="bg1"/>
                </a:solidFill>
                <a:latin typeface="+mj-lt"/>
              </a:rPr>
              <a:t>XSZINERGIA </a:t>
            </a:r>
            <a:r>
              <a:rPr lang="en-IN" sz="4000" b="1" dirty="0">
                <a:solidFill>
                  <a:schemeClr val="accent6"/>
                </a:solidFill>
                <a:latin typeface="+mj-lt"/>
              </a:rPr>
              <a:t>BOLTOZAT &amp;</a:t>
            </a:r>
            <a:r>
              <a:rPr lang="en-IN" sz="4000" b="1" dirty="0">
                <a:solidFill>
                  <a:schemeClr val="bg1"/>
                </a:solidFill>
                <a:latin typeface="+mj-lt"/>
              </a:rPr>
              <a:t> APY</a:t>
            </a:r>
            <a:endParaRPr lang="en-ID" sz="4000" b="1" dirty="0">
              <a:solidFill>
                <a:schemeClr val="bg1"/>
              </a:solidFill>
              <a:latin typeface="+mj-lt"/>
            </a:endParaRPr>
          </a:p>
        </p:txBody>
      </p:sp>
      <p:pic>
        <p:nvPicPr>
          <p:cNvPr id="3" name="Picture 2" descr="A green lit up coin&#10;&#10;AI-generated content may be incorrect.">
            <a:extLst>
              <a:ext uri="{FF2B5EF4-FFF2-40B4-BE49-F238E27FC236}">
                <a16:creationId xmlns:a16="http://schemas.microsoft.com/office/drawing/2014/main" id="{55589D6D-113B-3806-E04A-68760F782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3" y="125617"/>
            <a:ext cx="868218" cy="868218"/>
          </a:xfrm>
          <a:prstGeom prst="rect">
            <a:avLst/>
          </a:prstGeom>
        </p:spPr>
      </p:pic>
      <p:sp>
        <p:nvSpPr>
          <p:cNvPr id="2" name="TextBox 1">
            <a:extLst>
              <a:ext uri="{FF2B5EF4-FFF2-40B4-BE49-F238E27FC236}">
                <a16:creationId xmlns:a16="http://schemas.microsoft.com/office/drawing/2014/main" id="{3269CD92-F38C-50C1-ED5C-9234E3F7EA5C}"/>
              </a:ext>
            </a:extLst>
          </p:cNvPr>
          <p:cNvSpPr txBox="1"/>
          <p:nvPr/>
        </p:nvSpPr>
        <p:spPr>
          <a:xfrm>
            <a:off x="960581" y="320449"/>
            <a:ext cx="2091381" cy="276999"/>
          </a:xfrm>
          <a:prstGeom prst="rect">
            <a:avLst/>
          </a:prstGeom>
          <a:noFill/>
        </p:spPr>
        <p:txBody>
          <a:bodyPr wrap="square" rtlCol="0">
            <a:spAutoFit/>
          </a:bodyPr>
          <a:lstStyle/>
          <a:p>
            <a:pPr algn="l"/>
            <a:r>
              <a:rPr lang="en-US" sz="1200" b="1" kern="1200" spc="0" dirty="0">
                <a:solidFill>
                  <a:schemeClr val="accent6"/>
                </a:solidFill>
                <a:latin typeface="+mj-lt"/>
                <a:ea typeface="+mn-ea"/>
                <a:cs typeface="+mn-cs"/>
              </a:rPr>
              <a:t>www.</a:t>
            </a:r>
            <a:r>
              <a:rPr lang="en-IN" sz="1200" b="1" kern="1200" spc="0" dirty="0">
                <a:solidFill>
                  <a:schemeClr val="accent6"/>
                </a:solidFill>
                <a:latin typeface="+mj-lt"/>
                <a:ea typeface="+mn-ea"/>
                <a:cs typeface="+mn-cs"/>
              </a:rPr>
              <a:t>xsynergy.io</a:t>
            </a:r>
            <a:endParaRPr lang="id-ID" sz="1200" b="1" kern="1200" spc="0" dirty="0">
              <a:solidFill>
                <a:schemeClr val="accent6"/>
              </a:solidFill>
              <a:latin typeface="+mj-lt"/>
              <a:ea typeface="+mn-ea"/>
              <a:cs typeface="+mn-cs"/>
            </a:endParaRPr>
          </a:p>
        </p:txBody>
      </p:sp>
      <p:sp>
        <p:nvSpPr>
          <p:cNvPr id="9" name="TextBox 8">
            <a:extLst>
              <a:ext uri="{FF2B5EF4-FFF2-40B4-BE49-F238E27FC236}">
                <a16:creationId xmlns:a16="http://schemas.microsoft.com/office/drawing/2014/main" id="{61C0CFC4-7A24-EDEF-EABE-1FA13796045B}"/>
              </a:ext>
            </a:extLst>
          </p:cNvPr>
          <p:cNvSpPr txBox="1"/>
          <p:nvPr/>
        </p:nvSpPr>
        <p:spPr>
          <a:xfrm>
            <a:off x="8602938" y="137356"/>
            <a:ext cx="3613187" cy="338554"/>
          </a:xfrm>
          <a:prstGeom prst="rect">
            <a:avLst/>
          </a:prstGeom>
          <a:noFill/>
        </p:spPr>
        <p:txBody>
          <a:bodyPr wrap="square">
            <a:spAutoFit/>
          </a:bodyPr>
          <a:lstStyle/>
          <a:p>
            <a:r>
              <a:rPr lang="en-IN" sz="1600" b="1" dirty="0" err="1">
                <a:solidFill>
                  <a:schemeClr val="accent6"/>
                </a:solidFill>
                <a:latin typeface="+mj-lt"/>
              </a:rPr>
              <a:t>Szorozzunk</a:t>
            </a:r>
            <a:r>
              <a:rPr lang="en-IN" sz="1600" b="1" dirty="0">
                <a:solidFill>
                  <a:schemeClr val="accent6"/>
                </a:solidFill>
                <a:latin typeface="+mj-lt"/>
              </a:rPr>
              <a:t>! </a:t>
            </a:r>
            <a:r>
              <a:rPr lang="en-IN" sz="1600" b="1" dirty="0" err="1">
                <a:solidFill>
                  <a:schemeClr val="bg1"/>
                </a:solidFill>
                <a:latin typeface="+mj-lt"/>
              </a:rPr>
              <a:t>Jutalmaid</a:t>
            </a:r>
            <a:endParaRPr lang="en-IN" sz="1600" b="1" dirty="0">
              <a:solidFill>
                <a:schemeClr val="bg1"/>
              </a:solidFill>
              <a:latin typeface="+mj-lt"/>
            </a:endParaRPr>
          </a:p>
        </p:txBody>
      </p:sp>
      <p:sp>
        <p:nvSpPr>
          <p:cNvPr id="17" name="Rectangle 16">
            <a:extLst>
              <a:ext uri="{FF2B5EF4-FFF2-40B4-BE49-F238E27FC236}">
                <a16:creationId xmlns:a16="http://schemas.microsoft.com/office/drawing/2014/main" id="{C3E90C14-1A63-B38A-FB20-1DF8C15765CE}"/>
              </a:ext>
            </a:extLst>
          </p:cNvPr>
          <p:cNvSpPr/>
          <p:nvPr/>
        </p:nvSpPr>
        <p:spPr>
          <a:xfrm>
            <a:off x="498764" y="2601877"/>
            <a:ext cx="11317415" cy="36380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6" name="Table 5">
            <a:extLst>
              <a:ext uri="{FF2B5EF4-FFF2-40B4-BE49-F238E27FC236}">
                <a16:creationId xmlns:a16="http://schemas.microsoft.com/office/drawing/2014/main" id="{9F18D61F-BAEC-9765-8A45-A7F0203336A0}"/>
              </a:ext>
            </a:extLst>
          </p:cNvPr>
          <p:cNvGraphicFramePr>
            <a:graphicFrameLocks noGrp="1"/>
          </p:cNvGraphicFramePr>
          <p:nvPr>
            <p:extLst>
              <p:ext uri="{D42A27DB-BD31-4B8C-83A1-F6EECF244321}">
                <p14:modId xmlns:p14="http://schemas.microsoft.com/office/powerpoint/2010/main" val="4004471406"/>
              </p:ext>
            </p:extLst>
          </p:nvPr>
        </p:nvGraphicFramePr>
        <p:xfrm>
          <a:off x="621465" y="2193420"/>
          <a:ext cx="11133791" cy="4693920"/>
        </p:xfrm>
        <a:graphic>
          <a:graphicData uri="http://schemas.openxmlformats.org/drawingml/2006/table">
            <a:tbl>
              <a:tblPr firstRow="1" bandRow="1">
                <a:tableStyleId>{E8B1032C-EA38-4F05-BA0D-38AFFFC7BED3}</a:tableStyleId>
              </a:tblPr>
              <a:tblGrid>
                <a:gridCol w="2098597">
                  <a:extLst>
                    <a:ext uri="{9D8B030D-6E8A-4147-A177-3AD203B41FA5}">
                      <a16:colId xmlns:a16="http://schemas.microsoft.com/office/drawing/2014/main" val="3121714536"/>
                    </a:ext>
                  </a:extLst>
                </a:gridCol>
                <a:gridCol w="2337388">
                  <a:extLst>
                    <a:ext uri="{9D8B030D-6E8A-4147-A177-3AD203B41FA5}">
                      <a16:colId xmlns:a16="http://schemas.microsoft.com/office/drawing/2014/main" val="3212096320"/>
                    </a:ext>
                  </a:extLst>
                </a:gridCol>
                <a:gridCol w="2816835">
                  <a:extLst>
                    <a:ext uri="{9D8B030D-6E8A-4147-A177-3AD203B41FA5}">
                      <a16:colId xmlns:a16="http://schemas.microsoft.com/office/drawing/2014/main" val="4068632567"/>
                    </a:ext>
                  </a:extLst>
                </a:gridCol>
                <a:gridCol w="1833474">
                  <a:extLst>
                    <a:ext uri="{9D8B030D-6E8A-4147-A177-3AD203B41FA5}">
                      <a16:colId xmlns:a16="http://schemas.microsoft.com/office/drawing/2014/main" val="163715673"/>
                    </a:ext>
                  </a:extLst>
                </a:gridCol>
                <a:gridCol w="2047497">
                  <a:extLst>
                    <a:ext uri="{9D8B030D-6E8A-4147-A177-3AD203B41FA5}">
                      <a16:colId xmlns:a16="http://schemas.microsoft.com/office/drawing/2014/main" val="3070907641"/>
                    </a:ext>
                  </a:extLst>
                </a:gridCol>
              </a:tblGrid>
              <a:tr h="695306">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SZINT</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NYÍLÁS SZINT</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ZÁROLÁS IDŐTARTAMA</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APY</a:t>
                      </a:r>
                    </a:p>
                  </a:txBody>
                  <a:tcPr anchor="ctr"/>
                </a:tc>
                <a:tc>
                  <a:txBody>
                    <a:bodyPr/>
                    <a:lstStyle/>
                    <a:p>
                      <a:pPr algn="ctr">
                        <a:buNone/>
                      </a:pPr>
                      <a:r>
                        <a:rPr lang="en-IN" sz="2000" b="1" kern="1200" dirty="0">
                          <a:solidFill>
                            <a:schemeClr val="bg1"/>
                          </a:solidFill>
                          <a:latin typeface="Arial" panose="020B0604020202020204" pitchFamily="34" charset="0"/>
                          <a:ea typeface="+mn-ea"/>
                          <a:cs typeface="Arial" panose="020B0604020202020204" pitchFamily="34" charset="0"/>
                        </a:rPr>
                        <a:t>MAXIMÁLIS ROI</a:t>
                      </a:r>
                    </a:p>
                  </a:txBody>
                  <a:tcPr anchor="ctr"/>
                </a:tc>
                <a:extLst>
                  <a:ext uri="{0D108BD9-81ED-4DB2-BD59-A6C34878D82A}">
                    <a16:rowId xmlns:a16="http://schemas.microsoft.com/office/drawing/2014/main" val="1938135931"/>
                  </a:ext>
                </a:extLst>
              </a:tr>
              <a:tr h="590528">
                <a:tc>
                  <a:txBody>
                    <a:bodyPr/>
                    <a:lstStyle/>
                    <a:p>
                      <a:pPr algn="ct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INDÍTÓ</a:t>
                      </a:r>
                    </a:p>
                  </a:txBody>
                  <a:tcPr anchor="ctr">
                    <a:solidFill>
                      <a:schemeClr val="accent6">
                        <a:alpha val="75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RÉS Egy</a:t>
                      </a: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háromszázhatvan</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NAPOK</a:t>
                      </a: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kilencven</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százalék</a:t>
                      </a:r>
                      <a:endPar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kettő</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szorozva</a:t>
                      </a:r>
                      <a:endPar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5000"/>
                      </a:schemeClr>
                    </a:solidFill>
                  </a:tcPr>
                </a:tc>
                <a:extLst>
                  <a:ext uri="{0D108BD9-81ED-4DB2-BD59-A6C34878D82A}">
                    <a16:rowId xmlns:a16="http://schemas.microsoft.com/office/drawing/2014/main" val="2035508653"/>
                  </a:ext>
                </a:extLst>
              </a:tr>
              <a:tr h="658902">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BRONZ</a:t>
                      </a: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RÉS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Három</a:t>
                      </a:r>
                      <a:endPar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háromszáz</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NAPOK</a:t>
                      </a:r>
                    </a:p>
                  </a:txBody>
                  <a:tcPr anchor="ct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százhúsz</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százalék</a:t>
                      </a:r>
                      <a:endPar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két</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pont</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öt</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szorzó</a:t>
                      </a:r>
                      <a:endPar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789732747"/>
                  </a:ext>
                </a:extLst>
              </a:tr>
              <a:tr h="607538">
                <a:tc>
                  <a:txBody>
                    <a:bodyPr/>
                    <a:lstStyle/>
                    <a:p>
                      <a:pPr algn="ct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EZÜST</a:t>
                      </a:r>
                    </a:p>
                  </a:txBody>
                  <a:tcPr anchor="ctr">
                    <a:solidFill>
                      <a:schemeClr val="accent6">
                        <a:alpha val="74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RÉS hat</a:t>
                      </a:r>
                    </a:p>
                  </a:txBody>
                  <a:tcPr anchor="ctr">
                    <a:solidFill>
                      <a:schemeClr val="accent6">
                        <a:alpha val="74000"/>
                      </a:schemeClr>
                    </a:solidFill>
                  </a:tcP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kétszáz</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NAPOK</a:t>
                      </a:r>
                    </a:p>
                  </a:txBody>
                  <a:tcPr anchor="ctr">
                    <a:solidFill>
                      <a:schemeClr val="accent6">
                        <a:alpha val="74000"/>
                      </a:schemeClr>
                    </a:solidFill>
                  </a:tcPr>
                </a:tc>
                <a:tc>
                  <a:txBody>
                    <a:bodyPr/>
                    <a:lstStyle/>
                    <a:p>
                      <a:pPr marL="0" algn="ctr" defTabSz="914400" rtl="0" eaLnBrk="1" latinLnBrk="0" hangingPunct="1"/>
                      <a:r>
                        <a:rPr lang="en-IN" sz="20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száznyolcvan</a:t>
                      </a: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0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százalék</a:t>
                      </a:r>
                      <a:endPar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4000"/>
                      </a:schemeClr>
                    </a:solidFill>
                  </a:tcPr>
                </a:tc>
                <a:tc>
                  <a:txBody>
                    <a:bodyPr/>
                    <a:lstStyle/>
                    <a:p>
                      <a:pPr marL="0" algn="ctr" defTabSz="914400" rtl="0" eaLnBrk="1" latinLnBrk="0" hangingPunct="1"/>
                      <a:r>
                        <a:rPr lang="en-IN" sz="20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háromszoroz</a:t>
                      </a:r>
                      <a:endPar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4000"/>
                      </a:schemeClr>
                    </a:solidFill>
                  </a:tcPr>
                </a:tc>
                <a:extLst>
                  <a:ext uri="{0D108BD9-81ED-4DB2-BD59-A6C34878D82A}">
                    <a16:rowId xmlns:a16="http://schemas.microsoft.com/office/drawing/2014/main" val="465175194"/>
                  </a:ext>
                </a:extLst>
              </a:tr>
              <a:tr h="658902">
                <a:tc>
                  <a:txBody>
                    <a:bodyPr/>
                    <a:lstStyle/>
                    <a:p>
                      <a:pPr algn="ct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ARANY</a:t>
                      </a:r>
                    </a:p>
                  </a:txBody>
                  <a:tcPr anchor="ct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RÉS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kilenc</a:t>
                      </a:r>
                      <a:endPar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százhetvenöt</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NAPOK</a:t>
                      </a:r>
                    </a:p>
                  </a:txBody>
                  <a:tcPr anchor="ct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háromszáz</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százalék</a:t>
                      </a:r>
                      <a:endPar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három</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pont</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öt</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szorzó</a:t>
                      </a:r>
                      <a:endPar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758541145"/>
                  </a:ext>
                </a:extLst>
              </a:tr>
              <a:tr h="658902">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GYÉMÁNT</a:t>
                      </a:r>
                    </a:p>
                  </a:txBody>
                  <a:tcPr anchor="ctr">
                    <a:solidFill>
                      <a:schemeClr val="accent6">
                        <a:alpha val="74000"/>
                      </a:schemeClr>
                    </a:solidFill>
                  </a:tcPr>
                </a:tc>
                <a:tc>
                  <a:txBody>
                    <a:bodyPr/>
                    <a:lstStyle/>
                    <a:p>
                      <a:pPr marL="0" algn="ctr" defTabSz="914400" rtl="0" eaLnBrk="1" latinLnBrk="0" hangingPunct="1"/>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RÉS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Tizenkét</a:t>
                      </a:r>
                      <a:endPar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4000"/>
                      </a:schemeClr>
                    </a:solidFill>
                  </a:tcP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százhuszonöt</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NAPOK</a:t>
                      </a:r>
                    </a:p>
                  </a:txBody>
                  <a:tcPr anchor="ctr">
                    <a:solidFill>
                      <a:schemeClr val="accent6">
                        <a:alpha val="74000"/>
                      </a:schemeClr>
                    </a:solidFill>
                  </a:tcPr>
                </a:tc>
                <a:tc>
                  <a:txBody>
                    <a:bodyPr/>
                    <a:lstStyle/>
                    <a:p>
                      <a:pPr marL="0" algn="ctr" defTabSz="914400" rtl="0" eaLnBrk="1" latinLnBrk="0" hangingPunct="1"/>
                      <a:r>
                        <a:rPr lang="en-IN" sz="20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háromszázhetven</a:t>
                      </a:r>
                      <a:r>
                        <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0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százalék</a:t>
                      </a:r>
                      <a:endParaRPr lang="en-IN" sz="20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4000"/>
                      </a:schemeClr>
                    </a:solidFill>
                  </a:tcPr>
                </a:tc>
                <a:tc>
                  <a:txBody>
                    <a:bodyPr/>
                    <a:lstStyle/>
                    <a:p>
                      <a:pPr marL="0" algn="ctr" defTabSz="914400" rtl="0" eaLnBrk="1" latinLnBrk="0" hangingPunct="1"/>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négy</a:t>
                      </a:r>
                      <a:r>
                        <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 </a:t>
                      </a:r>
                      <a:r>
                        <a:rPr lang="en-IN" sz="2400" b="1" kern="1200" dirty="0" err="1">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rPr>
                        <a:t>szorzás</a:t>
                      </a:r>
                      <a:endParaRPr lang="en-IN" sz="2400" b="1" kern="1200" dirty="0">
                        <a:solidFill>
                          <a:schemeClr val="bg1"/>
                        </a:solidFill>
                        <a:effectLst>
                          <a:outerShdw blurRad="50800" dist="38100" dir="8100000" algn="tr" rotWithShape="0">
                            <a:prstClr val="black">
                              <a:alpha val="40000"/>
                            </a:prstClr>
                          </a:outerShdw>
                        </a:effectLst>
                        <a:latin typeface="Arial" panose="020B0604020202020204" pitchFamily="34" charset="0"/>
                        <a:ea typeface="+mn-ea"/>
                        <a:cs typeface="Arial" panose="020B0604020202020204" pitchFamily="34" charset="0"/>
                      </a:endParaRPr>
                    </a:p>
                  </a:txBody>
                  <a:tcPr anchor="ctr">
                    <a:solidFill>
                      <a:schemeClr val="accent6">
                        <a:alpha val="74000"/>
                      </a:schemeClr>
                    </a:solidFill>
                  </a:tcPr>
                </a:tc>
                <a:extLst>
                  <a:ext uri="{0D108BD9-81ED-4DB2-BD59-A6C34878D82A}">
                    <a16:rowId xmlns:a16="http://schemas.microsoft.com/office/drawing/2014/main" val="1710968611"/>
                  </a:ext>
                </a:extLst>
              </a:tr>
            </a:tbl>
          </a:graphicData>
        </a:graphic>
      </p:graphicFrame>
      <p:sp>
        <p:nvSpPr>
          <p:cNvPr id="11" name="TextBox 10">
            <a:extLst>
              <a:ext uri="{FF2B5EF4-FFF2-40B4-BE49-F238E27FC236}">
                <a16:creationId xmlns:a16="http://schemas.microsoft.com/office/drawing/2014/main" id="{CCCAA428-22CF-8E63-E6E2-54F3AC7121AA}"/>
              </a:ext>
            </a:extLst>
          </p:cNvPr>
          <p:cNvSpPr txBox="1"/>
          <p:nvPr/>
        </p:nvSpPr>
        <p:spPr>
          <a:xfrm>
            <a:off x="1829475" y="938458"/>
            <a:ext cx="8418887" cy="1200329"/>
          </a:xfrm>
          <a:prstGeom prst="rect">
            <a:avLst/>
          </a:prstGeom>
          <a:noFill/>
        </p:spPr>
        <p:txBody>
          <a:bodyPr wrap="square">
            <a:spAutoFit/>
          </a:bodyPr>
          <a:lstStyle/>
          <a:p>
            <a:pPr algn="ctr">
              <a:buNone/>
            </a:pP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Az XSZINERGIA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trezorban</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tokenek</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nem</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csak</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úgy</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tárolódnak</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hanem</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szaporodnak</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is.</a:t>
            </a:r>
            <a:br>
              <a:rPr lang="en-US" sz="1400" b="1" dirty="0">
                <a:solidFill>
                  <a:schemeClr val="accent6"/>
                </a:solidFill>
                <a:latin typeface="Arial" panose="020B0604020202020204" pitchFamily="34" charset="0"/>
                <a:cs typeface="Arial" panose="020B0604020202020204" pitchFamily="34" charset="0"/>
              </a:rPr>
            </a:b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amely</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tárolja</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tokenjeidet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és</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napi</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jutalmakat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fizet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neked</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Minél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tovább</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tartod</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őket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Trezorban</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annál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többet</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 </a:t>
            </a:r>
            <a:r>
              <a:rPr lang="en-US" dirty="0" err="1">
                <a:solidFill>
                  <a:schemeClr val="bg1"/>
                </a:solidFill>
                <a:latin typeface="Arial" panose="020B0604020202020204" pitchFamily="34" charset="0"/>
                <a:ea typeface="Cambria" panose="02040503050406030204" pitchFamily="18" charset="0"/>
                <a:cs typeface="Arial" panose="020B0604020202020204" pitchFamily="34" charset="0"/>
              </a:rPr>
              <a:t>keresel</a:t>
            </a:r>
            <a:r>
              <a:rPr lang="en-US" dirty="0">
                <a:solidFill>
                  <a:schemeClr val="bg1"/>
                </a:solidFill>
                <a:latin typeface="Arial" panose="020B0604020202020204" pitchFamily="34" charset="0"/>
                <a:ea typeface="Cambria" panose="02040503050406030204" pitchFamily="18" charset="0"/>
                <a:cs typeface="Arial" panose="020B0604020202020204" pitchFamily="34" charset="0"/>
              </a:rPr>
              <a:t>.</a:t>
            </a:r>
            <a:endParaRPr lang="en-US" sz="1600" b="1" dirty="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28382931"/>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44546A"/>
      </a:dk2>
      <a:lt2>
        <a:srgbClr val="E7E6E6"/>
      </a:lt2>
      <a:accent1>
        <a:srgbClr val="041E3E"/>
      </a:accent1>
      <a:accent2>
        <a:srgbClr val="01406A"/>
      </a:accent2>
      <a:accent3>
        <a:srgbClr val="007089"/>
      </a:accent3>
      <a:accent4>
        <a:srgbClr val="00978A"/>
      </a:accent4>
      <a:accent5>
        <a:srgbClr val="17C565"/>
      </a:accent5>
      <a:accent6>
        <a:srgbClr val="A6EB13"/>
      </a:accent6>
      <a:hlink>
        <a:srgbClr val="0563C1"/>
      </a:hlink>
      <a:folHlink>
        <a:srgbClr val="954F72"/>
      </a:folHlink>
    </a:clrScheme>
    <a:fontScheme name="Powerplay">
      <a:majorFont>
        <a:latin typeface="Orbitron"/>
        <a:ea typeface=""/>
        <a:cs typeface=""/>
      </a:majorFont>
      <a:minorFont>
        <a:latin typeface="Electroliz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8592</TotalTime>
  <Words>1748</Words>
  <Application>Microsoft Office PowerPoint</Application>
  <PresentationFormat>Widescreen</PresentationFormat>
  <Paragraphs>235</Paragraphs>
  <Slides>19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dc:creator>
  <cp:lastModifiedBy>user</cp:lastModifiedBy>
  <cp:revision>239</cp:revision>
  <dcterms:created xsi:type="dcterms:W3CDTF">2024-02-26T03:15:40Z</dcterms:created>
  <dcterms:modified xsi:type="dcterms:W3CDTF">2025-09-15T17:26:22Z</dcterms:modified>
</cp:coreProperties>
</file>