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6" r:id="rId2"/>
    <p:sldId id="268" r:id="rId3"/>
    <p:sldId id="257" r:id="rId4"/>
    <p:sldId id="261" r:id="rId5"/>
    <p:sldId id="263" r:id="rId6"/>
    <p:sldId id="348" r:id="rId7"/>
    <p:sldId id="293" r:id="rId8"/>
    <p:sldId id="315" r:id="rId9"/>
    <p:sldId id="689" r:id="rId10"/>
    <p:sldId id="693" r:id="rId11"/>
    <p:sldId id="284" r:id="rId12"/>
    <p:sldId id="531" r:id="rId13"/>
    <p:sldId id="532" r:id="rId14"/>
    <p:sldId id="326" r:id="rId15"/>
    <p:sldId id="687" r:id="rId16"/>
    <p:sldId id="688" r:id="rId17"/>
    <p:sldId id="691" r:id="rId18"/>
    <p:sldId id="692" r:id="rId19"/>
    <p:sldId id="6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showGuides="1">
      <p:cViewPr varScale="1">
        <p:scale>
          <a:sx n="63" d="100"/>
          <a:sy n="63" d="100"/>
        </p:scale>
        <p:origin x="1062" y="7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E6860-D56E-4078-9E96-1E8E37CC2551}" type="datetimeFigureOut">
              <a:rPr lang="en-ID" smtClean="0"/>
              <a:t>26/09/2025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B3B53-FA52-4A8D-8F2A-56F2B508B414}" type="slidenum">
              <a:rPr lang="en-ID" smtClean="0"/>
              <a:t>‹#›</a:t>
            </a:fld>
            <a:endParaRPr lang="en-ID"/>
          </a:p>
        </p:txBody>
      </p:sp>
    </p:spTree>
    <p:extLst>
      <p:ext uri="{BB962C8B-B14F-4D97-AF65-F5344CB8AC3E}">
        <p14:creationId xmlns:p14="http://schemas.microsoft.com/office/powerpoint/2010/main" val="403698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752A5-33CA-92C5-AACE-F4E832D50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DFF40-0473-881A-4F6B-1989A1FDA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1DA6C-030D-2F39-7BC8-C1154E742E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C6FC5C-26C2-1E24-E343-B21194A6A35E}"/>
              </a:ext>
            </a:extLst>
          </p:cNvPr>
          <p:cNvSpPr>
            <a:spLocks noGrp="1"/>
          </p:cNvSpPr>
          <p:nvPr>
            <p:ph type="sldNum" sz="quarter" idx="5"/>
          </p:nvPr>
        </p:nvSpPr>
        <p:spPr/>
        <p:txBody>
          <a:bodyPr/>
          <a:lstStyle/>
          <a:p>
            <a:fld id="{AA29D992-CAB0-411E-9A6A-073CD8DF7E60}" type="slidenum">
              <a:rPr lang="en-US" smtClean="0"/>
              <a:t>9</a:t>
            </a:fld>
            <a:endParaRPr lang="en-US"/>
          </a:p>
        </p:txBody>
      </p:sp>
    </p:spTree>
    <p:extLst>
      <p:ext uri="{BB962C8B-B14F-4D97-AF65-F5344CB8AC3E}">
        <p14:creationId xmlns:p14="http://schemas.microsoft.com/office/powerpoint/2010/main" val="342472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29D992-CAB0-411E-9A6A-073CD8DF7E60}" type="slidenum">
              <a:rPr lang="en-US" smtClean="0"/>
              <a:t>14</a:t>
            </a:fld>
            <a:endParaRPr lang="en-US"/>
          </a:p>
        </p:txBody>
      </p:sp>
    </p:spTree>
    <p:extLst>
      <p:ext uri="{BB962C8B-B14F-4D97-AF65-F5344CB8AC3E}">
        <p14:creationId xmlns:p14="http://schemas.microsoft.com/office/powerpoint/2010/main" val="189053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E944F-3878-57F8-5130-43B585A1F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548AC-6814-0319-7DD1-EBE627EF26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4A568A-87E9-07B2-D622-D1B433B033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A14595-95F1-471C-8B4D-73ADA6CB72CC}"/>
              </a:ext>
            </a:extLst>
          </p:cNvPr>
          <p:cNvSpPr>
            <a:spLocks noGrp="1"/>
          </p:cNvSpPr>
          <p:nvPr>
            <p:ph type="sldNum" sz="quarter" idx="5"/>
          </p:nvPr>
        </p:nvSpPr>
        <p:spPr/>
        <p:txBody>
          <a:bodyPr/>
          <a:lstStyle/>
          <a:p>
            <a:fld id="{AA29D992-CAB0-411E-9A6A-073CD8DF7E60}" type="slidenum">
              <a:rPr lang="en-US" smtClean="0"/>
              <a:t>15</a:t>
            </a:fld>
            <a:endParaRPr lang="en-US"/>
          </a:p>
        </p:txBody>
      </p:sp>
    </p:spTree>
    <p:extLst>
      <p:ext uri="{BB962C8B-B14F-4D97-AF65-F5344CB8AC3E}">
        <p14:creationId xmlns:p14="http://schemas.microsoft.com/office/powerpoint/2010/main" val="284464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C3BF9-8B2F-70DB-F70D-F0802A426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A86D7-81AD-C5DB-2AD9-EBD601A77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EF540B-8E9F-F5AF-2F08-0427D4DB16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DFE61D-53B4-72C2-32F6-F32A36413844}"/>
              </a:ext>
            </a:extLst>
          </p:cNvPr>
          <p:cNvSpPr>
            <a:spLocks noGrp="1"/>
          </p:cNvSpPr>
          <p:nvPr>
            <p:ph type="sldNum" sz="quarter" idx="5"/>
          </p:nvPr>
        </p:nvSpPr>
        <p:spPr/>
        <p:txBody>
          <a:bodyPr/>
          <a:lstStyle/>
          <a:p>
            <a:fld id="{AA29D992-CAB0-411E-9A6A-073CD8DF7E60}" type="slidenum">
              <a:rPr lang="en-US" smtClean="0"/>
              <a:t>16</a:t>
            </a:fld>
            <a:endParaRPr lang="en-US"/>
          </a:p>
        </p:txBody>
      </p:sp>
    </p:spTree>
    <p:extLst>
      <p:ext uri="{BB962C8B-B14F-4D97-AF65-F5344CB8AC3E}">
        <p14:creationId xmlns:p14="http://schemas.microsoft.com/office/powerpoint/2010/main" val="240680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8145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A139A4C-F4D0-4361-BD4C-1E4664119D62}"/>
              </a:ext>
            </a:extLst>
          </p:cNvPr>
          <p:cNvSpPr>
            <a:spLocks noGrp="1"/>
          </p:cNvSpPr>
          <p:nvPr>
            <p:ph type="pic" sz="quarter" idx="10"/>
          </p:nvPr>
        </p:nvSpPr>
        <p:spPr>
          <a:xfrm>
            <a:off x="7581900" y="0"/>
            <a:ext cx="4610100" cy="6858000"/>
          </a:xfrm>
          <a:custGeom>
            <a:avLst/>
            <a:gdLst>
              <a:gd name="connsiteX0" fmla="*/ 0 w 4610100"/>
              <a:gd name="connsiteY0" fmla="*/ 0 h 6858000"/>
              <a:gd name="connsiteX1" fmla="*/ 4610100 w 4610100"/>
              <a:gd name="connsiteY1" fmla="*/ 0 h 6858000"/>
              <a:gd name="connsiteX2" fmla="*/ 4610100 w 4610100"/>
              <a:gd name="connsiteY2" fmla="*/ 6858000 h 6858000"/>
              <a:gd name="connsiteX3" fmla="*/ 0 w 46101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10100" h="6858000">
                <a:moveTo>
                  <a:pt x="0" y="0"/>
                </a:moveTo>
                <a:lnTo>
                  <a:pt x="4610100" y="0"/>
                </a:lnTo>
                <a:lnTo>
                  <a:pt x="4610100" y="6858000"/>
                </a:lnTo>
                <a:lnTo>
                  <a:pt x="0" y="6858000"/>
                </a:lnTo>
                <a:close/>
              </a:path>
            </a:pathLst>
          </a:custGeom>
        </p:spPr>
        <p:txBody>
          <a:bodyPr wrap="square">
            <a:noAutofit/>
          </a:bodyPr>
          <a:lstStyle/>
          <a:p>
            <a:endParaRPr lang="en-ID"/>
          </a:p>
        </p:txBody>
      </p:sp>
    </p:spTree>
    <p:extLst>
      <p:ext uri="{BB962C8B-B14F-4D97-AF65-F5344CB8AC3E}">
        <p14:creationId xmlns:p14="http://schemas.microsoft.com/office/powerpoint/2010/main" val="328556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9EBEC9-834D-43BC-8048-E843F01A8BD8}"/>
              </a:ext>
            </a:extLst>
          </p:cNvPr>
          <p:cNvSpPr/>
          <p:nvPr userDrawn="1"/>
        </p:nvSpPr>
        <p:spPr>
          <a:xfrm>
            <a:off x="0" y="87526"/>
            <a:ext cx="12192000" cy="6858000"/>
          </a:xfrm>
          <a:prstGeom prst="rect">
            <a:avLst/>
          </a:prstGeom>
          <a:gradFill flip="none" rotWithShape="1">
            <a:gsLst>
              <a:gs pos="0">
                <a:schemeClr val="accent6">
                  <a:alpha val="55000"/>
                </a:schemeClr>
              </a:gs>
              <a:gs pos="43000">
                <a:schemeClr val="accent5">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5" name="Picture Placeholder 4">
            <a:extLst>
              <a:ext uri="{FF2B5EF4-FFF2-40B4-BE49-F238E27FC236}">
                <a16:creationId xmlns:a16="http://schemas.microsoft.com/office/drawing/2014/main" id="{8C68B83B-43C8-44CD-852F-5F3707DCEBA4}"/>
              </a:ext>
            </a:extLst>
          </p:cNvPr>
          <p:cNvSpPr>
            <a:spLocks noGrp="1"/>
          </p:cNvSpPr>
          <p:nvPr>
            <p:ph type="pic" sz="quarter" idx="10" hasCustomPrompt="1"/>
          </p:nvPr>
        </p:nvSpPr>
        <p:spPr>
          <a:xfrm>
            <a:off x="3545532" y="0"/>
            <a:ext cx="5100936" cy="6858000"/>
          </a:xfrm>
          <a:custGeom>
            <a:avLst/>
            <a:gdLst>
              <a:gd name="connsiteX0" fmla="*/ 0 w 5100936"/>
              <a:gd name="connsiteY0" fmla="*/ 0 h 6858000"/>
              <a:gd name="connsiteX1" fmla="*/ 5100936 w 5100936"/>
              <a:gd name="connsiteY1" fmla="*/ 0 h 6858000"/>
              <a:gd name="connsiteX2" fmla="*/ 5100936 w 5100936"/>
              <a:gd name="connsiteY2" fmla="*/ 6858000 h 6858000"/>
              <a:gd name="connsiteX3" fmla="*/ 0 w 51009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00936" h="6858000">
                <a:moveTo>
                  <a:pt x="0" y="0"/>
                </a:moveTo>
                <a:lnTo>
                  <a:pt x="5100936" y="0"/>
                </a:lnTo>
                <a:lnTo>
                  <a:pt x="5100936" y="6858000"/>
                </a:lnTo>
                <a:lnTo>
                  <a:pt x="0" y="6858000"/>
                </a:lnTo>
                <a:close/>
              </a:path>
            </a:pathLst>
          </a:custGeom>
          <a:noFill/>
          <a:effectLst>
            <a:outerShdw blurRad="1003300" dist="952500" dir="2700000" sx="86000" sy="86000" algn="tl" rotWithShape="0">
              <a:prstClr val="black">
                <a:alpha val="22000"/>
              </a:prstClr>
            </a:outerShdw>
          </a:effectLst>
        </p:spPr>
        <p:txBody>
          <a:bodyPr wrap="square">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endParaRPr lang="en-GB" dirty="0"/>
          </a:p>
          <a:p>
            <a:endParaRPr lang="en-GB" dirty="0"/>
          </a:p>
        </p:txBody>
      </p:sp>
    </p:spTree>
    <p:extLst>
      <p:ext uri="{BB962C8B-B14F-4D97-AF65-F5344CB8AC3E}">
        <p14:creationId xmlns:p14="http://schemas.microsoft.com/office/powerpoint/2010/main" val="1118244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Dark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828D8A-96BC-449D-92CE-803FC343D05D}"/>
              </a:ext>
            </a:extLst>
          </p:cNvPr>
          <p:cNvSpPr/>
          <p:nvPr userDrawn="1"/>
        </p:nvSpPr>
        <p:spPr>
          <a:xfrm>
            <a:off x="0" y="87526"/>
            <a:ext cx="12192000" cy="6858000"/>
          </a:xfrm>
          <a:prstGeom prst="rect">
            <a:avLst/>
          </a:prstGeom>
          <a:gradFill flip="none" rotWithShape="1">
            <a:gsLst>
              <a:gs pos="0">
                <a:schemeClr val="accent6">
                  <a:alpha val="55000"/>
                </a:schemeClr>
              </a:gs>
              <a:gs pos="43000">
                <a:schemeClr val="accent5">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8" name="Picture Placeholder 7">
            <a:extLst>
              <a:ext uri="{FF2B5EF4-FFF2-40B4-BE49-F238E27FC236}">
                <a16:creationId xmlns:a16="http://schemas.microsoft.com/office/drawing/2014/main" id="{25D57D53-822B-423F-927E-3EE52C8D1D2F}"/>
              </a:ext>
            </a:extLst>
          </p:cNvPr>
          <p:cNvSpPr>
            <a:spLocks noGrp="1"/>
          </p:cNvSpPr>
          <p:nvPr>
            <p:ph type="pic" sz="quarter" idx="10"/>
          </p:nvPr>
        </p:nvSpPr>
        <p:spPr>
          <a:xfrm>
            <a:off x="4337050" y="1757576"/>
            <a:ext cx="3517900" cy="3517900"/>
          </a:xfrm>
          <a:prstGeom prst="snip2DiagRect">
            <a:avLst/>
          </a:prstGeom>
        </p:spPr>
        <p:txBody>
          <a:bodyPr wrap="square">
            <a:noAutofit/>
          </a:bodyPr>
          <a:lstStyle/>
          <a:p>
            <a:endParaRPr lang="en-ID"/>
          </a:p>
        </p:txBody>
      </p:sp>
    </p:spTree>
    <p:extLst>
      <p:ext uri="{BB962C8B-B14F-4D97-AF65-F5344CB8AC3E}">
        <p14:creationId xmlns:p14="http://schemas.microsoft.com/office/powerpoint/2010/main" val="239741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FFB1BD-B621-4D19-93AC-3FAFF521560A}"/>
              </a:ext>
            </a:extLst>
          </p:cNvPr>
          <p:cNvSpPr/>
          <p:nvPr userDrawn="1"/>
        </p:nvSpPr>
        <p:spPr>
          <a:xfrm flipH="1">
            <a:off x="0" y="10705"/>
            <a:ext cx="12192000" cy="6836591"/>
          </a:xfrm>
          <a:prstGeom prst="rect">
            <a:avLst/>
          </a:prstGeom>
          <a:gradFill flip="none" rotWithShape="1">
            <a:gsLst>
              <a:gs pos="0">
                <a:schemeClr val="accent6">
                  <a:alpha val="30000"/>
                </a:schemeClr>
              </a:gs>
              <a:gs pos="84000">
                <a:schemeClr val="accent3">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132036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681D13B-6CD5-4734-B0D2-5717CEC008F9}"/>
              </a:ext>
            </a:extLst>
          </p:cNvPr>
          <p:cNvSpPr>
            <a:spLocks noGrp="1"/>
          </p:cNvSpPr>
          <p:nvPr>
            <p:ph type="pic" sz="quarter" idx="10"/>
          </p:nvPr>
        </p:nvSpPr>
        <p:spPr>
          <a:xfrm>
            <a:off x="0" y="0"/>
            <a:ext cx="12192000" cy="3619188"/>
          </a:xfrm>
          <a:custGeom>
            <a:avLst/>
            <a:gdLst>
              <a:gd name="connsiteX0" fmla="*/ 0 w 12192000"/>
              <a:gd name="connsiteY0" fmla="*/ 0 h 3619188"/>
              <a:gd name="connsiteX1" fmla="*/ 12192000 w 12192000"/>
              <a:gd name="connsiteY1" fmla="*/ 0 h 3619188"/>
              <a:gd name="connsiteX2" fmla="*/ 12192000 w 12192000"/>
              <a:gd name="connsiteY2" fmla="*/ 3619188 h 3619188"/>
              <a:gd name="connsiteX3" fmla="*/ 0 w 12192000"/>
              <a:gd name="connsiteY3" fmla="*/ 3619188 h 3619188"/>
            </a:gdLst>
            <a:ahLst/>
            <a:cxnLst>
              <a:cxn ang="0">
                <a:pos x="connsiteX0" y="connsiteY0"/>
              </a:cxn>
              <a:cxn ang="0">
                <a:pos x="connsiteX1" y="connsiteY1"/>
              </a:cxn>
              <a:cxn ang="0">
                <a:pos x="connsiteX2" y="connsiteY2"/>
              </a:cxn>
              <a:cxn ang="0">
                <a:pos x="connsiteX3" y="connsiteY3"/>
              </a:cxn>
            </a:cxnLst>
            <a:rect l="l" t="t" r="r" b="b"/>
            <a:pathLst>
              <a:path w="12192000" h="3619188">
                <a:moveTo>
                  <a:pt x="0" y="0"/>
                </a:moveTo>
                <a:lnTo>
                  <a:pt x="12192000" y="0"/>
                </a:lnTo>
                <a:lnTo>
                  <a:pt x="12192000" y="3619188"/>
                </a:lnTo>
                <a:lnTo>
                  <a:pt x="0" y="3619188"/>
                </a:lnTo>
                <a:close/>
              </a:path>
            </a:pathLst>
          </a:custGeom>
        </p:spPr>
        <p:txBody>
          <a:bodyPr wrap="square">
            <a:noAutofit/>
          </a:bodyPr>
          <a:lstStyle/>
          <a:p>
            <a:endParaRPr lang="en-ID"/>
          </a:p>
        </p:txBody>
      </p:sp>
    </p:spTree>
    <p:extLst>
      <p:ext uri="{BB962C8B-B14F-4D97-AF65-F5344CB8AC3E}">
        <p14:creationId xmlns:p14="http://schemas.microsoft.com/office/powerpoint/2010/main" val="131553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C19712A8-80CD-41C2-A7AC-943A2EC89BC6}"/>
              </a:ext>
            </a:extLst>
          </p:cNvPr>
          <p:cNvSpPr>
            <a:spLocks noGrp="1"/>
          </p:cNvSpPr>
          <p:nvPr>
            <p:ph type="pic" sz="quarter" idx="10"/>
          </p:nvPr>
        </p:nvSpPr>
        <p:spPr>
          <a:xfrm>
            <a:off x="0" y="0"/>
            <a:ext cx="12192000" cy="6858000"/>
          </a:xfrm>
          <a:prstGeom prst="rect">
            <a:avLst/>
          </a:prstGeom>
        </p:spPr>
        <p:txBody>
          <a:bodyPr/>
          <a:lstStyle/>
          <a:p>
            <a:endParaRPr lang="en-ID"/>
          </a:p>
        </p:txBody>
      </p:sp>
    </p:spTree>
    <p:extLst>
      <p:ext uri="{BB962C8B-B14F-4D97-AF65-F5344CB8AC3E}">
        <p14:creationId xmlns:p14="http://schemas.microsoft.com/office/powerpoint/2010/main" val="323212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EC32582-A084-4BC6-AD12-32FB39D30657}"/>
              </a:ext>
            </a:extLst>
          </p:cNvPr>
          <p:cNvSpPr/>
          <p:nvPr userDrawn="1"/>
        </p:nvSpPr>
        <p:spPr>
          <a:xfrm flipH="1">
            <a:off x="0" y="0"/>
            <a:ext cx="12192000" cy="6858000"/>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D" dirty="0"/>
          </a:p>
        </p:txBody>
      </p:sp>
      <p:sp>
        <p:nvSpPr>
          <p:cNvPr id="23" name="Picture Placeholder 22">
            <a:extLst>
              <a:ext uri="{FF2B5EF4-FFF2-40B4-BE49-F238E27FC236}">
                <a16:creationId xmlns:a16="http://schemas.microsoft.com/office/drawing/2014/main" id="{D3C89F3B-D9CA-42D5-B30C-C92566E08F80}"/>
              </a:ext>
            </a:extLst>
          </p:cNvPr>
          <p:cNvSpPr>
            <a:spLocks noGrp="1"/>
          </p:cNvSpPr>
          <p:nvPr userDrawn="1">
            <p:ph type="pic" sz="quarter" idx="10"/>
          </p:nvPr>
        </p:nvSpPr>
        <p:spPr>
          <a:xfrm>
            <a:off x="5950856" y="0"/>
            <a:ext cx="3120572" cy="4267200"/>
          </a:xfrm>
          <a:custGeom>
            <a:avLst/>
            <a:gdLst>
              <a:gd name="connsiteX0" fmla="*/ 0 w 3120572"/>
              <a:gd name="connsiteY0" fmla="*/ 0 h 4572000"/>
              <a:gd name="connsiteX1" fmla="*/ 3120572 w 3120572"/>
              <a:gd name="connsiteY1" fmla="*/ 0 h 4572000"/>
              <a:gd name="connsiteX2" fmla="*/ 3120572 w 3120572"/>
              <a:gd name="connsiteY2" fmla="*/ 4572000 h 4572000"/>
              <a:gd name="connsiteX3" fmla="*/ 0 w 3120572"/>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120572" h="4572000">
                <a:moveTo>
                  <a:pt x="0" y="0"/>
                </a:moveTo>
                <a:lnTo>
                  <a:pt x="3120572" y="0"/>
                </a:lnTo>
                <a:lnTo>
                  <a:pt x="3120572" y="4572000"/>
                </a:lnTo>
                <a:lnTo>
                  <a:pt x="0" y="4572000"/>
                </a:lnTo>
                <a:close/>
              </a:path>
            </a:pathLst>
          </a:custGeom>
        </p:spPr>
        <p:txBody>
          <a:bodyPr wrap="square">
            <a:noAutofit/>
          </a:bodyPr>
          <a:lstStyle/>
          <a:p>
            <a:endParaRPr lang="en-ID"/>
          </a:p>
        </p:txBody>
      </p:sp>
      <p:sp>
        <p:nvSpPr>
          <p:cNvPr id="24" name="Picture Placeholder 23">
            <a:extLst>
              <a:ext uri="{FF2B5EF4-FFF2-40B4-BE49-F238E27FC236}">
                <a16:creationId xmlns:a16="http://schemas.microsoft.com/office/drawing/2014/main" id="{3BD13E7D-516F-4644-9A69-1DEA953729D4}"/>
              </a:ext>
            </a:extLst>
          </p:cNvPr>
          <p:cNvSpPr>
            <a:spLocks noGrp="1"/>
          </p:cNvSpPr>
          <p:nvPr userDrawn="1">
            <p:ph type="pic" sz="quarter" idx="11"/>
          </p:nvPr>
        </p:nvSpPr>
        <p:spPr>
          <a:xfrm>
            <a:off x="9071428" y="0"/>
            <a:ext cx="3120572" cy="4267200"/>
          </a:xfrm>
          <a:custGeom>
            <a:avLst/>
            <a:gdLst>
              <a:gd name="connsiteX0" fmla="*/ 0 w 3120572"/>
              <a:gd name="connsiteY0" fmla="*/ 0 h 4572000"/>
              <a:gd name="connsiteX1" fmla="*/ 3120572 w 3120572"/>
              <a:gd name="connsiteY1" fmla="*/ 0 h 4572000"/>
              <a:gd name="connsiteX2" fmla="*/ 3120572 w 3120572"/>
              <a:gd name="connsiteY2" fmla="*/ 4572000 h 4572000"/>
              <a:gd name="connsiteX3" fmla="*/ 0 w 3120572"/>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120572" h="4572000">
                <a:moveTo>
                  <a:pt x="0" y="0"/>
                </a:moveTo>
                <a:lnTo>
                  <a:pt x="3120572" y="0"/>
                </a:lnTo>
                <a:lnTo>
                  <a:pt x="3120572" y="4572000"/>
                </a:lnTo>
                <a:lnTo>
                  <a:pt x="0" y="4572000"/>
                </a:lnTo>
                <a:close/>
              </a:path>
            </a:pathLst>
          </a:custGeom>
        </p:spPr>
        <p:txBody>
          <a:bodyPr wrap="square">
            <a:noAutofit/>
          </a:bodyPr>
          <a:lstStyle/>
          <a:p>
            <a:endParaRPr lang="en-ID"/>
          </a:p>
        </p:txBody>
      </p:sp>
    </p:spTree>
    <p:extLst>
      <p:ext uri="{BB962C8B-B14F-4D97-AF65-F5344CB8AC3E}">
        <p14:creationId xmlns:p14="http://schemas.microsoft.com/office/powerpoint/2010/main" val="406473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90052CE-F196-405B-A632-E2D7038A47C4}"/>
              </a:ext>
            </a:extLst>
          </p:cNvPr>
          <p:cNvSpPr>
            <a:spLocks noGrp="1"/>
          </p:cNvSpPr>
          <p:nvPr>
            <p:ph type="pic" sz="quarter" idx="10"/>
          </p:nvPr>
        </p:nvSpPr>
        <p:spPr>
          <a:xfrm>
            <a:off x="0" y="0"/>
            <a:ext cx="12192000" cy="5200650"/>
          </a:xfrm>
          <a:custGeom>
            <a:avLst/>
            <a:gdLst>
              <a:gd name="connsiteX0" fmla="*/ 0 w 12192000"/>
              <a:gd name="connsiteY0" fmla="*/ 0 h 5200650"/>
              <a:gd name="connsiteX1" fmla="*/ 12192000 w 12192000"/>
              <a:gd name="connsiteY1" fmla="*/ 0 h 5200650"/>
              <a:gd name="connsiteX2" fmla="*/ 12192000 w 12192000"/>
              <a:gd name="connsiteY2" fmla="*/ 5200650 h 5200650"/>
              <a:gd name="connsiteX3" fmla="*/ 0 w 121920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12192000" h="5200650">
                <a:moveTo>
                  <a:pt x="0" y="0"/>
                </a:moveTo>
                <a:lnTo>
                  <a:pt x="12192000" y="0"/>
                </a:lnTo>
                <a:lnTo>
                  <a:pt x="12192000" y="5200650"/>
                </a:lnTo>
                <a:lnTo>
                  <a:pt x="0" y="5200650"/>
                </a:lnTo>
                <a:close/>
              </a:path>
            </a:pathLst>
          </a:custGeom>
        </p:spPr>
        <p:txBody>
          <a:bodyPr wrap="square">
            <a:noAutofit/>
          </a:bodyPr>
          <a:lstStyle>
            <a:lvl1pPr>
              <a:defRPr sz="1400">
                <a:solidFill>
                  <a:schemeClr val="bg1">
                    <a:lumMod val="75000"/>
                  </a:schemeClr>
                </a:solidFill>
              </a:defRPr>
            </a:lvl1pPr>
          </a:lstStyle>
          <a:p>
            <a:endParaRPr lang="id-ID"/>
          </a:p>
        </p:txBody>
      </p:sp>
    </p:spTree>
    <p:extLst>
      <p:ext uri="{BB962C8B-B14F-4D97-AF65-F5344CB8AC3E}">
        <p14:creationId xmlns:p14="http://schemas.microsoft.com/office/powerpoint/2010/main" val="279181344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A9BCD71-696F-486F-968C-57B27208025B}"/>
              </a:ext>
            </a:extLst>
          </p:cNvPr>
          <p:cNvSpPr>
            <a:spLocks noGrp="1"/>
          </p:cNvSpPr>
          <p:nvPr>
            <p:ph type="pic" sz="quarter" idx="10"/>
          </p:nvPr>
        </p:nvSpPr>
        <p:spPr>
          <a:xfrm>
            <a:off x="0" y="0"/>
            <a:ext cx="5080000" cy="6858000"/>
          </a:xfrm>
          <a:custGeom>
            <a:avLst/>
            <a:gdLst>
              <a:gd name="connsiteX0" fmla="*/ 0 w 12192000"/>
              <a:gd name="connsiteY0" fmla="*/ 0 h 3251200"/>
              <a:gd name="connsiteX1" fmla="*/ 12192000 w 12192000"/>
              <a:gd name="connsiteY1" fmla="*/ 0 h 3251200"/>
              <a:gd name="connsiteX2" fmla="*/ 12192000 w 12192000"/>
              <a:gd name="connsiteY2" fmla="*/ 3251200 h 3251200"/>
              <a:gd name="connsiteX3" fmla="*/ 0 w 12192000"/>
              <a:gd name="connsiteY3" fmla="*/ 3251200 h 3251200"/>
            </a:gdLst>
            <a:ahLst/>
            <a:cxnLst>
              <a:cxn ang="0">
                <a:pos x="connsiteX0" y="connsiteY0"/>
              </a:cxn>
              <a:cxn ang="0">
                <a:pos x="connsiteX1" y="connsiteY1"/>
              </a:cxn>
              <a:cxn ang="0">
                <a:pos x="connsiteX2" y="connsiteY2"/>
              </a:cxn>
              <a:cxn ang="0">
                <a:pos x="connsiteX3" y="connsiteY3"/>
              </a:cxn>
            </a:cxnLst>
            <a:rect l="l" t="t" r="r" b="b"/>
            <a:pathLst>
              <a:path w="12192000" h="3251200">
                <a:moveTo>
                  <a:pt x="0" y="0"/>
                </a:moveTo>
                <a:lnTo>
                  <a:pt x="12192000" y="0"/>
                </a:lnTo>
                <a:lnTo>
                  <a:pt x="12192000" y="3251200"/>
                </a:lnTo>
                <a:lnTo>
                  <a:pt x="0" y="3251200"/>
                </a:lnTo>
                <a:close/>
              </a:path>
            </a:pathLst>
          </a:custGeom>
          <a:solidFill>
            <a:schemeClr val="tx1">
              <a:lumMod val="65000"/>
              <a:lumOff val="35000"/>
              <a:alpha val="10000"/>
            </a:schemeClr>
          </a:solidFill>
        </p:spPr>
        <p:txBody>
          <a:bodyPr wrap="square" anchor="ctr">
            <a:noAutofit/>
          </a:bodyPr>
          <a:lstStyle>
            <a:lvl1pPr>
              <a:defRPr lang="en-US" sz="1200">
                <a:solidFill>
                  <a:schemeClr val="bg1">
                    <a:lumMod val="75000"/>
                  </a:schemeClr>
                </a:solidFill>
              </a:defRPr>
            </a:lvl1pPr>
          </a:lstStyle>
          <a:p>
            <a:pPr marL="0" lvl="0" indent="0" algn="ctr">
              <a:buNone/>
            </a:pPr>
            <a:endParaRPr lang="en-US"/>
          </a:p>
        </p:txBody>
      </p:sp>
      <p:sp>
        <p:nvSpPr>
          <p:cNvPr id="3" name="Rectangle 2">
            <a:extLst>
              <a:ext uri="{FF2B5EF4-FFF2-40B4-BE49-F238E27FC236}">
                <a16:creationId xmlns:a16="http://schemas.microsoft.com/office/drawing/2014/main" id="{4906FE95-5749-4D5D-8B71-5371D99DF790}"/>
              </a:ext>
            </a:extLst>
          </p:cNvPr>
          <p:cNvSpPr/>
          <p:nvPr userDrawn="1"/>
        </p:nvSpPr>
        <p:spPr>
          <a:xfrm rot="10800000" flipH="1" flipV="1">
            <a:off x="5088567" y="21409"/>
            <a:ext cx="7100513" cy="6836591"/>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241682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FB871E-EED6-498C-813A-B002A5EA61B0}"/>
              </a:ext>
            </a:extLst>
          </p:cNvPr>
          <p:cNvSpPr/>
          <p:nvPr userDrawn="1"/>
        </p:nvSpPr>
        <p:spPr>
          <a:xfrm rot="10800000" flipH="1" flipV="1">
            <a:off x="0" y="10705"/>
            <a:ext cx="12192000" cy="6836591"/>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0" name="Picture Placeholder 19">
            <a:extLst>
              <a:ext uri="{FF2B5EF4-FFF2-40B4-BE49-F238E27FC236}">
                <a16:creationId xmlns:a16="http://schemas.microsoft.com/office/drawing/2014/main" id="{619DCFCF-CC55-47F6-8515-3694402084F7}"/>
              </a:ext>
            </a:extLst>
          </p:cNvPr>
          <p:cNvSpPr>
            <a:spLocks noGrp="1"/>
          </p:cNvSpPr>
          <p:nvPr>
            <p:ph type="pic" sz="quarter" idx="11"/>
          </p:nvPr>
        </p:nvSpPr>
        <p:spPr>
          <a:xfrm>
            <a:off x="4254503" y="-2"/>
            <a:ext cx="3230655" cy="2917138"/>
          </a:xfrm>
          <a:custGeom>
            <a:avLst/>
            <a:gdLst>
              <a:gd name="connsiteX0" fmla="*/ 1151571 w 3230655"/>
              <a:gd name="connsiteY0" fmla="*/ 0 h 2917138"/>
              <a:gd name="connsiteX1" fmla="*/ 3230655 w 3230655"/>
              <a:gd name="connsiteY1" fmla="*/ 0 h 2917138"/>
              <a:gd name="connsiteX2" fmla="*/ 3230655 w 3230655"/>
              <a:gd name="connsiteY2" fmla="*/ 413703 h 2917138"/>
              <a:gd name="connsiteX3" fmla="*/ 0 w 3230655"/>
              <a:gd name="connsiteY3" fmla="*/ 2917138 h 2917138"/>
              <a:gd name="connsiteX4" fmla="*/ 0 w 3230655"/>
              <a:gd name="connsiteY4" fmla="*/ 892352 h 2917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0655" h="2917138">
                <a:moveTo>
                  <a:pt x="1151571" y="0"/>
                </a:moveTo>
                <a:lnTo>
                  <a:pt x="3230655" y="0"/>
                </a:lnTo>
                <a:lnTo>
                  <a:pt x="3230655" y="413703"/>
                </a:lnTo>
                <a:lnTo>
                  <a:pt x="0" y="2917138"/>
                </a:lnTo>
                <a:lnTo>
                  <a:pt x="0" y="892352"/>
                </a:lnTo>
                <a:close/>
              </a:path>
            </a:pathLst>
          </a:custGeom>
        </p:spPr>
        <p:txBody>
          <a:bodyPr wrap="square">
            <a:noAutofit/>
          </a:bodyPr>
          <a:lstStyle/>
          <a:p>
            <a:endParaRPr lang="en-ID"/>
          </a:p>
        </p:txBody>
      </p:sp>
      <p:sp>
        <p:nvSpPr>
          <p:cNvPr id="27" name="Picture Placeholder 26">
            <a:extLst>
              <a:ext uri="{FF2B5EF4-FFF2-40B4-BE49-F238E27FC236}">
                <a16:creationId xmlns:a16="http://schemas.microsoft.com/office/drawing/2014/main" id="{3DD5C347-27EC-4640-B34B-300F15B48A6E}"/>
              </a:ext>
            </a:extLst>
          </p:cNvPr>
          <p:cNvSpPr>
            <a:spLocks noGrp="1"/>
          </p:cNvSpPr>
          <p:nvPr>
            <p:ph type="pic" sz="quarter" idx="12"/>
          </p:nvPr>
        </p:nvSpPr>
        <p:spPr>
          <a:xfrm>
            <a:off x="-159657" y="-566057"/>
            <a:ext cx="4414155" cy="7424059"/>
          </a:xfrm>
          <a:custGeom>
            <a:avLst/>
            <a:gdLst>
              <a:gd name="connsiteX0" fmla="*/ 0 w 4414155"/>
              <a:gd name="connsiteY0" fmla="*/ 0 h 7424059"/>
              <a:gd name="connsiteX1" fmla="*/ 4414155 w 4414155"/>
              <a:gd name="connsiteY1" fmla="*/ 3420529 h 7424059"/>
              <a:gd name="connsiteX2" fmla="*/ 4414155 w 4414155"/>
              <a:gd name="connsiteY2" fmla="*/ 7424059 h 7424059"/>
              <a:gd name="connsiteX3" fmla="*/ 0 w 4414155"/>
              <a:gd name="connsiteY3" fmla="*/ 4003530 h 7424059"/>
            </a:gdLst>
            <a:ahLst/>
            <a:cxnLst>
              <a:cxn ang="0">
                <a:pos x="connsiteX0" y="connsiteY0"/>
              </a:cxn>
              <a:cxn ang="0">
                <a:pos x="connsiteX1" y="connsiteY1"/>
              </a:cxn>
              <a:cxn ang="0">
                <a:pos x="connsiteX2" y="connsiteY2"/>
              </a:cxn>
              <a:cxn ang="0">
                <a:pos x="connsiteX3" y="connsiteY3"/>
              </a:cxn>
            </a:cxnLst>
            <a:rect l="l" t="t" r="r" b="b"/>
            <a:pathLst>
              <a:path w="4414155" h="7424059">
                <a:moveTo>
                  <a:pt x="0" y="0"/>
                </a:moveTo>
                <a:lnTo>
                  <a:pt x="4414155" y="3420529"/>
                </a:lnTo>
                <a:lnTo>
                  <a:pt x="4414155" y="7424059"/>
                </a:lnTo>
                <a:lnTo>
                  <a:pt x="0" y="4003530"/>
                </a:lnTo>
                <a:close/>
              </a:path>
            </a:pathLst>
          </a:custGeom>
        </p:spPr>
        <p:txBody>
          <a:bodyPr wrap="square">
            <a:noAutofit/>
          </a:bodyPr>
          <a:lstStyle/>
          <a:p>
            <a:endParaRPr lang="en-ID"/>
          </a:p>
        </p:txBody>
      </p:sp>
    </p:spTree>
    <p:extLst>
      <p:ext uri="{BB962C8B-B14F-4D97-AF65-F5344CB8AC3E}">
        <p14:creationId xmlns:p14="http://schemas.microsoft.com/office/powerpoint/2010/main" val="129861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8DBF550-AC22-405C-8784-5BC7E06E8F43}"/>
              </a:ext>
            </a:extLst>
          </p:cNvPr>
          <p:cNvSpPr>
            <a:spLocks noGrp="1"/>
          </p:cNvSpPr>
          <p:nvPr>
            <p:ph type="pic" sz="quarter" idx="10"/>
          </p:nvPr>
        </p:nvSpPr>
        <p:spPr>
          <a:xfrm>
            <a:off x="0" y="64107"/>
            <a:ext cx="4278648" cy="6793892"/>
          </a:xfrm>
          <a:custGeom>
            <a:avLst/>
            <a:gdLst>
              <a:gd name="connsiteX0" fmla="*/ 4278648 w 4278648"/>
              <a:gd name="connsiteY0" fmla="*/ 0 h 6793892"/>
              <a:gd name="connsiteX1" fmla="*/ 4278648 w 4278648"/>
              <a:gd name="connsiteY1" fmla="*/ 3478368 h 6793892"/>
              <a:gd name="connsiteX2" fmla="*/ 0 w 4278648"/>
              <a:gd name="connsiteY2" fmla="*/ 6793892 h 6793892"/>
              <a:gd name="connsiteX3" fmla="*/ 0 w 4278648"/>
              <a:gd name="connsiteY3" fmla="*/ 3315524 h 6793892"/>
            </a:gdLst>
            <a:ahLst/>
            <a:cxnLst>
              <a:cxn ang="0">
                <a:pos x="connsiteX0" y="connsiteY0"/>
              </a:cxn>
              <a:cxn ang="0">
                <a:pos x="connsiteX1" y="connsiteY1"/>
              </a:cxn>
              <a:cxn ang="0">
                <a:pos x="connsiteX2" y="connsiteY2"/>
              </a:cxn>
              <a:cxn ang="0">
                <a:pos x="connsiteX3" y="connsiteY3"/>
              </a:cxn>
            </a:cxnLst>
            <a:rect l="l" t="t" r="r" b="b"/>
            <a:pathLst>
              <a:path w="4278648" h="6793892">
                <a:moveTo>
                  <a:pt x="4278648" y="0"/>
                </a:moveTo>
                <a:lnTo>
                  <a:pt x="4278648" y="3478368"/>
                </a:lnTo>
                <a:lnTo>
                  <a:pt x="0" y="6793892"/>
                </a:lnTo>
                <a:lnTo>
                  <a:pt x="0" y="3315524"/>
                </a:lnTo>
                <a:close/>
              </a:path>
            </a:pathLst>
          </a:custGeom>
        </p:spPr>
        <p:txBody>
          <a:bodyPr wrap="square">
            <a:noAutofit/>
          </a:bodyPr>
          <a:lstStyle/>
          <a:p>
            <a:endParaRPr lang="en-ID"/>
          </a:p>
        </p:txBody>
      </p:sp>
      <p:sp>
        <p:nvSpPr>
          <p:cNvPr id="22" name="Picture Placeholder 21">
            <a:extLst>
              <a:ext uri="{FF2B5EF4-FFF2-40B4-BE49-F238E27FC236}">
                <a16:creationId xmlns:a16="http://schemas.microsoft.com/office/drawing/2014/main" id="{0EED02FA-B728-4188-9C85-501DE83F3C21}"/>
              </a:ext>
            </a:extLst>
          </p:cNvPr>
          <p:cNvSpPr>
            <a:spLocks noGrp="1"/>
          </p:cNvSpPr>
          <p:nvPr>
            <p:ph type="pic" sz="quarter" idx="11"/>
          </p:nvPr>
        </p:nvSpPr>
        <p:spPr>
          <a:xfrm>
            <a:off x="7913352" y="0"/>
            <a:ext cx="4278648" cy="6793892"/>
          </a:xfrm>
          <a:custGeom>
            <a:avLst/>
            <a:gdLst>
              <a:gd name="connsiteX0" fmla="*/ 4278648 w 4278648"/>
              <a:gd name="connsiteY0" fmla="*/ 0 h 6793892"/>
              <a:gd name="connsiteX1" fmla="*/ 4278648 w 4278648"/>
              <a:gd name="connsiteY1" fmla="*/ 3478368 h 6793892"/>
              <a:gd name="connsiteX2" fmla="*/ 0 w 4278648"/>
              <a:gd name="connsiteY2" fmla="*/ 6793892 h 6793892"/>
              <a:gd name="connsiteX3" fmla="*/ 0 w 4278648"/>
              <a:gd name="connsiteY3" fmla="*/ 3315524 h 6793892"/>
            </a:gdLst>
            <a:ahLst/>
            <a:cxnLst>
              <a:cxn ang="0">
                <a:pos x="connsiteX0" y="connsiteY0"/>
              </a:cxn>
              <a:cxn ang="0">
                <a:pos x="connsiteX1" y="connsiteY1"/>
              </a:cxn>
              <a:cxn ang="0">
                <a:pos x="connsiteX2" y="connsiteY2"/>
              </a:cxn>
              <a:cxn ang="0">
                <a:pos x="connsiteX3" y="connsiteY3"/>
              </a:cxn>
            </a:cxnLst>
            <a:rect l="l" t="t" r="r" b="b"/>
            <a:pathLst>
              <a:path w="4278648" h="6793892">
                <a:moveTo>
                  <a:pt x="4278648" y="0"/>
                </a:moveTo>
                <a:lnTo>
                  <a:pt x="4278648" y="3478368"/>
                </a:lnTo>
                <a:lnTo>
                  <a:pt x="0" y="6793892"/>
                </a:lnTo>
                <a:lnTo>
                  <a:pt x="0" y="3315524"/>
                </a:lnTo>
                <a:close/>
              </a:path>
            </a:pathLst>
          </a:custGeom>
        </p:spPr>
        <p:txBody>
          <a:bodyPr wrap="square">
            <a:noAutofit/>
          </a:bodyPr>
          <a:lstStyle/>
          <a:p>
            <a:endParaRPr lang="en-ID"/>
          </a:p>
        </p:txBody>
      </p:sp>
    </p:spTree>
    <p:extLst>
      <p:ext uri="{BB962C8B-B14F-4D97-AF65-F5344CB8AC3E}">
        <p14:creationId xmlns:p14="http://schemas.microsoft.com/office/powerpoint/2010/main" val="414373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915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3" r:id="rId4"/>
    <p:sldLayoutId id="2147483654" r:id="rId5"/>
    <p:sldLayoutId id="2147483656" r:id="rId6"/>
    <p:sldLayoutId id="2147483657" r:id="rId7"/>
    <p:sldLayoutId id="2147483661" r:id="rId8"/>
    <p:sldLayoutId id="2147483662" r:id="rId9"/>
    <p:sldLayoutId id="2147483663" r:id="rId10"/>
    <p:sldLayoutId id="2147483664" r:id="rId11"/>
    <p:sldLayoutId id="214748366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userDrawn="1">
          <p15:clr>
            <a:srgbClr val="F26B43"/>
          </p15:clr>
        </p15:guide>
        <p15:guide id="2" pos="7015" userDrawn="1">
          <p15:clr>
            <a:srgbClr val="F26B43"/>
          </p15:clr>
        </p15:guide>
        <p15:guide id="3" orient="horz" pos="686" userDrawn="1">
          <p15:clr>
            <a:srgbClr val="F26B43"/>
          </p15:clr>
        </p15:guide>
        <p15:guide id="4" orient="horz" pos="3657" userDrawn="1">
          <p15:clr>
            <a:srgbClr val="F26B43"/>
          </p15:clr>
        </p15:guide>
        <p15:guide id="5" pos="461" userDrawn="1">
          <p15:clr>
            <a:srgbClr val="F26B43"/>
          </p15:clr>
        </p15:guide>
        <p15:guide id="6" pos="7219" userDrawn="1">
          <p15:clr>
            <a:srgbClr val="F26B43"/>
          </p15:clr>
        </p15:guide>
        <p15:guide id="7" orient="horz" pos="459" userDrawn="1">
          <p15:clr>
            <a:srgbClr val="F26B43"/>
          </p15:clr>
        </p15:guide>
        <p15:guide id="8"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gif"/><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gif"/><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260537-AA34-FE78-2162-B3C446B5CF65}"/>
              </a:ext>
            </a:extLst>
          </p:cNvPr>
          <p:cNvPicPr>
            <a:picLocks noChangeAspect="1"/>
          </p:cNvPicPr>
          <p:nvPr/>
        </p:nvPicPr>
        <p:blipFill>
          <a:blip r:embed="rId2">
            <a:alphaModFix amt="15000"/>
            <a:extLst>
              <a:ext uri="{28A0092B-C50C-407E-A947-70E740481C1C}">
                <a14:useLocalDpi xmlns:a14="http://schemas.microsoft.com/office/drawing/2010/main" val="0"/>
              </a:ext>
            </a:extLst>
          </a:blip>
          <a:srcRect t="12522" b="14151"/>
          <a:stretch>
            <a:fillRect/>
          </a:stretch>
        </p:blipFill>
        <p:spPr>
          <a:xfrm>
            <a:off x="0" y="0"/>
            <a:ext cx="12192000" cy="6858000"/>
          </a:xfrm>
          <a:prstGeom prst="rect">
            <a:avLst/>
          </a:prstGeom>
        </p:spPr>
      </p:pic>
      <p:sp>
        <p:nvSpPr>
          <p:cNvPr id="19" name="Cube 18">
            <a:extLst>
              <a:ext uri="{FF2B5EF4-FFF2-40B4-BE49-F238E27FC236}">
                <a16:creationId xmlns:a16="http://schemas.microsoft.com/office/drawing/2014/main" id="{A5B0FDDE-CBD2-4785-A7E3-E05E37B437EB}"/>
              </a:ext>
            </a:extLst>
          </p:cNvPr>
          <p:cNvSpPr/>
          <p:nvPr/>
        </p:nvSpPr>
        <p:spPr>
          <a:xfrm>
            <a:off x="-4365846" y="0"/>
            <a:ext cx="8130763" cy="8500345"/>
          </a:xfrm>
          <a:prstGeom prst="cube">
            <a:avLst>
              <a:gd name="adj" fmla="val 54012"/>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Cube 23">
            <a:extLst>
              <a:ext uri="{FF2B5EF4-FFF2-40B4-BE49-F238E27FC236}">
                <a16:creationId xmlns:a16="http://schemas.microsoft.com/office/drawing/2014/main" id="{EB7B551F-E43E-4250-9864-064556C973D0}"/>
              </a:ext>
            </a:extLst>
          </p:cNvPr>
          <p:cNvSpPr/>
          <p:nvPr/>
        </p:nvSpPr>
        <p:spPr>
          <a:xfrm>
            <a:off x="9394846" y="5437581"/>
            <a:ext cx="2797154" cy="2924298"/>
          </a:xfrm>
          <a:prstGeom prst="cube">
            <a:avLst>
              <a:gd name="adj" fmla="val 54012"/>
            </a:avLst>
          </a:prstGeom>
          <a:gradFill flip="none" rotWithShape="1">
            <a:gsLst>
              <a:gs pos="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Cube 20">
            <a:extLst>
              <a:ext uri="{FF2B5EF4-FFF2-40B4-BE49-F238E27FC236}">
                <a16:creationId xmlns:a16="http://schemas.microsoft.com/office/drawing/2014/main" id="{E2BB5201-F8D5-44DF-8FB7-DB8A0DA98398}"/>
              </a:ext>
            </a:extLst>
          </p:cNvPr>
          <p:cNvSpPr/>
          <p:nvPr/>
        </p:nvSpPr>
        <p:spPr>
          <a:xfrm>
            <a:off x="8358025" y="41730"/>
            <a:ext cx="3831771" cy="4005943"/>
          </a:xfrm>
          <a:prstGeom prst="cube">
            <a:avLst>
              <a:gd name="adj" fmla="val 54012"/>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10">
            <a:extLst>
              <a:ext uri="{FF2B5EF4-FFF2-40B4-BE49-F238E27FC236}">
                <a16:creationId xmlns:a16="http://schemas.microsoft.com/office/drawing/2014/main" id="{DD60FDF5-FCB1-44EF-AF67-418AFA55AB2F}"/>
              </a:ext>
            </a:extLst>
          </p:cNvPr>
          <p:cNvSpPr txBox="1"/>
          <p:nvPr/>
        </p:nvSpPr>
        <p:spPr>
          <a:xfrm>
            <a:off x="2180326" y="3095377"/>
            <a:ext cx="7829144" cy="1446550"/>
          </a:xfrm>
          <a:prstGeom prst="rect">
            <a:avLst/>
          </a:prstGeom>
          <a:noFill/>
          <a:effectLst/>
        </p:spPr>
        <p:txBody>
          <a:bodyPr wrap="square" rtlCol="0">
            <a:spAutoFit/>
          </a:bodyPr>
          <a:lstStyle/>
          <a:p>
            <a:pPr algn="ctr"/>
            <a:r>
              <a:rPr lang="en-US" sz="8800" b="1" dirty="0">
                <a:solidFill>
                  <a:schemeClr val="bg1"/>
                </a:solidFill>
                <a:latin typeface="+mj-lt"/>
              </a:rPr>
              <a:t>XSINERGIA</a:t>
            </a:r>
            <a:endParaRPr lang="en-ID" sz="8800" b="1" dirty="0">
              <a:solidFill>
                <a:schemeClr val="bg1"/>
              </a:solidFill>
              <a:latin typeface="+mj-lt"/>
            </a:endParaRPr>
          </a:p>
        </p:txBody>
      </p:sp>
      <p:sp>
        <p:nvSpPr>
          <p:cNvPr id="18" name="TextBox 17">
            <a:extLst>
              <a:ext uri="{FF2B5EF4-FFF2-40B4-BE49-F238E27FC236}">
                <a16:creationId xmlns:a16="http://schemas.microsoft.com/office/drawing/2014/main" id="{FCEC0D30-C605-496A-B52F-597A74163194}"/>
              </a:ext>
            </a:extLst>
          </p:cNvPr>
          <p:cNvSpPr txBox="1"/>
          <p:nvPr/>
        </p:nvSpPr>
        <p:spPr>
          <a:xfrm>
            <a:off x="2424583" y="4678512"/>
            <a:ext cx="7107345" cy="646331"/>
          </a:xfrm>
          <a:prstGeom prst="rect">
            <a:avLst/>
          </a:prstGeom>
          <a:noFill/>
        </p:spPr>
        <p:txBody>
          <a:bodyPr wrap="square">
            <a:spAutoFit/>
          </a:bodyPr>
          <a:lstStyle>
            <a:defPPr>
              <a:defRPr lang="en-US"/>
            </a:defPPr>
            <a:lvl1pPr algn="ctr">
              <a:defRPr sz="1400">
                <a:solidFill>
                  <a:schemeClr val="bg1"/>
                </a:solidFill>
                <a:cs typeface="Space Grotesk" pitchFamily="2" charset="0"/>
              </a:defRPr>
            </a:lvl1pPr>
          </a:lstStyle>
          <a:p>
            <a:r>
              <a:rPr lang="it-IT" sz="1800" b="1" dirty="0">
                <a:solidFill>
                  <a:schemeClr val="accent6"/>
                </a:solidFill>
              </a:rPr>
              <a:t>ECOSISTEMA A MATRICE DECENTRALIZZATO AL CENTINAIO% SUPPORTATO DA </a:t>
            </a:r>
            <a:r>
              <a:rPr lang="en-US" sz="1800" b="1" dirty="0">
                <a:solidFill>
                  <a:schemeClr val="accent6"/>
                </a:solidFill>
              </a:rPr>
              <a:t>RISERVA DI SOLANA</a:t>
            </a:r>
          </a:p>
        </p:txBody>
      </p:sp>
      <p:sp>
        <p:nvSpPr>
          <p:cNvPr id="4" name="TextBox 3">
            <a:extLst>
              <a:ext uri="{FF2B5EF4-FFF2-40B4-BE49-F238E27FC236}">
                <a16:creationId xmlns:a16="http://schemas.microsoft.com/office/drawing/2014/main" id="{40E7DBA3-F1F3-4683-B915-E6F58534D7B8}"/>
              </a:ext>
            </a:extLst>
          </p:cNvPr>
          <p:cNvSpPr txBox="1"/>
          <p:nvPr/>
        </p:nvSpPr>
        <p:spPr>
          <a:xfrm>
            <a:off x="129304" y="647244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1934856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FE9294E-C320-32C7-8713-98DD4BB90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9495"/>
            <a:ext cx="12055522" cy="5058003"/>
          </a:xfrm>
          <a:prstGeom prst="rect">
            <a:avLst/>
          </a:prstGeom>
        </p:spPr>
      </p:pic>
      <p:pic>
        <p:nvPicPr>
          <p:cNvPr id="22" name="Picture 21">
            <a:extLst>
              <a:ext uri="{FF2B5EF4-FFF2-40B4-BE49-F238E27FC236}">
                <a16:creationId xmlns:a16="http://schemas.microsoft.com/office/drawing/2014/main" id="{647F4496-A7FC-B859-67E5-8C02B57E7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50" y="205731"/>
            <a:ext cx="1185416" cy="1169819"/>
          </a:xfrm>
          <a:prstGeom prst="rect">
            <a:avLst/>
          </a:prstGeom>
        </p:spPr>
      </p:pic>
      <p:pic>
        <p:nvPicPr>
          <p:cNvPr id="26" name="Picture 25">
            <a:extLst>
              <a:ext uri="{FF2B5EF4-FFF2-40B4-BE49-F238E27FC236}">
                <a16:creationId xmlns:a16="http://schemas.microsoft.com/office/drawing/2014/main" id="{E7C0BA66-05B3-87E1-2464-7EEDAC2AC8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50" y="5945424"/>
            <a:ext cx="2048260" cy="523615"/>
          </a:xfrm>
          <a:prstGeom prst="rect">
            <a:avLst/>
          </a:prstGeom>
        </p:spPr>
      </p:pic>
      <p:sp>
        <p:nvSpPr>
          <p:cNvPr id="27" name="TextBox 26">
            <a:extLst>
              <a:ext uri="{FF2B5EF4-FFF2-40B4-BE49-F238E27FC236}">
                <a16:creationId xmlns:a16="http://schemas.microsoft.com/office/drawing/2014/main" id="{3BD4DB16-939E-A720-48C5-17B2127AE415}"/>
              </a:ext>
            </a:extLst>
          </p:cNvPr>
          <p:cNvSpPr txBox="1"/>
          <p:nvPr/>
        </p:nvSpPr>
        <p:spPr>
          <a:xfrm>
            <a:off x="2825086" y="676275"/>
            <a:ext cx="7533565" cy="523220"/>
          </a:xfrm>
          <a:prstGeom prst="rect">
            <a:avLst/>
          </a:prstGeom>
          <a:noFill/>
        </p:spPr>
        <p:txBody>
          <a:bodyPr wrap="square" rtlCol="0">
            <a:spAutoFit/>
          </a:bodyPr>
          <a:lstStyle/>
          <a:p>
            <a:r>
              <a:rPr lang="it-IT" sz="2800" dirty="0">
                <a:solidFill>
                  <a:schemeClr val="bg1"/>
                </a:solidFill>
              </a:rPr>
              <a:t>COSTI DI INGRESSO AGLI SLOT XSYNERGY</a:t>
            </a:r>
            <a:endParaRPr lang="en-US" sz="2800" dirty="0">
              <a:solidFill>
                <a:schemeClr val="bg1"/>
              </a:solidFill>
            </a:endParaRPr>
          </a:p>
        </p:txBody>
      </p:sp>
    </p:spTree>
    <p:extLst>
      <p:ext uri="{BB962C8B-B14F-4D97-AF65-F5344CB8AC3E}">
        <p14:creationId xmlns:p14="http://schemas.microsoft.com/office/powerpoint/2010/main" val="4148775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een lights in a black background&#10;&#10;AI-generated content may be incorrect.">
            <a:extLst>
              <a:ext uri="{FF2B5EF4-FFF2-40B4-BE49-F238E27FC236}">
                <a16:creationId xmlns:a16="http://schemas.microsoft.com/office/drawing/2014/main" id="{C0DB041E-3C50-D14B-A72D-D42C676C8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7" name="Rectangle 6">
            <a:extLst>
              <a:ext uri="{FF2B5EF4-FFF2-40B4-BE49-F238E27FC236}">
                <a16:creationId xmlns:a16="http://schemas.microsoft.com/office/drawing/2014/main" id="{2B823B71-3176-9D5A-5DA4-A6BB4A284A02}"/>
              </a:ext>
            </a:extLst>
          </p:cNvPr>
          <p:cNvSpPr/>
          <p:nvPr/>
        </p:nvSpPr>
        <p:spPr>
          <a:xfrm flipH="1">
            <a:off x="-1900" y="-1802"/>
            <a:ext cx="12192001" cy="685980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29" name="Cube 28">
            <a:extLst>
              <a:ext uri="{FF2B5EF4-FFF2-40B4-BE49-F238E27FC236}">
                <a16:creationId xmlns:a16="http://schemas.microsoft.com/office/drawing/2014/main" id="{19CF6082-18E8-4B88-A27D-769272F40F78}"/>
              </a:ext>
            </a:extLst>
          </p:cNvPr>
          <p:cNvSpPr/>
          <p:nvPr/>
        </p:nvSpPr>
        <p:spPr>
          <a:xfrm>
            <a:off x="8598134" y="-20538"/>
            <a:ext cx="3593866" cy="3593866"/>
          </a:xfrm>
          <a:prstGeom prst="cube">
            <a:avLst>
              <a:gd name="adj" fmla="val 46507"/>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12">
            <a:extLst>
              <a:ext uri="{FF2B5EF4-FFF2-40B4-BE49-F238E27FC236}">
                <a16:creationId xmlns:a16="http://schemas.microsoft.com/office/drawing/2014/main" id="{DE363FC5-5E82-47C0-89A3-6D3D69F35595}"/>
              </a:ext>
            </a:extLst>
          </p:cNvPr>
          <p:cNvSpPr txBox="1"/>
          <p:nvPr/>
        </p:nvSpPr>
        <p:spPr>
          <a:xfrm>
            <a:off x="654302" y="1468120"/>
            <a:ext cx="3917697" cy="1089529"/>
          </a:xfrm>
          <a:prstGeom prst="rect">
            <a:avLst/>
          </a:prstGeom>
          <a:noFill/>
          <a:effectLst>
            <a:outerShdw blurRad="254000" dist="38100" dir="1200000" algn="tl" rotWithShape="0">
              <a:prstClr val="black">
                <a:alpha val="40000"/>
              </a:prstClr>
            </a:outerShdw>
          </a:effectLst>
        </p:spPr>
        <p:txBody>
          <a:bodyPr wrap="square" rtlCol="0">
            <a:spAutoFit/>
          </a:bodyPr>
          <a:lstStyle/>
          <a:p>
            <a:pPr>
              <a:lnSpc>
                <a:spcPct val="90000"/>
              </a:lnSpc>
            </a:pPr>
            <a:r>
              <a:rPr lang="en-IN" sz="3600" b="1" dirty="0">
                <a:solidFill>
                  <a:schemeClr val="bg1"/>
                </a:solidFill>
                <a:latin typeface="+mj-lt"/>
              </a:rPr>
              <a:t>XSINERGIA </a:t>
            </a:r>
            <a:r>
              <a:rPr lang="en-IN" sz="3600" b="1" dirty="0">
                <a:solidFill>
                  <a:schemeClr val="accent6"/>
                </a:solidFill>
                <a:latin typeface="+mj-lt"/>
              </a:rPr>
              <a:t>BOOSTER</a:t>
            </a:r>
            <a:endParaRPr lang="en-GB" sz="3600" b="1" dirty="0">
              <a:solidFill>
                <a:schemeClr val="accent6"/>
              </a:solidFill>
              <a:latin typeface="+mj-lt"/>
            </a:endParaRPr>
          </a:p>
        </p:txBody>
      </p:sp>
      <p:sp>
        <p:nvSpPr>
          <p:cNvPr id="5" name="TextBox 4">
            <a:extLst>
              <a:ext uri="{FF2B5EF4-FFF2-40B4-BE49-F238E27FC236}">
                <a16:creationId xmlns:a16="http://schemas.microsoft.com/office/drawing/2014/main" id="{2415982F-ECF9-FF7F-7E53-63B018B8F6F5}"/>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9" name="TextBox 8">
            <a:extLst>
              <a:ext uri="{FF2B5EF4-FFF2-40B4-BE49-F238E27FC236}">
                <a16:creationId xmlns:a16="http://schemas.microsoft.com/office/drawing/2014/main" id="{FE7C7690-3FFA-9878-3C66-14C21921E49F}"/>
              </a:ext>
            </a:extLst>
          </p:cNvPr>
          <p:cNvSpPr txBox="1"/>
          <p:nvPr/>
        </p:nvSpPr>
        <p:spPr>
          <a:xfrm>
            <a:off x="654303" y="2715787"/>
            <a:ext cx="5820388" cy="3139321"/>
          </a:xfrm>
          <a:prstGeom prst="rect">
            <a:avLst/>
          </a:prstGeom>
          <a:noFill/>
        </p:spPr>
        <p:txBody>
          <a:bodyPr wrap="square">
            <a:spAutoFit/>
          </a:bodyPr>
          <a:lstStyle/>
          <a:p>
            <a:pPr>
              <a:buNone/>
            </a:pPr>
            <a:r>
              <a:rPr lang="it-IT" b="1" dirty="0">
                <a:solidFill>
                  <a:schemeClr val="bg1"/>
                </a:solidFill>
                <a:latin typeface="Arial" panose="020B0604020202020204" pitchFamily="34" charset="0"/>
                <a:cs typeface="Arial" panose="020B0604020202020204" pitchFamily="34" charset="0"/>
              </a:rPr>
              <a:t>Aumenta i tuoi guadagni con i referral</a:t>
            </a:r>
            <a:r>
              <a:rPr lang="en-US" b="1" dirty="0">
                <a:solidFill>
                  <a:schemeClr val="bg1"/>
                </a:solidFill>
                <a:latin typeface="Arial" panose="020B0604020202020204" pitchFamily="34" charset="0"/>
                <a:cs typeface="Arial" panose="020B0604020202020204" pitchFamily="34" charset="0"/>
              </a:rPr>
              <a:t>!</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a:p>
            <a:pPr>
              <a:buNone/>
            </a:pPr>
            <a:r>
              <a:rPr lang="it-IT" dirty="0">
                <a:solidFill>
                  <a:schemeClr val="bg1"/>
                </a:solidFill>
                <a:latin typeface="Arial" panose="020B0604020202020204" pitchFamily="34" charset="0"/>
                <a:cs typeface="Arial" panose="020B0604020202020204" pitchFamily="34" charset="0"/>
              </a:rPr>
              <a:t>Invita i tuoi amici a unirsi a Xsinergia e sblocca un esclusivo APY Aumento del dieci% sul tuo pacchetto</a:t>
            </a:r>
            <a:r>
              <a:rPr lang="en-US" dirty="0">
                <a:solidFill>
                  <a:schemeClr val="bg1"/>
                </a:solidFill>
                <a:latin typeface="Arial" panose="020B0604020202020204" pitchFamily="34" charset="0"/>
                <a:cs typeface="Arial" panose="020B0604020202020204" pitchFamily="34" charset="0"/>
              </a:rPr>
              <a:t>.</a:t>
            </a:r>
          </a:p>
          <a:p>
            <a:pPr>
              <a:buNone/>
            </a:pP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 </a:t>
            </a:r>
            <a:r>
              <a:rPr lang="it-IT" dirty="0">
                <a:solidFill>
                  <a:schemeClr val="bg1"/>
                </a:solidFill>
                <a:latin typeface="Arial" panose="020B0604020202020204" pitchFamily="34" charset="0"/>
                <a:cs typeface="Arial" panose="020B0604020202020204" pitchFamily="34" charset="0"/>
              </a:rPr>
              <a:t>   La spinta dura trenta giorni</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 </a:t>
            </a:r>
            <a:r>
              <a:rPr lang="it-IT" dirty="0">
                <a:solidFill>
                  <a:schemeClr val="bg1"/>
                </a:solidFill>
                <a:latin typeface="Arial" panose="020B0604020202020204" pitchFamily="34" charset="0"/>
                <a:cs typeface="Arial" panose="020B0604020202020204" pitchFamily="34" charset="0"/>
              </a:rPr>
              <a:t>   Aumenta direttamente le tue ricompense di puntata</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Più</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inviti</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più</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potenziamenti</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crescita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più</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rapida</a:t>
            </a:r>
            <a:endParaRPr lang="en-US" dirty="0">
              <a:solidFill>
                <a:schemeClr val="bg1"/>
              </a:solidFill>
              <a:latin typeface="Arial" panose="020B0604020202020204" pitchFamily="34" charset="0"/>
              <a:cs typeface="Arial" panose="020B0604020202020204" pitchFamily="34" charset="0"/>
            </a:endParaRPr>
          </a:p>
          <a:p>
            <a:pPr>
              <a:buNone/>
            </a:pPr>
            <a:br>
              <a:rPr lang="en-US" dirty="0">
                <a:solidFill>
                  <a:schemeClr val="bg1"/>
                </a:solidFill>
                <a:latin typeface="Arial" panose="020B0604020202020204" pitchFamily="34" charset="0"/>
                <a:cs typeface="Arial" panose="020B0604020202020204" pitchFamily="34" charset="0"/>
              </a:rPr>
            </a:br>
            <a:r>
              <a:rPr lang="it-IT" dirty="0">
                <a:solidFill>
                  <a:schemeClr val="bg1"/>
                </a:solidFill>
                <a:latin typeface="Arial" panose="020B0604020202020204" pitchFamily="34" charset="0"/>
                <a:cs typeface="Arial" panose="020B0604020202020204" pitchFamily="34" charset="0"/>
              </a:rPr>
              <a:t>Non limitarti a guadagnare, moltiplica le tue ricompense con il </a:t>
            </a:r>
            <a:r>
              <a:rPr lang="en-US" b="1" dirty="0">
                <a:solidFill>
                  <a:schemeClr val="accent6"/>
                </a:solidFill>
                <a:latin typeface="Arial" panose="020B0604020202020204" pitchFamily="34" charset="0"/>
                <a:cs typeface="Arial" panose="020B0604020202020204" pitchFamily="34" charset="0"/>
              </a:rPr>
              <a:t>XSINERGIA</a:t>
            </a:r>
            <a:r>
              <a:rPr lang="en-US" b="1" dirty="0">
                <a:solidFill>
                  <a:schemeClr val="bg1"/>
                </a:solidFill>
                <a:latin typeface="Arial" panose="020B0604020202020204" pitchFamily="34" charset="0"/>
                <a:cs typeface="Arial" panose="020B0604020202020204" pitchFamily="34" charset="0"/>
              </a:rPr>
              <a:t> Booster!</a:t>
            </a:r>
            <a:endParaRPr lang="en-US" dirty="0">
              <a:solidFill>
                <a:schemeClr val="bg1"/>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BE242D1E-6CFC-128B-BD48-D2A8C247A21F}"/>
              </a:ext>
            </a:extLst>
          </p:cNvPr>
          <p:cNvGrpSpPr/>
          <p:nvPr/>
        </p:nvGrpSpPr>
        <p:grpSpPr>
          <a:xfrm>
            <a:off x="741073" y="4211924"/>
            <a:ext cx="154854" cy="138313"/>
            <a:chOff x="3140667" y="2901058"/>
            <a:chExt cx="757038" cy="725949"/>
          </a:xfrm>
        </p:grpSpPr>
        <p:sp>
          <p:nvSpPr>
            <p:cNvPr id="11" name="Rectangle: Rounded Corners 10">
              <a:extLst>
                <a:ext uri="{FF2B5EF4-FFF2-40B4-BE49-F238E27FC236}">
                  <a16:creationId xmlns:a16="http://schemas.microsoft.com/office/drawing/2014/main" id="{332AADFF-DC41-1E6B-6A10-0485F1EB1CBB}"/>
                </a:ext>
              </a:extLst>
            </p:cNvPr>
            <p:cNvSpPr/>
            <p:nvPr/>
          </p:nvSpPr>
          <p:spPr>
            <a:xfrm>
              <a:off x="3140667" y="2901058"/>
              <a:ext cx="757038" cy="72594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2" name="任意形状 644">
              <a:extLst>
                <a:ext uri="{FF2B5EF4-FFF2-40B4-BE49-F238E27FC236}">
                  <a16:creationId xmlns:a16="http://schemas.microsoft.com/office/drawing/2014/main" id="{4F8FC11F-C8A9-B8F5-A5B5-BD5EC53A4DCB}"/>
                </a:ext>
              </a:extLst>
            </p:cNvPr>
            <p:cNvSpPr/>
            <p:nvPr/>
          </p:nvSpPr>
          <p:spPr>
            <a:xfrm>
              <a:off x="3328853" y="3068391"/>
              <a:ext cx="384877" cy="384877"/>
            </a:xfrm>
            <a:prstGeom prst="rect">
              <a:avLst/>
            </a:prstGeom>
            <a:solidFill>
              <a:schemeClr val="tx1">
                <a:alpha val="0"/>
              </a:schemeClr>
            </a:solidFill>
            <a:ln w="12700" cap="flat">
              <a:noFill/>
              <a:miter lim="400000"/>
            </a:ln>
            <a:effectLst/>
          </p:spPr>
          <p:txBody>
            <a:bodyPr wrap="square" lIns="45719" tIns="45719" rIns="45719" bIns="45719" numCol="1" anchor="ctr">
              <a:noAutofit/>
            </a:bodyPr>
            <a:lstStyle/>
            <a:p>
              <a:endParaRPr/>
            </a:p>
          </p:txBody>
        </p:sp>
      </p:grpSp>
      <p:grpSp>
        <p:nvGrpSpPr>
          <p:cNvPr id="14" name="Group 13">
            <a:extLst>
              <a:ext uri="{FF2B5EF4-FFF2-40B4-BE49-F238E27FC236}">
                <a16:creationId xmlns:a16="http://schemas.microsoft.com/office/drawing/2014/main" id="{6ADE5354-9481-2AA7-C9DF-9DA336863BDC}"/>
              </a:ext>
            </a:extLst>
          </p:cNvPr>
          <p:cNvGrpSpPr/>
          <p:nvPr/>
        </p:nvGrpSpPr>
        <p:grpSpPr>
          <a:xfrm>
            <a:off x="736458" y="4475160"/>
            <a:ext cx="154854" cy="138313"/>
            <a:chOff x="3140667" y="2901058"/>
            <a:chExt cx="757038" cy="725949"/>
          </a:xfrm>
        </p:grpSpPr>
        <p:sp>
          <p:nvSpPr>
            <p:cNvPr id="16" name="Rectangle: Rounded Corners 15">
              <a:extLst>
                <a:ext uri="{FF2B5EF4-FFF2-40B4-BE49-F238E27FC236}">
                  <a16:creationId xmlns:a16="http://schemas.microsoft.com/office/drawing/2014/main" id="{4850C181-FEE2-D19F-15A4-C49FB8B23C41}"/>
                </a:ext>
              </a:extLst>
            </p:cNvPr>
            <p:cNvSpPr/>
            <p:nvPr/>
          </p:nvSpPr>
          <p:spPr>
            <a:xfrm>
              <a:off x="3140667" y="2901058"/>
              <a:ext cx="757038" cy="72594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7" name="任意形状 644">
              <a:extLst>
                <a:ext uri="{FF2B5EF4-FFF2-40B4-BE49-F238E27FC236}">
                  <a16:creationId xmlns:a16="http://schemas.microsoft.com/office/drawing/2014/main" id="{EDDF78FE-ACD2-7228-572F-45DD3EA7715F}"/>
                </a:ext>
              </a:extLst>
            </p:cNvPr>
            <p:cNvSpPr/>
            <p:nvPr/>
          </p:nvSpPr>
          <p:spPr>
            <a:xfrm>
              <a:off x="3328853" y="3068391"/>
              <a:ext cx="384877" cy="384877"/>
            </a:xfrm>
            <a:prstGeom prst="rect">
              <a:avLst/>
            </a:prstGeom>
            <a:solidFill>
              <a:schemeClr val="tx1">
                <a:alpha val="0"/>
              </a:schemeClr>
            </a:solidFill>
            <a:ln w="12700" cap="flat">
              <a:noFill/>
              <a:miter lim="400000"/>
            </a:ln>
            <a:effectLst/>
          </p:spPr>
          <p:txBody>
            <a:bodyPr wrap="square" lIns="45719" tIns="45719" rIns="45719" bIns="45719" numCol="1" anchor="ctr">
              <a:noAutofit/>
            </a:bodyPr>
            <a:lstStyle/>
            <a:p>
              <a:endParaRPr/>
            </a:p>
          </p:txBody>
        </p:sp>
      </p:grpSp>
      <p:grpSp>
        <p:nvGrpSpPr>
          <p:cNvPr id="18" name="Group 17">
            <a:extLst>
              <a:ext uri="{FF2B5EF4-FFF2-40B4-BE49-F238E27FC236}">
                <a16:creationId xmlns:a16="http://schemas.microsoft.com/office/drawing/2014/main" id="{FB24BD46-E97A-5F56-BADB-3BCF4851238C}"/>
              </a:ext>
            </a:extLst>
          </p:cNvPr>
          <p:cNvGrpSpPr/>
          <p:nvPr/>
        </p:nvGrpSpPr>
        <p:grpSpPr>
          <a:xfrm>
            <a:off x="741078" y="4756867"/>
            <a:ext cx="154854" cy="138313"/>
            <a:chOff x="3140667" y="2901058"/>
            <a:chExt cx="757038" cy="725949"/>
          </a:xfrm>
        </p:grpSpPr>
        <p:sp>
          <p:nvSpPr>
            <p:cNvPr id="20" name="Rectangle: Rounded Corners 19">
              <a:extLst>
                <a:ext uri="{FF2B5EF4-FFF2-40B4-BE49-F238E27FC236}">
                  <a16:creationId xmlns:a16="http://schemas.microsoft.com/office/drawing/2014/main" id="{1E4A2BEC-2CA2-D853-DE60-967C441012A3}"/>
                </a:ext>
              </a:extLst>
            </p:cNvPr>
            <p:cNvSpPr/>
            <p:nvPr/>
          </p:nvSpPr>
          <p:spPr>
            <a:xfrm>
              <a:off x="3140667" y="2901058"/>
              <a:ext cx="757038" cy="72594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1" name="任意形状 644">
              <a:extLst>
                <a:ext uri="{FF2B5EF4-FFF2-40B4-BE49-F238E27FC236}">
                  <a16:creationId xmlns:a16="http://schemas.microsoft.com/office/drawing/2014/main" id="{2E28699F-1230-84E7-F02F-CB9DA57302B7}"/>
                </a:ext>
              </a:extLst>
            </p:cNvPr>
            <p:cNvSpPr/>
            <p:nvPr/>
          </p:nvSpPr>
          <p:spPr>
            <a:xfrm>
              <a:off x="3328853" y="3068391"/>
              <a:ext cx="384877" cy="384877"/>
            </a:xfrm>
            <a:prstGeom prst="rect">
              <a:avLst/>
            </a:prstGeom>
            <a:solidFill>
              <a:schemeClr val="tx1">
                <a:alpha val="0"/>
              </a:schemeClr>
            </a:solidFill>
            <a:ln w="12700" cap="flat">
              <a:noFill/>
              <a:miter lim="400000"/>
            </a:ln>
            <a:effectLst/>
          </p:spPr>
          <p:txBody>
            <a:bodyPr wrap="square" lIns="45719" tIns="45719" rIns="45719" bIns="45719" numCol="1" anchor="ctr">
              <a:noAutofit/>
            </a:bodyPr>
            <a:lstStyle/>
            <a:p>
              <a:endParaRPr/>
            </a:p>
          </p:txBody>
        </p:sp>
      </p:grpSp>
      <p:pic>
        <p:nvPicPr>
          <p:cNvPr id="26" name="Picture 25" descr="A green arrow pointing up on a white stairs&#10;&#10;AI-generated content may be incorrect.">
            <a:extLst>
              <a:ext uri="{FF2B5EF4-FFF2-40B4-BE49-F238E27FC236}">
                <a16:creationId xmlns:a16="http://schemas.microsoft.com/office/drawing/2014/main" id="{6A3AB5FE-BA40-2E84-A293-328642924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29" y="1632108"/>
            <a:ext cx="4223000" cy="4223000"/>
          </a:xfrm>
          <a:prstGeom prst="rect">
            <a:avLst/>
          </a:prstGeom>
        </p:spPr>
      </p:pic>
      <p:pic>
        <p:nvPicPr>
          <p:cNvPr id="27" name="Picture 26" descr="A green lit up coin&#10;&#10;AI-generated content may be incorrect.">
            <a:extLst>
              <a:ext uri="{FF2B5EF4-FFF2-40B4-BE49-F238E27FC236}">
                <a16:creationId xmlns:a16="http://schemas.microsoft.com/office/drawing/2014/main" id="{0933D120-EE08-6673-5673-3FFBF8EDC0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0265" y="773320"/>
            <a:ext cx="1784329" cy="1784329"/>
          </a:xfrm>
          <a:prstGeom prst="rect">
            <a:avLst/>
          </a:prstGeom>
        </p:spPr>
      </p:pic>
    </p:spTree>
    <p:extLst>
      <p:ext uri="{BB962C8B-B14F-4D97-AF65-F5344CB8AC3E}">
        <p14:creationId xmlns:p14="http://schemas.microsoft.com/office/powerpoint/2010/main" val="2502199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een lights in a black background&#10;&#10;AI-generated content may be incorrect.">
            <a:extLst>
              <a:ext uri="{FF2B5EF4-FFF2-40B4-BE49-F238E27FC236}">
                <a16:creationId xmlns:a16="http://schemas.microsoft.com/office/drawing/2014/main" id="{4BD381F3-A5FF-2977-C5FE-A3CC7FB72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9" name="Rectangle 8">
            <a:extLst>
              <a:ext uri="{FF2B5EF4-FFF2-40B4-BE49-F238E27FC236}">
                <a16:creationId xmlns:a16="http://schemas.microsoft.com/office/drawing/2014/main" id="{A0922A92-EA40-2E80-70E2-3B4680A87516}"/>
              </a:ext>
            </a:extLst>
          </p:cNvPr>
          <p:cNvSpPr/>
          <p:nvPr/>
        </p:nvSpPr>
        <p:spPr>
          <a:xfrm flipH="1">
            <a:off x="-1896" y="-6788"/>
            <a:ext cx="12192001" cy="6864787"/>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15" name="Cube 14">
            <a:extLst>
              <a:ext uri="{FF2B5EF4-FFF2-40B4-BE49-F238E27FC236}">
                <a16:creationId xmlns:a16="http://schemas.microsoft.com/office/drawing/2014/main" id="{2F65397F-56B6-4D24-9E41-56BBEB6640F3}"/>
              </a:ext>
            </a:extLst>
          </p:cNvPr>
          <p:cNvSpPr/>
          <p:nvPr/>
        </p:nvSpPr>
        <p:spPr>
          <a:xfrm>
            <a:off x="6993498" y="0"/>
            <a:ext cx="5198502" cy="5198502"/>
          </a:xfrm>
          <a:prstGeom prst="cube">
            <a:avLst>
              <a:gd name="adj" fmla="val 46507"/>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descr="A green lit up coin&#10;&#10;AI-generated content may be incorrect.">
            <a:extLst>
              <a:ext uri="{FF2B5EF4-FFF2-40B4-BE49-F238E27FC236}">
                <a16:creationId xmlns:a16="http://schemas.microsoft.com/office/drawing/2014/main" id="{900E4777-8D94-DB79-C04C-B005C8EEC6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4" name="TextBox 3">
            <a:extLst>
              <a:ext uri="{FF2B5EF4-FFF2-40B4-BE49-F238E27FC236}">
                <a16:creationId xmlns:a16="http://schemas.microsoft.com/office/drawing/2014/main" id="{54D8C182-1EBA-1058-4CED-BDEEF30BDF1F}"/>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10" name="TextBox 9">
            <a:extLst>
              <a:ext uri="{FF2B5EF4-FFF2-40B4-BE49-F238E27FC236}">
                <a16:creationId xmlns:a16="http://schemas.microsoft.com/office/drawing/2014/main" id="{771DAD2F-3B14-D25F-2937-607832B60D48}"/>
              </a:ext>
            </a:extLst>
          </p:cNvPr>
          <p:cNvSpPr txBox="1"/>
          <p:nvPr/>
        </p:nvSpPr>
        <p:spPr>
          <a:xfrm>
            <a:off x="6620691" y="1761558"/>
            <a:ext cx="5198502" cy="1446550"/>
          </a:xfrm>
          <a:prstGeom prst="rect">
            <a:avLst/>
          </a:prstGeom>
          <a:noFill/>
        </p:spPr>
        <p:txBody>
          <a:bodyPr wrap="square" rtlCol="0">
            <a:spAutoFit/>
          </a:bodyPr>
          <a:lstStyle>
            <a:defPPr>
              <a:defRPr lang="id-ID"/>
            </a:defPPr>
            <a:lvl1pPr algn="ctr">
              <a:defRPr sz="3600">
                <a:solidFill>
                  <a:schemeClr val="tx1">
                    <a:lumMod val="65000"/>
                    <a:lumOff val="35000"/>
                  </a:schemeClr>
                </a:solidFill>
                <a:latin typeface="Rajdhani" panose="02000000000000000000" pitchFamily="2" charset="0"/>
                <a:cs typeface="Rajdhani" panose="02000000000000000000" pitchFamily="2" charset="0"/>
              </a:defRPr>
            </a:lvl1pPr>
          </a:lstStyle>
          <a:p>
            <a:pPr algn="r"/>
            <a:r>
              <a:rPr lang="en-US" sz="4400" b="1" dirty="0">
                <a:solidFill>
                  <a:schemeClr val="bg1"/>
                </a:solidFill>
                <a:effectLst>
                  <a:outerShdw blurRad="50800" dist="38100" dir="8100000" algn="tr" rotWithShape="0">
                    <a:prstClr val="black">
                      <a:alpha val="40000"/>
                    </a:prstClr>
                  </a:outerShdw>
                </a:effectLst>
                <a:latin typeface="+mj-lt"/>
                <a:cs typeface="+mn-cs"/>
              </a:rPr>
              <a:t>XSINERGIA </a:t>
            </a:r>
            <a:r>
              <a:rPr lang="en-IN" sz="4400" b="1" dirty="0">
                <a:solidFill>
                  <a:schemeClr val="accent6"/>
                </a:solidFill>
                <a:effectLst>
                  <a:outerShdw blurRad="50800" dist="38100" dir="8100000" algn="tr" rotWithShape="0">
                    <a:prstClr val="black">
                      <a:alpha val="40000"/>
                    </a:prstClr>
                  </a:outerShdw>
                </a:effectLst>
                <a:latin typeface="+mj-lt"/>
                <a:cs typeface="+mn-cs"/>
              </a:rPr>
              <a:t>TOKENOMICA</a:t>
            </a:r>
            <a:endParaRPr lang="en-US" sz="4400" b="1" dirty="0">
              <a:solidFill>
                <a:schemeClr val="accent6"/>
              </a:solidFill>
              <a:effectLst>
                <a:outerShdw blurRad="50800" dist="38100" dir="8100000" algn="tr" rotWithShape="0">
                  <a:prstClr val="black">
                    <a:alpha val="40000"/>
                  </a:prstClr>
                </a:outerShdw>
              </a:effectLst>
              <a:latin typeface="+mj-lt"/>
              <a:cs typeface="+mn-cs"/>
            </a:endParaRPr>
          </a:p>
        </p:txBody>
      </p:sp>
      <p:pic>
        <p:nvPicPr>
          <p:cNvPr id="12" name="Picture 11" descr="A circular chart with a coin in center&#10;&#10;AI-generated content may be incorrect.">
            <a:extLst>
              <a:ext uri="{FF2B5EF4-FFF2-40B4-BE49-F238E27FC236}">
                <a16:creationId xmlns:a16="http://schemas.microsoft.com/office/drawing/2014/main" id="{ADE82AD4-3A40-39CC-A178-464AA73DD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581" y="944819"/>
            <a:ext cx="5569528" cy="5569528"/>
          </a:xfrm>
          <a:prstGeom prst="rect">
            <a:avLst/>
          </a:prstGeom>
        </p:spPr>
      </p:pic>
      <p:sp>
        <p:nvSpPr>
          <p:cNvPr id="14" name="TextBox 13">
            <a:extLst>
              <a:ext uri="{FF2B5EF4-FFF2-40B4-BE49-F238E27FC236}">
                <a16:creationId xmlns:a16="http://schemas.microsoft.com/office/drawing/2014/main" id="{1F3704B4-1183-9F52-E886-B1632EE7FFC6}"/>
              </a:ext>
            </a:extLst>
          </p:cNvPr>
          <p:cNvSpPr txBox="1"/>
          <p:nvPr/>
        </p:nvSpPr>
        <p:spPr>
          <a:xfrm rot="21144803">
            <a:off x="2212898" y="1864255"/>
            <a:ext cx="1287686" cy="461665"/>
          </a:xfrm>
          <a:prstGeom prst="rect">
            <a:avLst/>
          </a:prstGeom>
          <a:noFill/>
        </p:spPr>
        <p:txBody>
          <a:bodyPr wrap="square">
            <a:spAutoFit/>
          </a:bodyPr>
          <a:lstStyle/>
          <a:p>
            <a:r>
              <a:rPr lang="en-IN" sz="2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57.5%</a:t>
            </a:r>
          </a:p>
        </p:txBody>
      </p:sp>
      <p:sp>
        <p:nvSpPr>
          <p:cNvPr id="17" name="TextBox 16">
            <a:extLst>
              <a:ext uri="{FF2B5EF4-FFF2-40B4-BE49-F238E27FC236}">
                <a16:creationId xmlns:a16="http://schemas.microsoft.com/office/drawing/2014/main" id="{2B2FA27F-684E-5DA0-4C22-A8D301B08909}"/>
              </a:ext>
            </a:extLst>
          </p:cNvPr>
          <p:cNvSpPr txBox="1"/>
          <p:nvPr/>
        </p:nvSpPr>
        <p:spPr>
          <a:xfrm>
            <a:off x="1352468" y="3434085"/>
            <a:ext cx="984333" cy="461665"/>
          </a:xfrm>
          <a:prstGeom prst="rect">
            <a:avLst/>
          </a:prstGeom>
          <a:noFill/>
        </p:spPr>
        <p:txBody>
          <a:bodyPr wrap="square">
            <a:spAutoFit/>
          </a:bodyPr>
          <a:lstStyle/>
          <a:p>
            <a:r>
              <a:rPr lang="en-IN" sz="2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10%</a:t>
            </a:r>
          </a:p>
        </p:txBody>
      </p:sp>
      <p:sp>
        <p:nvSpPr>
          <p:cNvPr id="18" name="TextBox 17">
            <a:extLst>
              <a:ext uri="{FF2B5EF4-FFF2-40B4-BE49-F238E27FC236}">
                <a16:creationId xmlns:a16="http://schemas.microsoft.com/office/drawing/2014/main" id="{0A1FA59E-689E-7F08-2A9C-844AB435A5AA}"/>
              </a:ext>
            </a:extLst>
          </p:cNvPr>
          <p:cNvSpPr txBox="1"/>
          <p:nvPr/>
        </p:nvSpPr>
        <p:spPr>
          <a:xfrm rot="1167674">
            <a:off x="2192977" y="5152390"/>
            <a:ext cx="1207203" cy="461665"/>
          </a:xfrm>
          <a:prstGeom prst="rect">
            <a:avLst/>
          </a:prstGeom>
          <a:noFill/>
        </p:spPr>
        <p:txBody>
          <a:bodyPr wrap="square">
            <a:spAutoFit/>
          </a:bodyPr>
          <a:lstStyle/>
          <a:p>
            <a:r>
              <a:rPr lang="en-IN" sz="2400" b="1" dirty="0">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7.5%</a:t>
            </a:r>
          </a:p>
        </p:txBody>
      </p:sp>
      <p:sp>
        <p:nvSpPr>
          <p:cNvPr id="23" name="TextBox 22">
            <a:extLst>
              <a:ext uri="{FF2B5EF4-FFF2-40B4-BE49-F238E27FC236}">
                <a16:creationId xmlns:a16="http://schemas.microsoft.com/office/drawing/2014/main" id="{3D3A72A4-E530-3F6C-290B-F03A1D110AFB}"/>
              </a:ext>
            </a:extLst>
          </p:cNvPr>
          <p:cNvSpPr txBox="1"/>
          <p:nvPr/>
        </p:nvSpPr>
        <p:spPr>
          <a:xfrm rot="19344091">
            <a:off x="3888536" y="5004613"/>
            <a:ext cx="1126836" cy="461665"/>
          </a:xfrm>
          <a:prstGeom prst="rect">
            <a:avLst/>
          </a:prstGeom>
          <a:noFill/>
        </p:spPr>
        <p:txBody>
          <a:bodyPr wrap="square">
            <a:spAutoFit/>
          </a:bodyPr>
          <a:lstStyle/>
          <a:p>
            <a:r>
              <a:rPr lang="en-IN" sz="2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2.5%</a:t>
            </a:r>
          </a:p>
        </p:txBody>
      </p:sp>
      <p:sp>
        <p:nvSpPr>
          <p:cNvPr id="25" name="TextBox 24">
            <a:extLst>
              <a:ext uri="{FF2B5EF4-FFF2-40B4-BE49-F238E27FC236}">
                <a16:creationId xmlns:a16="http://schemas.microsoft.com/office/drawing/2014/main" id="{2CAE75D4-9DA3-837C-BD51-BF3E07E29234}"/>
              </a:ext>
            </a:extLst>
          </p:cNvPr>
          <p:cNvSpPr txBox="1"/>
          <p:nvPr/>
        </p:nvSpPr>
        <p:spPr>
          <a:xfrm rot="16574261">
            <a:off x="4629427" y="3265810"/>
            <a:ext cx="1195903" cy="461665"/>
          </a:xfrm>
          <a:prstGeom prst="rect">
            <a:avLst/>
          </a:prstGeom>
          <a:noFill/>
        </p:spPr>
        <p:txBody>
          <a:bodyPr wrap="square">
            <a:spAutoFit/>
          </a:bodyPr>
          <a:lstStyle/>
          <a:p>
            <a:r>
              <a:rPr lang="en-IN" sz="2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2.5%</a:t>
            </a:r>
          </a:p>
        </p:txBody>
      </p:sp>
      <p:sp>
        <p:nvSpPr>
          <p:cNvPr id="27" name="TextBox 26">
            <a:extLst>
              <a:ext uri="{FF2B5EF4-FFF2-40B4-BE49-F238E27FC236}">
                <a16:creationId xmlns:a16="http://schemas.microsoft.com/office/drawing/2014/main" id="{07ACE26B-83FA-023D-5C79-B788D4FB3B1E}"/>
              </a:ext>
            </a:extLst>
          </p:cNvPr>
          <p:cNvSpPr txBox="1"/>
          <p:nvPr/>
        </p:nvSpPr>
        <p:spPr>
          <a:xfrm rot="1896595">
            <a:off x="3881460" y="1917889"/>
            <a:ext cx="1104312" cy="461665"/>
          </a:xfrm>
          <a:prstGeom prst="rect">
            <a:avLst/>
          </a:prstGeom>
          <a:noFill/>
        </p:spPr>
        <p:txBody>
          <a:bodyPr wrap="square">
            <a:spAutoFit/>
          </a:bodyPr>
          <a:lstStyle/>
          <a:p>
            <a:r>
              <a:rPr lang="en-IN" sz="2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20.0%</a:t>
            </a:r>
          </a:p>
        </p:txBody>
      </p:sp>
      <p:sp>
        <p:nvSpPr>
          <p:cNvPr id="29" name="TextBox 28">
            <a:extLst>
              <a:ext uri="{FF2B5EF4-FFF2-40B4-BE49-F238E27FC236}">
                <a16:creationId xmlns:a16="http://schemas.microsoft.com/office/drawing/2014/main" id="{8BADDD2C-AD65-A97B-F9F7-CA3668B0ABD0}"/>
              </a:ext>
            </a:extLst>
          </p:cNvPr>
          <p:cNvSpPr txBox="1"/>
          <p:nvPr/>
        </p:nvSpPr>
        <p:spPr>
          <a:xfrm>
            <a:off x="1386235" y="384236"/>
            <a:ext cx="1660975" cy="523220"/>
          </a:xfrm>
          <a:prstGeom prst="rect">
            <a:avLst/>
          </a:prstGeom>
          <a:noFill/>
        </p:spPr>
        <p:txBody>
          <a:bodyPr wrap="square">
            <a:spAutoFit/>
          </a:bodyPr>
          <a:lstStyle/>
          <a:p>
            <a:pPr algn="ctr"/>
            <a:r>
              <a:rPr lang="en-IN" sz="1400" b="1" dirty="0" err="1">
                <a:solidFill>
                  <a:schemeClr val="bg1"/>
                </a:solidFill>
                <a:latin typeface="Arial" panose="020B0604020202020204" pitchFamily="34" charset="0"/>
                <a:cs typeface="Arial" panose="020B0604020202020204" pitchFamily="34" charset="0"/>
              </a:rPr>
              <a:t>Premi</a:t>
            </a:r>
            <a:r>
              <a:rPr lang="en-IN" sz="1400" b="1" dirty="0">
                <a:solidFill>
                  <a:schemeClr val="bg1"/>
                </a:solidFill>
                <a:latin typeface="Arial" panose="020B0604020202020204" pitchFamily="34" charset="0"/>
                <a:cs typeface="Arial" panose="020B0604020202020204" pitchFamily="34" charset="0"/>
              </a:rPr>
              <a:t> per lo </a:t>
            </a:r>
            <a:r>
              <a:rPr lang="en-IN" sz="1400" b="1" dirty="0" err="1">
                <a:solidFill>
                  <a:schemeClr val="bg1"/>
                </a:solidFill>
                <a:latin typeface="Arial" panose="020B0604020202020204" pitchFamily="34" charset="0"/>
                <a:cs typeface="Arial" panose="020B0604020202020204" pitchFamily="34" charset="0"/>
              </a:rPr>
              <a:t>Puntata</a:t>
            </a:r>
            <a:endParaRPr lang="en-IN" sz="1400" b="1"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C5D47CA-86E0-E65A-F9B6-0FE89C1CC6AB}"/>
              </a:ext>
            </a:extLst>
          </p:cNvPr>
          <p:cNvSpPr txBox="1"/>
          <p:nvPr/>
        </p:nvSpPr>
        <p:spPr>
          <a:xfrm>
            <a:off x="219636" y="1706029"/>
            <a:ext cx="1182448" cy="738664"/>
          </a:xfrm>
          <a:prstGeom prst="rect">
            <a:avLst/>
          </a:prstGeom>
          <a:noFill/>
        </p:spPr>
        <p:txBody>
          <a:bodyPr wrap="square">
            <a:spAutoFit/>
          </a:bodyPr>
          <a:lstStyle/>
          <a:p>
            <a:r>
              <a:rPr lang="en-IN" sz="1400" b="1" dirty="0">
                <a:solidFill>
                  <a:schemeClr val="bg1"/>
                </a:solidFill>
                <a:latin typeface="Arial" panose="020B0604020202020204" pitchFamily="34" charset="0"/>
                <a:cs typeface="Arial" panose="020B0604020202020204" pitchFamily="34" charset="0"/>
              </a:rPr>
              <a:t>Referral Multiplier Volta</a:t>
            </a:r>
          </a:p>
        </p:txBody>
      </p:sp>
      <p:sp>
        <p:nvSpPr>
          <p:cNvPr id="31" name="TextBox 30">
            <a:extLst>
              <a:ext uri="{FF2B5EF4-FFF2-40B4-BE49-F238E27FC236}">
                <a16:creationId xmlns:a16="http://schemas.microsoft.com/office/drawing/2014/main" id="{D0429CE5-FC10-C7E6-63E6-FC314EBE95FC}"/>
              </a:ext>
            </a:extLst>
          </p:cNvPr>
          <p:cNvSpPr txBox="1"/>
          <p:nvPr/>
        </p:nvSpPr>
        <p:spPr>
          <a:xfrm>
            <a:off x="240085" y="5801969"/>
            <a:ext cx="1182448" cy="523220"/>
          </a:xfrm>
          <a:prstGeom prst="rect">
            <a:avLst/>
          </a:prstGeom>
          <a:noFill/>
        </p:spPr>
        <p:txBody>
          <a:bodyPr wrap="square">
            <a:spAutoFit/>
          </a:bodyPr>
          <a:lstStyle/>
          <a:p>
            <a:r>
              <a:rPr lang="en-IN" sz="1400" b="1" dirty="0">
                <a:solidFill>
                  <a:schemeClr val="bg1"/>
                </a:solidFill>
                <a:latin typeface="Arial" panose="020B0604020202020204" pitchFamily="34" charset="0"/>
                <a:cs typeface="Arial" panose="020B0604020202020204" pitchFamily="34" charset="0"/>
              </a:rPr>
              <a:t>Marketing e </a:t>
            </a:r>
            <a:r>
              <a:rPr lang="en-IN" sz="1400" b="1" dirty="0" err="1">
                <a:solidFill>
                  <a:schemeClr val="bg1"/>
                </a:solidFill>
                <a:latin typeface="Arial" panose="020B0604020202020204" pitchFamily="34" charset="0"/>
                <a:cs typeface="Arial" panose="020B0604020202020204" pitchFamily="34" charset="0"/>
              </a:rPr>
              <a:t>lancio</a:t>
            </a:r>
            <a:endParaRPr lang="en-IN" sz="14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20BA033-3F8F-C11B-F5D5-2051B60E5D63}"/>
              </a:ext>
            </a:extLst>
          </p:cNvPr>
          <p:cNvSpPr txBox="1"/>
          <p:nvPr/>
        </p:nvSpPr>
        <p:spPr>
          <a:xfrm>
            <a:off x="5239345" y="6106751"/>
            <a:ext cx="1682748" cy="738664"/>
          </a:xfrm>
          <a:prstGeom prst="rect">
            <a:avLst/>
          </a:prstGeom>
          <a:noFill/>
        </p:spPr>
        <p:txBody>
          <a:bodyPr wrap="square">
            <a:spAutoFit/>
          </a:bodyPr>
          <a:lstStyle/>
          <a:p>
            <a:r>
              <a:rPr lang="it-IT" sz="1400" b="1" dirty="0">
                <a:solidFill>
                  <a:schemeClr val="bg1"/>
                </a:solidFill>
                <a:latin typeface="Arial" panose="020B0604020202020204" pitchFamily="34" charset="0"/>
                <a:cs typeface="Arial" panose="020B0604020202020204" pitchFamily="34" charset="0"/>
              </a:rPr>
              <a:t>Riserva di emergenza per ustioni</a:t>
            </a:r>
            <a:endParaRPr lang="en-IN" sz="1400" b="1" dirty="0">
              <a:solidFill>
                <a:schemeClr val="bg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C9C1810-5F64-C585-6854-5B0172232AED}"/>
              </a:ext>
            </a:extLst>
          </p:cNvPr>
          <p:cNvSpPr txBox="1"/>
          <p:nvPr/>
        </p:nvSpPr>
        <p:spPr>
          <a:xfrm>
            <a:off x="4598964" y="478938"/>
            <a:ext cx="1660974" cy="523220"/>
          </a:xfrm>
          <a:prstGeom prst="rect">
            <a:avLst/>
          </a:prstGeom>
          <a:noFill/>
        </p:spPr>
        <p:txBody>
          <a:bodyPr wrap="square">
            <a:spAutoFit/>
          </a:bodyPr>
          <a:lstStyle/>
          <a:p>
            <a:pPr algn="ctr"/>
            <a:r>
              <a:rPr lang="en-IN" sz="1400" b="1" dirty="0" err="1">
                <a:solidFill>
                  <a:schemeClr val="bg1"/>
                </a:solidFill>
                <a:latin typeface="Arial" panose="020B0604020202020204" pitchFamily="34" charset="0"/>
                <a:cs typeface="Arial" panose="020B0604020202020204" pitchFamily="34" charset="0"/>
              </a:rPr>
              <a:t>Fornitura</a:t>
            </a:r>
            <a:r>
              <a:rPr lang="en-IN" sz="1400" b="1" dirty="0">
                <a:solidFill>
                  <a:schemeClr val="bg1"/>
                </a:solidFill>
                <a:latin typeface="Arial" panose="020B0604020202020204" pitchFamily="34" charset="0"/>
                <a:cs typeface="Arial" panose="020B0604020202020204" pitchFamily="34" charset="0"/>
              </a:rPr>
              <a:t> di </a:t>
            </a:r>
            <a:r>
              <a:rPr lang="en-IN" sz="1400" b="1" dirty="0" err="1">
                <a:solidFill>
                  <a:schemeClr val="bg1"/>
                </a:solidFill>
                <a:latin typeface="Arial" panose="020B0604020202020204" pitchFamily="34" charset="0"/>
                <a:cs typeface="Arial" panose="020B0604020202020204" pitchFamily="34" charset="0"/>
              </a:rPr>
              <a:t>liquidità</a:t>
            </a:r>
            <a:endParaRPr lang="en-IN" sz="1400" b="1" dirty="0">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BABDFE2-D7F5-F55D-A8F0-A41BE3B7BE8D}"/>
              </a:ext>
            </a:extLst>
          </p:cNvPr>
          <p:cNvSpPr txBox="1"/>
          <p:nvPr/>
        </p:nvSpPr>
        <p:spPr>
          <a:xfrm>
            <a:off x="6119400" y="1499948"/>
            <a:ext cx="1302031" cy="523220"/>
          </a:xfrm>
          <a:prstGeom prst="rect">
            <a:avLst/>
          </a:prstGeom>
          <a:noFill/>
        </p:spPr>
        <p:txBody>
          <a:bodyPr wrap="square">
            <a:spAutoFit/>
          </a:bodyPr>
          <a:lstStyle/>
          <a:p>
            <a:r>
              <a:rPr lang="en-IN" sz="1400" b="1" dirty="0" err="1">
                <a:solidFill>
                  <a:schemeClr val="bg1"/>
                </a:solidFill>
                <a:latin typeface="Arial" panose="020B0604020202020204" pitchFamily="34" charset="0"/>
                <a:cs typeface="Arial" panose="020B0604020202020204" pitchFamily="34" charset="0"/>
              </a:rPr>
              <a:t>Sicurezza</a:t>
            </a:r>
            <a:r>
              <a:rPr lang="en-IN" sz="1400" b="1" dirty="0">
                <a:solidFill>
                  <a:schemeClr val="bg1"/>
                </a:solidFill>
                <a:latin typeface="Arial" panose="020B0604020202020204" pitchFamily="34" charset="0"/>
                <a:cs typeface="Arial" panose="020B0604020202020204" pitchFamily="34" charset="0"/>
              </a:rPr>
              <a:t> e </a:t>
            </a:r>
            <a:r>
              <a:rPr lang="en-IN" sz="1400" b="1" dirty="0" err="1">
                <a:solidFill>
                  <a:schemeClr val="bg1"/>
                </a:solidFill>
                <a:latin typeface="Arial" panose="020B0604020202020204" pitchFamily="34" charset="0"/>
                <a:cs typeface="Arial" panose="020B0604020202020204" pitchFamily="34" charset="0"/>
              </a:rPr>
              <a:t>controllo</a:t>
            </a:r>
            <a:endParaRPr lang="en-IN" sz="1400" b="1" dirty="0">
              <a:solidFill>
                <a:schemeClr val="bg1"/>
              </a:solidFill>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6315967C-01B3-1366-F572-A513368F84A0}"/>
              </a:ext>
            </a:extLst>
          </p:cNvPr>
          <p:cNvCxnSpPr>
            <a:cxnSpLocks/>
            <a:endCxn id="33" idx="2"/>
          </p:cNvCxnSpPr>
          <p:nvPr/>
        </p:nvCxnSpPr>
        <p:spPr>
          <a:xfrm flipV="1">
            <a:off x="4932477" y="1002158"/>
            <a:ext cx="496974" cy="277552"/>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8E66330B-0DA7-9067-1DB0-3A1BD9B4645B}"/>
              </a:ext>
            </a:extLst>
          </p:cNvPr>
          <p:cNvCxnSpPr>
            <a:cxnSpLocks/>
          </p:cNvCxnSpPr>
          <p:nvPr/>
        </p:nvCxnSpPr>
        <p:spPr>
          <a:xfrm flipV="1">
            <a:off x="6383544" y="2075361"/>
            <a:ext cx="98852" cy="1702872"/>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A1D8DC12-E32C-DD6E-E663-C0FB250976CD}"/>
              </a:ext>
            </a:extLst>
          </p:cNvPr>
          <p:cNvCxnSpPr>
            <a:cxnSpLocks/>
          </p:cNvCxnSpPr>
          <p:nvPr/>
        </p:nvCxnSpPr>
        <p:spPr>
          <a:xfrm flipH="1" flipV="1">
            <a:off x="2252137" y="896792"/>
            <a:ext cx="125196" cy="476545"/>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a:extLst>
              <a:ext uri="{FF2B5EF4-FFF2-40B4-BE49-F238E27FC236}">
                <a16:creationId xmlns:a16="http://schemas.microsoft.com/office/drawing/2014/main" id="{CB2F5513-C9E8-A0AD-BD24-8880C398CA31}"/>
              </a:ext>
            </a:extLst>
          </p:cNvPr>
          <p:cNvCxnSpPr>
            <a:cxnSpLocks/>
          </p:cNvCxnSpPr>
          <p:nvPr/>
        </p:nvCxnSpPr>
        <p:spPr>
          <a:xfrm flipH="1" flipV="1">
            <a:off x="807853" y="2444693"/>
            <a:ext cx="367141" cy="775538"/>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a:extLst>
              <a:ext uri="{FF2B5EF4-FFF2-40B4-BE49-F238E27FC236}">
                <a16:creationId xmlns:a16="http://schemas.microsoft.com/office/drawing/2014/main" id="{582F93BD-01A2-316C-FC12-AF3DDAAA04DB}"/>
              </a:ext>
            </a:extLst>
          </p:cNvPr>
          <p:cNvCxnSpPr>
            <a:cxnSpLocks/>
          </p:cNvCxnSpPr>
          <p:nvPr/>
        </p:nvCxnSpPr>
        <p:spPr>
          <a:xfrm flipV="1">
            <a:off x="1237592" y="5761528"/>
            <a:ext cx="732703" cy="182889"/>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307DC46D-4722-5EA4-83B8-AF7EEAF54152}"/>
              </a:ext>
            </a:extLst>
          </p:cNvPr>
          <p:cNvCxnSpPr>
            <a:cxnSpLocks/>
          </p:cNvCxnSpPr>
          <p:nvPr/>
        </p:nvCxnSpPr>
        <p:spPr>
          <a:xfrm flipH="1" flipV="1">
            <a:off x="5429451" y="5763911"/>
            <a:ext cx="125196" cy="476545"/>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50" name="Table 49">
            <a:extLst>
              <a:ext uri="{FF2B5EF4-FFF2-40B4-BE49-F238E27FC236}">
                <a16:creationId xmlns:a16="http://schemas.microsoft.com/office/drawing/2014/main" id="{77D8EE88-B2A9-B20E-9C46-D06A8F8577A0}"/>
              </a:ext>
            </a:extLst>
          </p:cNvPr>
          <p:cNvGraphicFramePr>
            <a:graphicFrameLocks noGrp="1"/>
          </p:cNvGraphicFramePr>
          <p:nvPr>
            <p:extLst>
              <p:ext uri="{D42A27DB-BD31-4B8C-83A1-F6EECF244321}">
                <p14:modId xmlns:p14="http://schemas.microsoft.com/office/powerpoint/2010/main" val="773815368"/>
              </p:ext>
            </p:extLst>
          </p:nvPr>
        </p:nvGraphicFramePr>
        <p:xfrm>
          <a:off x="7016438" y="3263458"/>
          <a:ext cx="4802755" cy="3402035"/>
        </p:xfrm>
        <a:graphic>
          <a:graphicData uri="http://schemas.openxmlformats.org/drawingml/2006/table">
            <a:tbl>
              <a:tblPr firstRow="1" bandRow="1">
                <a:tableStyleId>{E8B1032C-EA38-4F05-BA0D-38AFFFC7BED3}</a:tableStyleId>
              </a:tblPr>
              <a:tblGrid>
                <a:gridCol w="2457647">
                  <a:extLst>
                    <a:ext uri="{9D8B030D-6E8A-4147-A177-3AD203B41FA5}">
                      <a16:colId xmlns:a16="http://schemas.microsoft.com/office/drawing/2014/main" val="3121714536"/>
                    </a:ext>
                  </a:extLst>
                </a:gridCol>
                <a:gridCol w="2345108">
                  <a:extLst>
                    <a:ext uri="{9D8B030D-6E8A-4147-A177-3AD203B41FA5}">
                      <a16:colId xmlns:a16="http://schemas.microsoft.com/office/drawing/2014/main" val="3212096320"/>
                    </a:ext>
                  </a:extLst>
                </a:gridCol>
              </a:tblGrid>
              <a:tr h="645430">
                <a:tc>
                  <a:txBody>
                    <a:bodyPr/>
                    <a:lstStyle/>
                    <a:p>
                      <a:pPr algn="ctr">
                        <a:buNone/>
                      </a:pP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Nome del </a:t>
                      </a:r>
                      <a:r>
                        <a:rPr lang="en-IN" sz="20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gettone</a:t>
                      </a:r>
                      <a:endPar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tc>
                <a:tc>
                  <a:txBody>
                    <a:bodyPr/>
                    <a:lstStyle/>
                    <a:p>
                      <a:pPr algn="ctr">
                        <a:buNone/>
                      </a:pP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XSYNERGY</a:t>
                      </a:r>
                    </a:p>
                  </a:txBody>
                  <a:tcPr anchor="ctr"/>
                </a:tc>
                <a:extLst>
                  <a:ext uri="{0D108BD9-81ED-4DB2-BD59-A6C34878D82A}">
                    <a16:rowId xmlns:a16="http://schemas.microsoft.com/office/drawing/2014/main" val="1938135931"/>
                  </a:ext>
                </a:extLst>
              </a:tr>
              <a:tr h="491017">
                <a:tc>
                  <a:txBody>
                    <a:bodyPr/>
                    <a:lstStyle/>
                    <a:p>
                      <a:pPr algn="ctr"/>
                      <a:r>
                        <a:rPr lang="en-IN" sz="2000" b="1" kern="120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GETTONE</a:t>
                      </a:r>
                      <a:r>
                        <a:rPr lang="en-IN" sz="2000" b="1" kern="1200" baseline="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2000" b="1" kern="120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TICKER</a:t>
                      </a:r>
                      <a:endPar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solidFill>
                      <a:schemeClr val="accent6">
                        <a:alpha val="75000"/>
                      </a:schemeClr>
                    </a:solidFill>
                  </a:tcPr>
                </a:tc>
                <a:tc>
                  <a:txBody>
                    <a:bodyPr/>
                    <a:lstStyle/>
                    <a:p>
                      <a:pPr algn="ct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XSYN</a:t>
                      </a:r>
                    </a:p>
                  </a:txBody>
                  <a:tcPr anchor="ctr">
                    <a:solidFill>
                      <a:schemeClr val="accent6">
                        <a:alpha val="75000"/>
                      </a:schemeClr>
                    </a:solidFill>
                  </a:tcPr>
                </a:tc>
                <a:extLst>
                  <a:ext uri="{0D108BD9-81ED-4DB2-BD59-A6C34878D82A}">
                    <a16:rowId xmlns:a16="http://schemas.microsoft.com/office/drawing/2014/main" val="2035508653"/>
                  </a:ext>
                </a:extLst>
              </a:tr>
              <a:tr h="705115">
                <a:tc>
                  <a:txBody>
                    <a:bodyPr/>
                    <a:lstStyle/>
                    <a:p>
                      <a:pPr marL="0" algn="ctr" defTabSz="914400" rtl="0" eaLnBrk="1" latinLnBrk="0" hangingPunct="1"/>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FORNITURA TOTALE</a:t>
                      </a:r>
                    </a:p>
                  </a:txBody>
                  <a:tcPr anchor="ctr"/>
                </a:tc>
                <a:tc>
                  <a:txBody>
                    <a:bodyPr/>
                    <a:lstStyle/>
                    <a:p>
                      <a:pPr marL="0" algn="ctr" defTabSz="914400" rtl="0" eaLnBrk="1" latinLnBrk="0" hangingPunct="1"/>
                      <a:r>
                        <a:rPr lang="it-IT"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ottantotto milioni ottocento ottantotto mila ottocento ottantotto</a:t>
                      </a:r>
                      <a:endPar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789732747"/>
                  </a:ext>
                </a:extLst>
              </a:tr>
              <a:tr h="650148">
                <a:tc>
                  <a:txBody>
                    <a:bodyPr/>
                    <a:lstStyle/>
                    <a:p>
                      <a:pPr algn="ct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BLOCKCHAIN</a:t>
                      </a:r>
                    </a:p>
                  </a:txBody>
                  <a:tcPr anchor="ctr">
                    <a:solidFill>
                      <a:schemeClr val="accent6">
                        <a:alpha val="74000"/>
                      </a:schemeClr>
                    </a:solidFill>
                  </a:tcPr>
                </a:tc>
                <a:tc>
                  <a:txBody>
                    <a:bodyPr/>
                    <a:lstStyle/>
                    <a:p>
                      <a:pPr algn="ct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POLIGONO</a:t>
                      </a:r>
                    </a:p>
                  </a:txBody>
                  <a:tcPr anchor="ctr">
                    <a:solidFill>
                      <a:schemeClr val="accent6">
                        <a:alpha val="74000"/>
                      </a:schemeClr>
                    </a:solidFill>
                  </a:tcPr>
                </a:tc>
                <a:extLst>
                  <a:ext uri="{0D108BD9-81ED-4DB2-BD59-A6C34878D82A}">
                    <a16:rowId xmlns:a16="http://schemas.microsoft.com/office/drawing/2014/main" val="465175194"/>
                  </a:ext>
                </a:extLst>
              </a:tr>
            </a:tbl>
          </a:graphicData>
        </a:graphic>
      </p:graphicFrame>
    </p:spTree>
    <p:extLst>
      <p:ext uri="{BB962C8B-B14F-4D97-AF65-F5344CB8AC3E}">
        <p14:creationId xmlns:p14="http://schemas.microsoft.com/office/powerpoint/2010/main" val="358065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 lights in a black background&#10;&#10;AI-generated content may be incorrect.">
            <a:extLst>
              <a:ext uri="{FF2B5EF4-FFF2-40B4-BE49-F238E27FC236}">
                <a16:creationId xmlns:a16="http://schemas.microsoft.com/office/drawing/2014/main" id="{12FB8E0F-7533-9B1B-6BC9-C8FFE959D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7" name="Rectangle 6">
            <a:extLst>
              <a:ext uri="{FF2B5EF4-FFF2-40B4-BE49-F238E27FC236}">
                <a16:creationId xmlns:a16="http://schemas.microsoft.com/office/drawing/2014/main" id="{ADED45A4-45BF-B7CB-A90A-132B31B59252}"/>
              </a:ext>
            </a:extLst>
          </p:cNvPr>
          <p:cNvSpPr/>
          <p:nvPr/>
        </p:nvSpPr>
        <p:spPr>
          <a:xfrm flipH="1">
            <a:off x="0" y="-190977"/>
            <a:ext cx="12192001" cy="6858000"/>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43" name="Rectangle 42">
            <a:extLst>
              <a:ext uri="{FF2B5EF4-FFF2-40B4-BE49-F238E27FC236}">
                <a16:creationId xmlns:a16="http://schemas.microsoft.com/office/drawing/2014/main" id="{FFE942BD-349D-55B9-B288-824705D2F9FA}"/>
              </a:ext>
            </a:extLst>
          </p:cNvPr>
          <p:cNvSpPr/>
          <p:nvPr/>
        </p:nvSpPr>
        <p:spPr>
          <a:xfrm>
            <a:off x="2419910" y="393670"/>
            <a:ext cx="7173344" cy="1200329"/>
          </a:xfrm>
          <a:prstGeom prst="rect">
            <a:avLst/>
          </a:prstGeom>
        </p:spPr>
        <p:txBody>
          <a:bodyPr wrap="square">
            <a:spAutoFit/>
          </a:bodyPr>
          <a:lstStyle/>
          <a:p>
            <a:pPr algn="ctr">
              <a:lnSpc>
                <a:spcPct val="90000"/>
              </a:lnSpc>
              <a:spcBef>
                <a:spcPts val="1200"/>
              </a:spcBef>
            </a:pPr>
            <a:r>
              <a:rPr lang="en-IN" sz="4000" b="1" dirty="0">
                <a:solidFill>
                  <a:schemeClr val="bg1"/>
                </a:solidFill>
                <a:latin typeface="+mj-lt"/>
              </a:rPr>
              <a:t>XSINERGIA </a:t>
            </a:r>
            <a:r>
              <a:rPr lang="en-IN" sz="4000" b="1" dirty="0">
                <a:solidFill>
                  <a:schemeClr val="accent6"/>
                </a:solidFill>
                <a:latin typeface="+mj-lt"/>
              </a:rPr>
              <a:t>REVENUE DISTRIBUTION</a:t>
            </a:r>
            <a:endParaRPr lang="en-US" sz="4000" b="1" dirty="0">
              <a:solidFill>
                <a:schemeClr val="accent6"/>
              </a:solidFill>
              <a:latin typeface="+mj-lt"/>
            </a:endParaRPr>
          </a:p>
        </p:txBody>
      </p:sp>
      <p:sp>
        <p:nvSpPr>
          <p:cNvPr id="15" name="Cube 14">
            <a:extLst>
              <a:ext uri="{FF2B5EF4-FFF2-40B4-BE49-F238E27FC236}">
                <a16:creationId xmlns:a16="http://schemas.microsoft.com/office/drawing/2014/main" id="{AC0D04C0-AD7D-49EC-8926-E998CCEA390B}"/>
              </a:ext>
            </a:extLst>
          </p:cNvPr>
          <p:cNvSpPr/>
          <p:nvPr/>
        </p:nvSpPr>
        <p:spPr>
          <a:xfrm flipH="1">
            <a:off x="5615779" y="4871723"/>
            <a:ext cx="2922816" cy="2837177"/>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Cube 15">
            <a:extLst>
              <a:ext uri="{FF2B5EF4-FFF2-40B4-BE49-F238E27FC236}">
                <a16:creationId xmlns:a16="http://schemas.microsoft.com/office/drawing/2014/main" id="{2A27FFC2-DDEE-4A42-A577-B18A4D0CED3F}"/>
              </a:ext>
            </a:extLst>
          </p:cNvPr>
          <p:cNvSpPr/>
          <p:nvPr/>
        </p:nvSpPr>
        <p:spPr>
          <a:xfrm flipH="1">
            <a:off x="9577519" y="-1375876"/>
            <a:ext cx="3945190" cy="3933272"/>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 name="Picture 3" descr="A green lit up coin&#10;&#10;AI-generated content may be incorrect.">
            <a:extLst>
              <a:ext uri="{FF2B5EF4-FFF2-40B4-BE49-F238E27FC236}">
                <a16:creationId xmlns:a16="http://schemas.microsoft.com/office/drawing/2014/main" id="{BF0FCA4E-53F4-CCF8-84BE-1BC635985B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6" name="TextBox 5">
            <a:extLst>
              <a:ext uri="{FF2B5EF4-FFF2-40B4-BE49-F238E27FC236}">
                <a16:creationId xmlns:a16="http://schemas.microsoft.com/office/drawing/2014/main" id="{91AC6D12-EBE4-4A9C-A055-6977B54391CA}"/>
              </a:ext>
            </a:extLst>
          </p:cNvPr>
          <p:cNvSpPr txBox="1"/>
          <p:nvPr/>
        </p:nvSpPr>
        <p:spPr>
          <a:xfrm>
            <a:off x="9264758" y="6360890"/>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13" name="TextBox 12">
            <a:extLst>
              <a:ext uri="{FF2B5EF4-FFF2-40B4-BE49-F238E27FC236}">
                <a16:creationId xmlns:a16="http://schemas.microsoft.com/office/drawing/2014/main" id="{0DDF84AB-8828-6FB3-531B-DDF5DD383399}"/>
              </a:ext>
            </a:extLst>
          </p:cNvPr>
          <p:cNvSpPr txBox="1"/>
          <p:nvPr/>
        </p:nvSpPr>
        <p:spPr>
          <a:xfrm>
            <a:off x="175126" y="1455691"/>
            <a:ext cx="4091118" cy="5016758"/>
          </a:xfrm>
          <a:prstGeom prst="rect">
            <a:avLst/>
          </a:prstGeom>
          <a:noFill/>
        </p:spPr>
        <p:txBody>
          <a:bodyPr wrap="square">
            <a:spAutoFit/>
          </a:bodyPr>
          <a:lstStyle/>
          <a:p>
            <a:pPr marL="285750" indent="-285750">
              <a:buClr>
                <a:schemeClr val="accent6"/>
              </a:buClr>
              <a:buFont typeface="Wingdings" panose="05000000000000000000" pitchFamily="2" charset="2"/>
              <a:buChar char="Ø"/>
            </a:pP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Premi</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istantanei</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it-IT" sz="2000" dirty="0">
                <a:solidFill>
                  <a:schemeClr val="bg1"/>
                </a:solidFill>
                <a:latin typeface="Arial" panose="020B0604020202020204" pitchFamily="34" charset="0"/>
                <a:ea typeface="Cambria" panose="02040503050406030204" pitchFamily="18" charset="0"/>
                <a:cs typeface="Arial" panose="020B0604020202020204" pitchFamily="34" charset="0"/>
              </a:rPr>
              <a:t>Guadagna subito, direttamente nel tuo portafoglio</a:t>
            </a:r>
            <a:b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br>
            <a:endParaRPr lang="en-US" sz="2000" dirty="0">
              <a:solidFill>
                <a:schemeClr val="bg1"/>
              </a:solidFill>
              <a:latin typeface="Arial" panose="020B0604020202020204" pitchFamily="34" charset="0"/>
              <a:ea typeface="Cambria" panose="02040503050406030204" pitchFamily="18" charset="0"/>
              <a:cs typeface="Arial" panose="020B0604020202020204" pitchFamily="34" charset="0"/>
            </a:endParaRPr>
          </a:p>
          <a:p>
            <a:pPr marL="285750" indent="-285750">
              <a:buClr>
                <a:schemeClr val="accent6"/>
              </a:buClr>
              <a:buFont typeface="Wingdings" panose="05000000000000000000" pitchFamily="2" charset="2"/>
              <a:buChar char="Ø"/>
            </a:pP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Attività</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di </a:t>
            </a: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squadra</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it-IT" sz="2000" dirty="0">
                <a:solidFill>
                  <a:schemeClr val="bg1"/>
                </a:solidFill>
                <a:latin typeface="Arial" panose="020B0604020202020204" pitchFamily="34" charset="0"/>
                <a:ea typeface="Cambria" panose="02040503050406030204" pitchFamily="18" charset="0"/>
                <a:cs typeface="Arial" panose="020B0604020202020204" pitchFamily="34" charset="0"/>
              </a:rPr>
              <a:t>È possibile trarre vantaggio dagli effetti collaterali man mano che la rete cresce.</a:t>
            </a:r>
          </a:p>
          <a:p>
            <a:pPr marL="285750" indent="-285750">
              <a:buClr>
                <a:schemeClr val="accent6"/>
              </a:buClr>
              <a:buFont typeface="Wingdings" panose="05000000000000000000" pitchFamily="2" charset="2"/>
              <a:buChar char="Ø"/>
            </a:pPr>
            <a:endParaRPr lang="en-US" sz="2000" dirty="0">
              <a:solidFill>
                <a:schemeClr val="bg1"/>
              </a:solidFill>
              <a:latin typeface="Arial" panose="020B0604020202020204" pitchFamily="34" charset="0"/>
              <a:ea typeface="Cambria" panose="02040503050406030204" pitchFamily="18" charset="0"/>
              <a:cs typeface="Arial" panose="020B0604020202020204" pitchFamily="34" charset="0"/>
            </a:endParaRPr>
          </a:p>
          <a:p>
            <a:pPr marL="285750" indent="-285750">
              <a:buClr>
                <a:schemeClr val="accent6"/>
              </a:buClr>
              <a:buFont typeface="Wingdings" panose="05000000000000000000" pitchFamily="2" charset="2"/>
              <a:buChar char="Ø"/>
            </a:pP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Crescita</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passiva</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 </a:t>
            </a:r>
            <a:r>
              <a:rPr lang="it-IT" sz="2000" dirty="0">
                <a:solidFill>
                  <a:schemeClr val="bg1"/>
                </a:solidFill>
                <a:latin typeface="Arial" panose="020B0604020202020204" pitchFamily="34" charset="0"/>
                <a:ea typeface="Cambria" panose="02040503050406030204" pitchFamily="18" charset="0"/>
                <a:cs typeface="Arial" panose="020B0604020202020204" pitchFamily="34" charset="0"/>
              </a:rPr>
              <a:t>Una parte di ogni contributo va nel Volta, dove le tue ricompense continuano a crescere.</a:t>
            </a:r>
          </a:p>
          <a:p>
            <a:pPr marL="285750" indent="-285750">
              <a:buClr>
                <a:schemeClr val="accent6"/>
              </a:buClr>
              <a:buFont typeface="Wingdings" panose="05000000000000000000" pitchFamily="2" charset="2"/>
              <a:buChar char="Ø"/>
            </a:pPr>
            <a:endParaRPr lang="en-US" sz="2000" dirty="0">
              <a:solidFill>
                <a:schemeClr val="bg1"/>
              </a:solidFill>
              <a:latin typeface="Arial" panose="020B0604020202020204" pitchFamily="34" charset="0"/>
              <a:ea typeface="Cambria" panose="02040503050406030204" pitchFamily="18" charset="0"/>
              <a:cs typeface="Arial" panose="020B0604020202020204" pitchFamily="34" charset="0"/>
            </a:endParaRPr>
          </a:p>
          <a:p>
            <a:pPr>
              <a:buClr>
                <a:schemeClr val="accent6"/>
              </a:buClr>
            </a:pPr>
            <a:r>
              <a:rPr lang="en-US" sz="2000" b="1" dirty="0" err="1">
                <a:solidFill>
                  <a:schemeClr val="bg1"/>
                </a:solidFill>
                <a:latin typeface="Arial" panose="020B0604020202020204" pitchFamily="34" charset="0"/>
                <a:ea typeface="Cambria" panose="02040503050406030204" pitchFamily="18" charset="0"/>
                <a:cs typeface="Arial" panose="020B0604020202020204" pitchFamily="34" charset="0"/>
              </a:rPr>
              <a:t>Nessun</a:t>
            </a:r>
            <a:r>
              <a:rPr lang="en-US" sz="2000" b="1"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b="1" dirty="0" err="1">
                <a:solidFill>
                  <a:schemeClr val="bg1"/>
                </a:solidFill>
                <a:latin typeface="Arial" panose="020B0604020202020204" pitchFamily="34" charset="0"/>
                <a:ea typeface="Cambria" panose="02040503050406030204" pitchFamily="18" charset="0"/>
                <a:cs typeface="Arial" panose="020B0604020202020204" pitchFamily="34" charset="0"/>
              </a:rPr>
              <a:t>intermediario</a:t>
            </a:r>
            <a:r>
              <a:rPr lang="en-US" sz="2000" b="1"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b="1" dirty="0" err="1">
                <a:solidFill>
                  <a:schemeClr val="bg1"/>
                </a:solidFill>
                <a:latin typeface="Arial" panose="020B0604020202020204" pitchFamily="34" charset="0"/>
                <a:ea typeface="Cambria" panose="02040503050406030204" pitchFamily="18" charset="0"/>
                <a:cs typeface="Arial" panose="020B0604020202020204" pitchFamily="34" charset="0"/>
              </a:rPr>
              <a:t>Nessun</a:t>
            </a:r>
            <a:r>
              <a:rPr lang="en-US" sz="2000" b="1"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b="1" dirty="0" err="1">
                <a:solidFill>
                  <a:schemeClr val="bg1"/>
                </a:solidFill>
                <a:latin typeface="Arial" panose="020B0604020202020204" pitchFamily="34" charset="0"/>
                <a:ea typeface="Cambria" panose="02040503050406030204" pitchFamily="18" charset="0"/>
                <a:cs typeface="Arial" panose="020B0604020202020204" pitchFamily="34" charset="0"/>
              </a:rPr>
              <a:t>ritardo</a:t>
            </a:r>
            <a:r>
              <a:rPr lang="en-US" sz="2000" b="1" dirty="0">
                <a:solidFill>
                  <a:schemeClr val="bg1"/>
                </a:solidFill>
                <a:latin typeface="Arial" panose="020B0604020202020204" pitchFamily="34" charset="0"/>
                <a:ea typeface="Cambria" panose="02040503050406030204" pitchFamily="18" charset="0"/>
                <a:cs typeface="Arial" panose="020B0604020202020204" pitchFamily="34" charset="0"/>
              </a:rPr>
              <a:t>.</a:t>
            </a:r>
          </a:p>
        </p:txBody>
      </p:sp>
      <p:sp>
        <p:nvSpPr>
          <p:cNvPr id="20" name="Rectangle 19">
            <a:extLst>
              <a:ext uri="{FF2B5EF4-FFF2-40B4-BE49-F238E27FC236}">
                <a16:creationId xmlns:a16="http://schemas.microsoft.com/office/drawing/2014/main" id="{81C01404-3000-F1CF-E56B-C6DAEFCA89B9}"/>
              </a:ext>
            </a:extLst>
          </p:cNvPr>
          <p:cNvSpPr/>
          <p:nvPr/>
        </p:nvSpPr>
        <p:spPr>
          <a:xfrm>
            <a:off x="4740673" y="2637772"/>
            <a:ext cx="7174628" cy="332802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19" name="Table 18">
            <a:extLst>
              <a:ext uri="{FF2B5EF4-FFF2-40B4-BE49-F238E27FC236}">
                <a16:creationId xmlns:a16="http://schemas.microsoft.com/office/drawing/2014/main" id="{98410D83-8F2C-64A7-1A65-F6D7609A57AC}"/>
              </a:ext>
            </a:extLst>
          </p:cNvPr>
          <p:cNvGraphicFramePr>
            <a:graphicFrameLocks noGrp="1"/>
          </p:cNvGraphicFramePr>
          <p:nvPr>
            <p:extLst>
              <p:ext uri="{D42A27DB-BD31-4B8C-83A1-F6EECF244321}">
                <p14:modId xmlns:p14="http://schemas.microsoft.com/office/powerpoint/2010/main" val="738314564"/>
              </p:ext>
            </p:extLst>
          </p:nvPr>
        </p:nvGraphicFramePr>
        <p:xfrm>
          <a:off x="4740673" y="2097264"/>
          <a:ext cx="7174628" cy="3704559"/>
        </p:xfrm>
        <a:graphic>
          <a:graphicData uri="http://schemas.openxmlformats.org/drawingml/2006/table">
            <a:tbl>
              <a:tblPr firstRow="1" bandRow="1">
                <a:tableStyleId>{E8B1032C-EA38-4F05-BA0D-38AFFFC7BED3}</a:tableStyleId>
              </a:tblPr>
              <a:tblGrid>
                <a:gridCol w="5122415">
                  <a:extLst>
                    <a:ext uri="{9D8B030D-6E8A-4147-A177-3AD203B41FA5}">
                      <a16:colId xmlns:a16="http://schemas.microsoft.com/office/drawing/2014/main" val="3121714536"/>
                    </a:ext>
                  </a:extLst>
                </a:gridCol>
                <a:gridCol w="2052213">
                  <a:extLst>
                    <a:ext uri="{9D8B030D-6E8A-4147-A177-3AD203B41FA5}">
                      <a16:colId xmlns:a16="http://schemas.microsoft.com/office/drawing/2014/main" val="3212096320"/>
                    </a:ext>
                  </a:extLst>
                </a:gridCol>
              </a:tblGrid>
              <a:tr h="657057">
                <a:tc>
                  <a:txBody>
                    <a:bodyPr/>
                    <a:lstStyle/>
                    <a:p>
                      <a:pPr algn="ctr"/>
                      <a:r>
                        <a:rPr lang="en-IN" sz="2400" dirty="0">
                          <a:solidFill>
                            <a:schemeClr val="bg1"/>
                          </a:solidFill>
                          <a:effectLst>
                            <a:outerShdw blurRad="50800" dist="38100" dir="8100000" algn="tr" rotWithShape="0">
                              <a:prstClr val="black">
                                <a:alpha val="40000"/>
                              </a:prstClr>
                            </a:outerShdw>
                          </a:effectLst>
                        </a:rPr>
                        <a:t>XSINERGIA UNA</a:t>
                      </a:r>
                      <a:endParaRPr lang="en-IN" sz="2400" dirty="0">
                        <a:effectLst>
                          <a:outerShdw blurRad="50800" dist="38100" dir="8100000" algn="tr" rotWithShape="0">
                            <a:prstClr val="black">
                              <a:alpha val="40000"/>
                            </a:prstClr>
                          </a:outerShdw>
                        </a:effectLst>
                      </a:endParaRPr>
                    </a:p>
                  </a:txBody>
                  <a:tcPr anchor="ctr"/>
                </a:tc>
                <a:tc>
                  <a:txBody>
                    <a:bodyPr/>
                    <a:lstStyle/>
                    <a:p>
                      <a:pPr algn="ctr"/>
                      <a:r>
                        <a:rPr lang="en-IN" sz="2400" dirty="0" err="1">
                          <a:solidFill>
                            <a:schemeClr val="bg1"/>
                          </a:solidFill>
                          <a:effectLst>
                            <a:outerShdw blurRad="50800" dist="38100" dir="8100000" algn="tr" rotWithShape="0">
                              <a:prstClr val="black">
                                <a:alpha val="40000"/>
                              </a:prstClr>
                            </a:outerShdw>
                          </a:effectLst>
                        </a:rPr>
                        <a:t>trenta</a:t>
                      </a:r>
                      <a:r>
                        <a:rPr lang="en-IN" sz="2400" dirty="0">
                          <a:solidFill>
                            <a:schemeClr val="bg1"/>
                          </a:solidFill>
                          <a:effectLst>
                            <a:outerShdw blurRad="50800" dist="38100" dir="8100000" algn="tr" rotWithShape="0">
                              <a:prstClr val="black">
                                <a:alpha val="40000"/>
                              </a:prstClr>
                            </a:outerShdw>
                          </a:effectLst>
                        </a:rPr>
                        <a:t>%</a:t>
                      </a:r>
                      <a:endParaRPr lang="en-IN" sz="2400" dirty="0">
                        <a:effectLst>
                          <a:outerShdw blurRad="50800" dist="38100" dir="8100000" algn="tr" rotWithShape="0">
                            <a:prstClr val="black">
                              <a:alpha val="40000"/>
                            </a:prstClr>
                          </a:outerShdw>
                        </a:effectLst>
                      </a:endParaRPr>
                    </a:p>
                  </a:txBody>
                  <a:tcPr anchor="ctr"/>
                </a:tc>
                <a:extLst>
                  <a:ext uri="{0D108BD9-81ED-4DB2-BD59-A6C34878D82A}">
                    <a16:rowId xmlns:a16="http://schemas.microsoft.com/office/drawing/2014/main" val="1938135931"/>
                  </a:ext>
                </a:extLst>
              </a:tr>
              <a:tr h="578622">
                <a:tc>
                  <a:txBody>
                    <a:bodyPr/>
                    <a:lstStyle/>
                    <a:p>
                      <a:pPr algn="ctr"/>
                      <a:r>
                        <a:rPr lang="en-IN" sz="2400" b="1" dirty="0">
                          <a:solidFill>
                            <a:schemeClr val="bg1"/>
                          </a:solidFill>
                          <a:effectLst>
                            <a:outerShdw blurRad="50800" dist="38100" dir="8100000" algn="tr" rotWithShape="0">
                              <a:prstClr val="black">
                                <a:alpha val="40000"/>
                              </a:prstClr>
                            </a:outerShdw>
                          </a:effectLst>
                        </a:rPr>
                        <a:t>XSINERGIA DUE</a:t>
                      </a:r>
                      <a:endParaRPr lang="en-IN" sz="2400" b="1" dirty="0">
                        <a:effectLst>
                          <a:outerShdw blurRad="50800" dist="38100" dir="8100000" algn="tr" rotWithShape="0">
                            <a:prstClr val="black">
                              <a:alpha val="40000"/>
                            </a:prstClr>
                          </a:outerShdw>
                        </a:effectLst>
                      </a:endParaRPr>
                    </a:p>
                  </a:txBody>
                  <a:tcPr anchor="ctr">
                    <a:solidFill>
                      <a:schemeClr val="accent6">
                        <a:alpha val="75000"/>
                      </a:schemeClr>
                    </a:solidFill>
                  </a:tcPr>
                </a:tc>
                <a:tc>
                  <a:txBody>
                    <a:bodyPr/>
                    <a:lstStyle/>
                    <a:p>
                      <a:pPr algn="ctr"/>
                      <a:r>
                        <a:rPr lang="en-IN" sz="2400" b="1" dirty="0" err="1">
                          <a:solidFill>
                            <a:schemeClr val="bg1"/>
                          </a:solidFill>
                          <a:effectLst>
                            <a:outerShdw blurRad="50800" dist="38100" dir="8100000" algn="tr" rotWithShape="0">
                              <a:prstClr val="black">
                                <a:alpha val="40000"/>
                              </a:prstClr>
                            </a:outerShdw>
                          </a:effectLst>
                        </a:rPr>
                        <a:t>trenta</a:t>
                      </a:r>
                      <a:r>
                        <a:rPr lang="en-IN" sz="2400" b="1" dirty="0">
                          <a:solidFill>
                            <a:schemeClr val="bg1"/>
                          </a:solidFill>
                          <a:effectLst>
                            <a:outerShdw blurRad="50800" dist="38100" dir="8100000" algn="tr" rotWithShape="0">
                              <a:prstClr val="black">
                                <a:alpha val="40000"/>
                              </a:prstClr>
                            </a:outerShdw>
                          </a:effectLst>
                        </a:rPr>
                        <a:t>%</a:t>
                      </a:r>
                      <a:endParaRPr lang="en-IN" sz="2400" b="1" dirty="0">
                        <a:effectLst>
                          <a:outerShdw blurRad="50800" dist="38100" dir="8100000" algn="tr" rotWithShape="0">
                            <a:prstClr val="black">
                              <a:alpha val="40000"/>
                            </a:prstClr>
                          </a:outerShdw>
                        </a:effectLst>
                      </a:endParaRPr>
                    </a:p>
                  </a:txBody>
                  <a:tcPr anchor="ctr">
                    <a:solidFill>
                      <a:schemeClr val="accent6">
                        <a:alpha val="75000"/>
                      </a:schemeClr>
                    </a:solidFill>
                  </a:tcPr>
                </a:tc>
                <a:extLst>
                  <a:ext uri="{0D108BD9-81ED-4DB2-BD59-A6C34878D82A}">
                    <a16:rowId xmlns:a16="http://schemas.microsoft.com/office/drawing/2014/main" val="2035508653"/>
                  </a:ext>
                </a:extLst>
              </a:tr>
              <a:tr h="734939">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mn-lt"/>
                          <a:ea typeface="+mn-ea"/>
                          <a:cs typeface="+mn-cs"/>
                        </a:rPr>
                        <a:t>XSINERGIA PICCHETTO AUTOMATICO DEL VOLTA</a:t>
                      </a:r>
                    </a:p>
                  </a:txBody>
                  <a:tcPr anchor="ctr"/>
                </a:tc>
                <a:tc>
                  <a:txBody>
                    <a:bodyPr/>
                    <a:lstStyle/>
                    <a:p>
                      <a:pPr marL="0" algn="ctr" defTabSz="914400" rtl="0" eaLnBrk="1" latinLnBrk="0" hangingPunct="1"/>
                      <a:r>
                        <a:rPr lang="en-IN" sz="2400" b="1" kern="1200" dirty="0" err="1">
                          <a:solidFill>
                            <a:schemeClr val="bg1"/>
                          </a:solidFill>
                          <a:effectLst>
                            <a:outerShdw blurRad="50800" dist="38100" dir="8100000" algn="tr" rotWithShape="0">
                              <a:prstClr val="black">
                                <a:alpha val="40000"/>
                              </a:prstClr>
                            </a:outerShdw>
                          </a:effectLst>
                          <a:latin typeface="+mn-lt"/>
                          <a:ea typeface="+mn-ea"/>
                          <a:cs typeface="+mn-cs"/>
                        </a:rPr>
                        <a:t>venticinque</a:t>
                      </a:r>
                      <a:r>
                        <a:rPr lang="en-IN" sz="2400" b="1" kern="1200" dirty="0">
                          <a:solidFill>
                            <a:schemeClr val="bg1"/>
                          </a:solidFill>
                          <a:effectLst>
                            <a:outerShdw blurRad="50800" dist="38100" dir="8100000" algn="tr" rotWithShape="0">
                              <a:prstClr val="black">
                                <a:alpha val="40000"/>
                              </a:prstClr>
                            </a:outerShdw>
                          </a:effectLst>
                          <a:latin typeface="+mn-lt"/>
                          <a:ea typeface="+mn-ea"/>
                          <a:cs typeface="+mn-cs"/>
                        </a:rPr>
                        <a:t>%</a:t>
                      </a:r>
                    </a:p>
                  </a:txBody>
                  <a:tcPr anchor="ctr"/>
                </a:tc>
                <a:extLst>
                  <a:ext uri="{0D108BD9-81ED-4DB2-BD59-A6C34878D82A}">
                    <a16:rowId xmlns:a16="http://schemas.microsoft.com/office/drawing/2014/main" val="3789732747"/>
                  </a:ext>
                </a:extLst>
              </a:tr>
              <a:tr h="644991">
                <a:tc>
                  <a:txBody>
                    <a:bodyPr/>
                    <a:lstStyle/>
                    <a:p>
                      <a:pPr algn="ctr"/>
                      <a:r>
                        <a:rPr lang="en-IN" sz="2400" b="1" dirty="0">
                          <a:solidFill>
                            <a:schemeClr val="bg1"/>
                          </a:solidFill>
                          <a:effectLst>
                            <a:outerShdw blurRad="50800" dist="38100" dir="8100000" algn="tr" rotWithShape="0">
                              <a:prstClr val="black">
                                <a:alpha val="40000"/>
                              </a:prstClr>
                            </a:outerShdw>
                          </a:effectLst>
                        </a:rPr>
                        <a:t>XSINERGIA FONDO DI RISERVA SOLANA</a:t>
                      </a:r>
                    </a:p>
                  </a:txBody>
                  <a:tcPr anchor="ctr">
                    <a:solidFill>
                      <a:schemeClr val="accent6">
                        <a:alpha val="74000"/>
                      </a:schemeClr>
                    </a:solidFill>
                  </a:tcPr>
                </a:tc>
                <a:tc>
                  <a:txBody>
                    <a:bodyPr/>
                    <a:lstStyle/>
                    <a:p>
                      <a:pPr algn="ctr"/>
                      <a:r>
                        <a:rPr lang="en-IN" sz="2400" b="1" dirty="0" err="1">
                          <a:solidFill>
                            <a:schemeClr val="bg1"/>
                          </a:solidFill>
                          <a:effectLst>
                            <a:outerShdw blurRad="50800" dist="38100" dir="8100000" algn="tr" rotWithShape="0">
                              <a:prstClr val="black">
                                <a:alpha val="40000"/>
                              </a:prstClr>
                            </a:outerShdw>
                          </a:effectLst>
                        </a:rPr>
                        <a:t>dieci</a:t>
                      </a:r>
                      <a:r>
                        <a:rPr lang="en-IN" sz="2400" b="1" dirty="0">
                          <a:solidFill>
                            <a:schemeClr val="bg1"/>
                          </a:solidFill>
                          <a:effectLst>
                            <a:outerShdw blurRad="50800" dist="38100" dir="8100000" algn="tr" rotWithShape="0">
                              <a:prstClr val="black">
                                <a:alpha val="40000"/>
                              </a:prstClr>
                            </a:outerShdw>
                          </a:effectLst>
                        </a:rPr>
                        <a:t>%</a:t>
                      </a:r>
                    </a:p>
                  </a:txBody>
                  <a:tcPr anchor="ctr">
                    <a:solidFill>
                      <a:schemeClr val="accent6">
                        <a:alpha val="74000"/>
                      </a:schemeClr>
                    </a:solidFill>
                  </a:tcPr>
                </a:tc>
                <a:extLst>
                  <a:ext uri="{0D108BD9-81ED-4DB2-BD59-A6C34878D82A}">
                    <a16:rowId xmlns:a16="http://schemas.microsoft.com/office/drawing/2014/main" val="465175194"/>
                  </a:ext>
                </a:extLst>
              </a:tr>
              <a:tr h="699521">
                <a:tc>
                  <a:txBody>
                    <a:bodyPr/>
                    <a:lstStyle/>
                    <a:p>
                      <a:pPr algn="ctr"/>
                      <a:r>
                        <a:rPr lang="en-US" sz="2400" b="1" dirty="0">
                          <a:solidFill>
                            <a:schemeClr val="bg1"/>
                          </a:solidFill>
                          <a:effectLst>
                            <a:outerShdw blurRad="50800" dist="38100" dir="8100000" algn="tr" rotWithShape="0">
                              <a:prstClr val="black">
                                <a:alpha val="40000"/>
                              </a:prstClr>
                            </a:outerShdw>
                          </a:effectLst>
                        </a:rPr>
                        <a:t>XSINERGIA RIACQUISTA E BRUCIA</a:t>
                      </a:r>
                      <a:endParaRPr lang="en-IN" sz="2400" b="1" dirty="0">
                        <a:solidFill>
                          <a:schemeClr val="bg1"/>
                        </a:solidFill>
                        <a:effectLst>
                          <a:outerShdw blurRad="50800" dist="38100" dir="8100000" algn="tr" rotWithShape="0">
                            <a:prstClr val="black">
                              <a:alpha val="40000"/>
                            </a:prstClr>
                          </a:outerShdw>
                        </a:effectLst>
                      </a:endParaRPr>
                    </a:p>
                  </a:txBody>
                  <a:tcPr anchor="ctr"/>
                </a:tc>
                <a:tc>
                  <a:txBody>
                    <a:bodyPr/>
                    <a:lstStyle/>
                    <a:p>
                      <a:pPr algn="ctr"/>
                      <a:r>
                        <a:rPr lang="en-US" sz="2400" b="1" dirty="0" err="1">
                          <a:solidFill>
                            <a:schemeClr val="bg1"/>
                          </a:solidFill>
                          <a:effectLst>
                            <a:outerShdw blurRad="50800" dist="38100" dir="8100000" algn="tr" rotWithShape="0">
                              <a:prstClr val="black">
                                <a:alpha val="40000"/>
                              </a:prstClr>
                            </a:outerShdw>
                          </a:effectLst>
                        </a:rPr>
                        <a:t>cinque</a:t>
                      </a:r>
                      <a:r>
                        <a:rPr lang="en-US" sz="2400" b="1" dirty="0">
                          <a:solidFill>
                            <a:schemeClr val="bg1"/>
                          </a:solidFill>
                          <a:effectLst>
                            <a:outerShdw blurRad="50800" dist="38100" dir="8100000" algn="tr" rotWithShape="0">
                              <a:prstClr val="black">
                                <a:alpha val="40000"/>
                              </a:prstClr>
                            </a:outerShdw>
                          </a:effectLst>
                        </a:rPr>
                        <a:t>%</a:t>
                      </a:r>
                      <a:endParaRPr lang="en-IN" sz="2400" b="1" dirty="0">
                        <a:solidFill>
                          <a:schemeClr val="bg1"/>
                        </a:solidFill>
                        <a:effectLst>
                          <a:outerShdw blurRad="50800" dist="38100" dir="8100000" algn="tr" rotWithShape="0">
                            <a:prstClr val="black">
                              <a:alpha val="40000"/>
                            </a:prstClr>
                          </a:outerShdw>
                        </a:effectLst>
                      </a:endParaRPr>
                    </a:p>
                  </a:txBody>
                  <a:tcPr anchor="ctr"/>
                </a:tc>
                <a:extLst>
                  <a:ext uri="{0D108BD9-81ED-4DB2-BD59-A6C34878D82A}">
                    <a16:rowId xmlns:a16="http://schemas.microsoft.com/office/drawing/2014/main" val="3758541145"/>
                  </a:ext>
                </a:extLst>
              </a:tr>
            </a:tbl>
          </a:graphicData>
        </a:graphic>
      </p:graphicFrame>
    </p:spTree>
    <p:extLst>
      <p:ext uri="{BB962C8B-B14F-4D97-AF65-F5344CB8AC3E}">
        <p14:creationId xmlns:p14="http://schemas.microsoft.com/office/powerpoint/2010/main" val="3580598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lights in a black background&#10;&#10;AI-generated content may be incorrect.">
            <a:extLst>
              <a:ext uri="{FF2B5EF4-FFF2-40B4-BE49-F238E27FC236}">
                <a16:creationId xmlns:a16="http://schemas.microsoft.com/office/drawing/2014/main" id="{0CF1A4AE-A0BB-3FB4-BDCB-AB4A00473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C96359D0-0AD1-8400-9E13-3657F605AE52}"/>
              </a:ext>
            </a:extLst>
          </p:cNvPr>
          <p:cNvSpPr/>
          <p:nvPr/>
        </p:nvSpPr>
        <p:spPr>
          <a:xfrm flipH="1">
            <a:off x="71054" y="513950"/>
            <a:ext cx="12192001" cy="6858000"/>
          </a:xfrm>
          <a:prstGeom prst="rect">
            <a:avLst/>
          </a:prstGeom>
          <a:gradFill>
            <a:gsLst>
              <a:gs pos="0">
                <a:schemeClr val="tx1">
                  <a:alpha val="0"/>
                </a:schemeClr>
              </a:gs>
              <a:gs pos="100000">
                <a:schemeClr val="tx1">
                  <a:alpha val="72000"/>
                  <a:lumMod val="4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38" name="Cube 37">
            <a:extLst>
              <a:ext uri="{FF2B5EF4-FFF2-40B4-BE49-F238E27FC236}">
                <a16:creationId xmlns:a16="http://schemas.microsoft.com/office/drawing/2014/main" id="{5DEBD10B-6A6B-44DA-8EA1-5FAB1F68B9F3}"/>
              </a:ext>
            </a:extLst>
          </p:cNvPr>
          <p:cNvSpPr/>
          <p:nvPr/>
        </p:nvSpPr>
        <p:spPr>
          <a:xfrm>
            <a:off x="8294204" y="-530666"/>
            <a:ext cx="3968851" cy="4149254"/>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32496129-2387-4AB7-A31E-14BF7E7D66C0}"/>
              </a:ext>
            </a:extLst>
          </p:cNvPr>
          <p:cNvSpPr txBox="1"/>
          <p:nvPr/>
        </p:nvSpPr>
        <p:spPr>
          <a:xfrm>
            <a:off x="3249627" y="345533"/>
            <a:ext cx="5125522" cy="707886"/>
          </a:xfrm>
          <a:prstGeom prst="rect">
            <a:avLst/>
          </a:prstGeom>
        </p:spPr>
        <p:txBody>
          <a:bodyPr wrap="square" rtlCol="0" anchor="b">
            <a:spAutoFit/>
          </a:bodyPr>
          <a:lstStyle/>
          <a:p>
            <a:r>
              <a:rPr lang="en-US" sz="4000" b="1" dirty="0">
                <a:solidFill>
                  <a:schemeClr val="accent6"/>
                </a:solidFill>
                <a:latin typeface="+mj-lt"/>
              </a:rPr>
              <a:t>XSINERGIA UNA</a:t>
            </a:r>
            <a:endParaRPr lang="en-ID" sz="4000" b="1" dirty="0">
              <a:solidFill>
                <a:schemeClr val="bg1"/>
              </a:solidFill>
              <a:latin typeface="+mj-lt"/>
            </a:endParaRPr>
          </a:p>
        </p:txBody>
      </p:sp>
      <p:sp>
        <p:nvSpPr>
          <p:cNvPr id="39" name="Cube 38">
            <a:extLst>
              <a:ext uri="{FF2B5EF4-FFF2-40B4-BE49-F238E27FC236}">
                <a16:creationId xmlns:a16="http://schemas.microsoft.com/office/drawing/2014/main" id="{9B67CF93-9992-47A2-81AE-6FACC03FF55F}"/>
              </a:ext>
            </a:extLst>
          </p:cNvPr>
          <p:cNvSpPr/>
          <p:nvPr/>
        </p:nvSpPr>
        <p:spPr>
          <a:xfrm flipH="1">
            <a:off x="8592725" y="3378429"/>
            <a:ext cx="4419934" cy="4406582"/>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descr="A green lit up coin&#10;&#10;AI-generated content may be incorrect.">
            <a:extLst>
              <a:ext uri="{FF2B5EF4-FFF2-40B4-BE49-F238E27FC236}">
                <a16:creationId xmlns:a16="http://schemas.microsoft.com/office/drawing/2014/main" id="{257C4960-7071-5503-C58F-AF0ADA502A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7" name="TextBox 6">
            <a:extLst>
              <a:ext uri="{FF2B5EF4-FFF2-40B4-BE49-F238E27FC236}">
                <a16:creationId xmlns:a16="http://schemas.microsoft.com/office/drawing/2014/main" id="{BB208A67-9BE2-7CFB-9697-BAFAE33D8593}"/>
              </a:ext>
            </a:extLst>
          </p:cNvPr>
          <p:cNvSpPr txBox="1"/>
          <p:nvPr/>
        </p:nvSpPr>
        <p:spPr>
          <a:xfrm>
            <a:off x="3081862" y="1413006"/>
            <a:ext cx="4923288" cy="338554"/>
          </a:xfrm>
          <a:prstGeom prst="rect">
            <a:avLst/>
          </a:prstGeom>
          <a:noFill/>
        </p:spPr>
        <p:txBody>
          <a:bodyPr wrap="square">
            <a:spAutoFit/>
          </a:bodyPr>
          <a:lstStyle/>
          <a:p>
            <a:r>
              <a:rPr lang="it-IT" sz="1600" b="1" dirty="0">
                <a:solidFill>
                  <a:schemeClr val="bg1"/>
                </a:solidFill>
                <a:latin typeface="+mj-lt"/>
              </a:rPr>
              <a:t>Il tuo primo passo verso</a:t>
            </a:r>
            <a:r>
              <a:rPr lang="en-US" sz="1600" b="1" dirty="0">
                <a:solidFill>
                  <a:schemeClr val="bg1"/>
                </a:solidFill>
                <a:latin typeface="+mj-lt"/>
              </a:rPr>
              <a:t> </a:t>
            </a:r>
            <a:r>
              <a:rPr lang="en-US" sz="1600" b="1" dirty="0" err="1">
                <a:solidFill>
                  <a:schemeClr val="accent6"/>
                </a:solidFill>
                <a:latin typeface="+mj-lt"/>
              </a:rPr>
              <a:t>Guadagni</a:t>
            </a:r>
            <a:r>
              <a:rPr lang="en-US" sz="1600" b="1" dirty="0">
                <a:solidFill>
                  <a:schemeClr val="accent6"/>
                </a:solidFill>
                <a:latin typeface="+mj-lt"/>
              </a:rPr>
              <a:t> </a:t>
            </a:r>
            <a:r>
              <a:rPr lang="en-US" sz="1600" b="1" dirty="0" err="1">
                <a:solidFill>
                  <a:schemeClr val="accent6"/>
                </a:solidFill>
                <a:latin typeface="+mj-lt"/>
              </a:rPr>
              <a:t>infiniti</a:t>
            </a:r>
            <a:endParaRPr lang="en-IN" sz="1600" b="1" dirty="0">
              <a:solidFill>
                <a:schemeClr val="accent6"/>
              </a:solidFill>
              <a:latin typeface="+mj-lt"/>
            </a:endParaRPr>
          </a:p>
        </p:txBody>
      </p:sp>
      <p:sp>
        <p:nvSpPr>
          <p:cNvPr id="11" name="TextBox 10">
            <a:extLst>
              <a:ext uri="{FF2B5EF4-FFF2-40B4-BE49-F238E27FC236}">
                <a16:creationId xmlns:a16="http://schemas.microsoft.com/office/drawing/2014/main" id="{6D5524D4-1174-3ED6-E787-6D0D71602B8F}"/>
              </a:ext>
            </a:extLst>
          </p:cNvPr>
          <p:cNvSpPr txBox="1"/>
          <p:nvPr/>
        </p:nvSpPr>
        <p:spPr>
          <a:xfrm>
            <a:off x="446012" y="2127763"/>
            <a:ext cx="6573208" cy="3816429"/>
          </a:xfrm>
          <a:prstGeom prst="rect">
            <a:avLst/>
          </a:prstGeom>
          <a:noFill/>
        </p:spPr>
        <p:txBody>
          <a:bodyPr wrap="square">
            <a:spAutoFit/>
          </a:bodyPr>
          <a:lstStyle/>
          <a:p>
            <a:pPr>
              <a:buNone/>
            </a:pPr>
            <a:r>
              <a:rPr lang="en-US" b="1" dirty="0" err="1">
                <a:solidFill>
                  <a:schemeClr val="accent6"/>
                </a:solidFill>
                <a:latin typeface="Arial" panose="020B0604020202020204" pitchFamily="34" charset="0"/>
                <a:cs typeface="Arial" panose="020B0604020202020204" pitchFamily="34" charset="0"/>
              </a:rPr>
              <a:t>Ecco</a:t>
            </a:r>
            <a:r>
              <a:rPr lang="en-US" b="1" dirty="0">
                <a:solidFill>
                  <a:schemeClr val="accent6"/>
                </a:solidFill>
                <a:latin typeface="Arial" panose="020B0604020202020204" pitchFamily="34" charset="0"/>
                <a:cs typeface="Arial" panose="020B0604020202020204" pitchFamily="34" charset="0"/>
              </a:rPr>
              <a:t> come </a:t>
            </a:r>
            <a:r>
              <a:rPr lang="en-US" b="1" dirty="0" err="1">
                <a:solidFill>
                  <a:schemeClr val="accent6"/>
                </a:solidFill>
                <a:latin typeface="Arial" panose="020B0604020202020204" pitchFamily="34" charset="0"/>
                <a:cs typeface="Arial" panose="020B0604020202020204" pitchFamily="34" charset="0"/>
              </a:rPr>
              <a:t>funziona</a:t>
            </a:r>
            <a:r>
              <a:rPr lang="en-US" b="1" dirty="0">
                <a:solidFill>
                  <a:schemeClr val="accent6"/>
                </a:solidFill>
                <a:latin typeface="Arial" panose="020B0604020202020204" pitchFamily="34" charset="0"/>
                <a:cs typeface="Arial" panose="020B0604020202020204" pitchFamily="34" charset="0"/>
              </a:rPr>
              <a:t> :</a:t>
            </a:r>
            <a:br>
              <a:rPr lang="en-US" sz="1600" b="1" dirty="0">
                <a:solidFill>
                  <a:schemeClr val="accent6"/>
                </a:solidFill>
                <a:latin typeface="Arial" panose="020B0604020202020204" pitchFamily="34" charset="0"/>
                <a:cs typeface="Arial" panose="020B0604020202020204" pitchFamily="34" charset="0"/>
              </a:rPr>
            </a:br>
            <a:endParaRPr lang="en-US" sz="1600" b="1" dirty="0">
              <a:solidFill>
                <a:schemeClr val="accent6"/>
              </a:solidFill>
              <a:latin typeface="Arial" panose="020B0604020202020204" pitchFamily="34" charset="0"/>
              <a:cs typeface="Arial" panose="020B0604020202020204" pitchFamily="34" charset="0"/>
            </a:endParaRPr>
          </a:p>
          <a:p>
            <a:pPr>
              <a:buNone/>
            </a:pPr>
            <a:r>
              <a:rPr lang="en-US" sz="1600" b="1" dirty="0" err="1">
                <a:solidFill>
                  <a:schemeClr val="accent6"/>
                </a:solidFill>
                <a:latin typeface="Arial" panose="020B0604020202020204" pitchFamily="34" charset="0"/>
                <a:cs typeface="Arial" panose="020B0604020202020204" pitchFamily="34" charset="0"/>
              </a:rPr>
              <a:t>Macchiare</a:t>
            </a:r>
            <a:r>
              <a:rPr lang="en-US" sz="1600" b="1" dirty="0">
                <a:solidFill>
                  <a:schemeClr val="accent6"/>
                </a:solidFill>
                <a:latin typeface="Arial" panose="020B0604020202020204" pitchFamily="34" charset="0"/>
                <a:cs typeface="Arial" panose="020B0604020202020204" pitchFamily="34" charset="0"/>
              </a:rPr>
              <a:t> </a:t>
            </a:r>
            <a:r>
              <a:rPr lang="en-US" sz="1600" b="1" dirty="0" err="1">
                <a:solidFill>
                  <a:schemeClr val="accent6"/>
                </a:solidFill>
                <a:latin typeface="Arial" panose="020B0604020202020204" pitchFamily="34" charset="0"/>
                <a:cs typeface="Arial" panose="020B0604020202020204" pitchFamily="34" charset="0"/>
              </a:rPr>
              <a:t>una</a:t>
            </a:r>
            <a:r>
              <a:rPr lang="en-US" sz="1600" b="1" dirty="0">
                <a:solidFill>
                  <a:schemeClr val="accent6"/>
                </a:solidFill>
                <a:latin typeface="Arial" panose="020B0604020202020204" pitchFamily="34" charset="0"/>
                <a:cs typeface="Arial" panose="020B0604020202020204" pitchFamily="34" charset="0"/>
              </a:rPr>
              <a:t>: </a:t>
            </a:r>
            <a:r>
              <a:rPr lang="it-IT" sz="1600" dirty="0">
                <a:solidFill>
                  <a:schemeClr val="bg1"/>
                </a:solidFill>
                <a:latin typeface="Arial" panose="020B0604020202020204" pitchFamily="34" charset="0"/>
                <a:cs typeface="Arial" panose="020B0604020202020204" pitchFamily="34" charset="0"/>
              </a:rPr>
              <a:t>Il tuo primo referral ti paga immediatamente il CENTINAIO% direttamente sul tuo portafoglio</a:t>
            </a:r>
            <a:r>
              <a:rPr lang="en-US" sz="1600" dirty="0">
                <a:solidFill>
                  <a:schemeClr val="bg1"/>
                </a:solidFill>
                <a:latin typeface="Arial" panose="020B0604020202020204" pitchFamily="34" charset="0"/>
                <a:cs typeface="Arial" panose="020B0604020202020204" pitchFamily="34" charset="0"/>
              </a:rPr>
              <a:t>.</a:t>
            </a:r>
          </a:p>
          <a:p>
            <a:pPr>
              <a:buNone/>
            </a:pPr>
            <a:r>
              <a:rPr lang="en-US" sz="1600" b="1" dirty="0" err="1">
                <a:solidFill>
                  <a:schemeClr val="accent6"/>
                </a:solidFill>
                <a:latin typeface="Arial" panose="020B0604020202020204" pitchFamily="34" charset="0"/>
                <a:cs typeface="Arial" panose="020B0604020202020204" pitchFamily="34" charset="0"/>
              </a:rPr>
              <a:t>Macchiare</a:t>
            </a:r>
            <a:r>
              <a:rPr lang="en-US" sz="1600" b="1" dirty="0">
                <a:solidFill>
                  <a:schemeClr val="accent6"/>
                </a:solidFill>
                <a:latin typeface="Arial" panose="020B0604020202020204" pitchFamily="34" charset="0"/>
                <a:cs typeface="Arial" panose="020B0604020202020204" pitchFamily="34" charset="0"/>
              </a:rPr>
              <a:t> due: </a:t>
            </a:r>
            <a:r>
              <a:rPr lang="it-IT" sz="1600" dirty="0">
                <a:solidFill>
                  <a:schemeClr val="bg1"/>
                </a:solidFill>
                <a:latin typeface="Arial" panose="020B0604020202020204" pitchFamily="34" charset="0"/>
                <a:cs typeface="Arial" panose="020B0604020202020204" pitchFamily="34" charset="0"/>
              </a:rPr>
              <a:t>Anche il tuo secondo referral ti paga immediatamente il CENTINAIO% direttamente sul tuo portafoglio</a:t>
            </a:r>
            <a:r>
              <a:rPr lang="en-US" sz="1600" dirty="0">
                <a:solidFill>
                  <a:schemeClr val="bg1"/>
                </a:solidFill>
                <a:latin typeface="Arial" panose="020B0604020202020204" pitchFamily="34" charset="0"/>
                <a:cs typeface="Arial" panose="020B0604020202020204" pitchFamily="34" charset="0"/>
              </a:rPr>
              <a:t>.</a:t>
            </a:r>
          </a:p>
          <a:p>
            <a:pPr>
              <a:buNone/>
            </a:pPr>
            <a:endParaRPr lang="en-US" sz="1600" dirty="0">
              <a:solidFill>
                <a:schemeClr val="bg1"/>
              </a:solidFill>
              <a:latin typeface="Arial" panose="020B0604020202020204" pitchFamily="34" charset="0"/>
              <a:cs typeface="Arial" panose="020B0604020202020204" pitchFamily="34" charset="0"/>
            </a:endParaRPr>
          </a:p>
          <a:p>
            <a:pPr>
              <a:buNone/>
            </a:pPr>
            <a:r>
              <a:rPr lang="en-US" sz="1600" b="1" dirty="0" err="1">
                <a:solidFill>
                  <a:schemeClr val="accent6"/>
                </a:solidFill>
                <a:latin typeface="Arial" panose="020B0604020202020204" pitchFamily="34" charset="0"/>
                <a:cs typeface="Arial" panose="020B0604020202020204" pitchFamily="34" charset="0"/>
              </a:rPr>
              <a:t>Macchiare</a:t>
            </a:r>
            <a:r>
              <a:rPr lang="en-US" sz="1600" b="1" dirty="0">
                <a:solidFill>
                  <a:schemeClr val="accent6"/>
                </a:solidFill>
                <a:latin typeface="Arial" panose="020B0604020202020204" pitchFamily="34" charset="0"/>
                <a:cs typeface="Arial" panose="020B0604020202020204" pitchFamily="34" charset="0"/>
              </a:rPr>
              <a:t> </a:t>
            </a:r>
            <a:r>
              <a:rPr lang="en-US" sz="1600" b="1" dirty="0" err="1">
                <a:solidFill>
                  <a:schemeClr val="accent6"/>
                </a:solidFill>
                <a:latin typeface="Arial" panose="020B0604020202020204" pitchFamily="34" charset="0"/>
                <a:cs typeface="Arial" panose="020B0604020202020204" pitchFamily="34" charset="0"/>
              </a:rPr>
              <a:t>tre</a:t>
            </a:r>
            <a:r>
              <a:rPr lang="en-US" sz="1600" b="1" dirty="0">
                <a:solidFill>
                  <a:schemeClr val="accent6"/>
                </a:solidFill>
                <a:latin typeface="Arial" panose="020B0604020202020204" pitchFamily="34" charset="0"/>
                <a:cs typeface="Arial" panose="020B0604020202020204" pitchFamily="34" charset="0"/>
              </a:rPr>
              <a:t>: </a:t>
            </a:r>
            <a:r>
              <a:rPr lang="it-IT" sz="1600" dirty="0">
                <a:solidFill>
                  <a:schemeClr val="bg1"/>
                </a:solidFill>
                <a:latin typeface="Arial" panose="020B0604020202020204" pitchFamily="34" charset="0"/>
                <a:cs typeface="Arial" panose="020B0604020202020204" pitchFamily="34" charset="0"/>
              </a:rPr>
              <a:t>Il tuo terzo referral paga il tuo sponsor di cui sopra e riavvia il tuo ciclo, quindi puoi guadagnare di nuovo dai successivi tre rinvio.</a:t>
            </a:r>
            <a:br>
              <a:rPr lang="en-US" sz="1600" dirty="0">
                <a:solidFill>
                  <a:schemeClr val="bg1"/>
                </a:solidFill>
                <a:latin typeface="Arial" panose="020B0604020202020204" pitchFamily="34" charset="0"/>
                <a:cs typeface="Arial" panose="020B0604020202020204" pitchFamily="34" charset="0"/>
              </a:rPr>
            </a:br>
            <a:r>
              <a:rPr lang="en-US" sz="1600" b="1" dirty="0" err="1">
                <a:solidFill>
                  <a:schemeClr val="accent6"/>
                </a:solidFill>
                <a:latin typeface="Arial" panose="020B0604020202020204" pitchFamily="34" charset="0"/>
                <a:cs typeface="Arial" panose="020B0604020202020204" pitchFamily="34" charset="0"/>
              </a:rPr>
              <a:t>Cosa</a:t>
            </a:r>
            <a:r>
              <a:rPr lang="en-US" sz="1600" b="1" dirty="0">
                <a:solidFill>
                  <a:schemeClr val="accent6"/>
                </a:solidFill>
                <a:latin typeface="Arial" panose="020B0604020202020204" pitchFamily="34" charset="0"/>
                <a:cs typeface="Arial" panose="020B0604020202020204" pitchFamily="34" charset="0"/>
              </a:rPr>
              <a:t> </a:t>
            </a:r>
            <a:r>
              <a:rPr lang="en-US" sz="1600" b="1" dirty="0" err="1">
                <a:solidFill>
                  <a:schemeClr val="accent6"/>
                </a:solidFill>
                <a:latin typeface="Arial" panose="020B0604020202020204" pitchFamily="34" charset="0"/>
                <a:cs typeface="Arial" panose="020B0604020202020204" pitchFamily="34" charset="0"/>
              </a:rPr>
              <a:t>significa</a:t>
            </a:r>
            <a:r>
              <a:rPr lang="en-US" sz="1600" b="1" dirty="0">
                <a:solidFill>
                  <a:schemeClr val="accent6"/>
                </a:solidFill>
                <a:latin typeface="Arial" panose="020B0604020202020204" pitchFamily="34" charset="0"/>
                <a:cs typeface="Arial" panose="020B0604020202020204" pitchFamily="34" charset="0"/>
              </a:rPr>
              <a:t> "</a:t>
            </a:r>
            <a:r>
              <a:rPr lang="en-US" sz="1600" b="1" dirty="0" err="1">
                <a:solidFill>
                  <a:schemeClr val="accent6"/>
                </a:solidFill>
                <a:latin typeface="Arial" panose="020B0604020202020204" pitchFamily="34" charset="0"/>
                <a:cs typeface="Arial" panose="020B0604020202020204" pitchFamily="34" charset="0"/>
              </a:rPr>
              <a:t>ciclo</a:t>
            </a:r>
            <a:r>
              <a:rPr lang="en-US" sz="1600" b="1" dirty="0">
                <a:solidFill>
                  <a:schemeClr val="accent6"/>
                </a:solidFill>
                <a:latin typeface="Arial" panose="020B0604020202020204" pitchFamily="34" charset="0"/>
                <a:cs typeface="Arial" panose="020B0604020202020204" pitchFamily="34" charset="0"/>
              </a:rPr>
              <a:t>"?</a:t>
            </a:r>
          </a:p>
          <a:p>
            <a:pPr>
              <a:buNone/>
            </a:pPr>
            <a:r>
              <a:rPr lang="it-IT" sz="1600" dirty="0">
                <a:solidFill>
                  <a:schemeClr val="bg1"/>
                </a:solidFill>
                <a:latin typeface="Arial" panose="020B0604020202020204" pitchFamily="34" charset="0"/>
                <a:cs typeface="Arial" panose="020B0604020202020204" pitchFamily="34" charset="0"/>
              </a:rPr>
              <a:t>Un ciclo è semplicemente un giro di tre referral. Ogni volta che completi tre posizioni, il sistema riapre automaticamente un nuovo ciclo. Questo significa che puoi continuare a guadagnare più e più volte senza dover mai più acquistare.</a:t>
            </a:r>
            <a:endParaRPr lang="en-US" sz="1600" dirty="0">
              <a:solidFill>
                <a:schemeClr val="bg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22F2F601-8FD6-64D8-B20F-83629411202F}"/>
              </a:ext>
            </a:extLst>
          </p:cNvPr>
          <p:cNvSpPr/>
          <p:nvPr/>
        </p:nvSpPr>
        <p:spPr>
          <a:xfrm>
            <a:off x="9101071" y="1240275"/>
            <a:ext cx="1330194" cy="730390"/>
          </a:xfrm>
          <a:prstGeom prst="roundRect">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C9CFABE-90DA-BD95-3A98-660A0B666223}"/>
              </a:ext>
            </a:extLst>
          </p:cNvPr>
          <p:cNvSpPr txBox="1"/>
          <p:nvPr/>
        </p:nvSpPr>
        <p:spPr>
          <a:xfrm>
            <a:off x="9627274" y="1360488"/>
            <a:ext cx="812870" cy="530466"/>
          </a:xfrm>
          <a:prstGeom prst="rect">
            <a:avLst/>
          </a:prstGeom>
          <a:noFill/>
        </p:spPr>
        <p:txBody>
          <a:bodyPr wrap="square" rtlCol="0">
            <a:spAutoFit/>
          </a:bodyPr>
          <a:lstStyle/>
          <a:p>
            <a:pPr>
              <a:lnSpc>
                <a:spcPct val="110000"/>
              </a:lnSpc>
            </a:pPr>
            <a:r>
              <a:rPr lang="en-US" sz="2800" b="1" dirty="0">
                <a:solidFill>
                  <a:schemeClr val="bg1"/>
                </a:solidFill>
                <a:latin typeface="+mj-lt"/>
              </a:rPr>
              <a:t>ID</a:t>
            </a:r>
          </a:p>
        </p:txBody>
      </p:sp>
      <p:grpSp>
        <p:nvGrpSpPr>
          <p:cNvPr id="14" name="Group 13">
            <a:extLst>
              <a:ext uri="{FF2B5EF4-FFF2-40B4-BE49-F238E27FC236}">
                <a16:creationId xmlns:a16="http://schemas.microsoft.com/office/drawing/2014/main" id="{E1482FDC-A202-E51F-1188-3B0A6F0B187F}"/>
              </a:ext>
            </a:extLst>
          </p:cNvPr>
          <p:cNvGrpSpPr/>
          <p:nvPr/>
        </p:nvGrpSpPr>
        <p:grpSpPr>
          <a:xfrm>
            <a:off x="8910126" y="1351826"/>
            <a:ext cx="529014" cy="507288"/>
            <a:chOff x="3140667" y="2901058"/>
            <a:chExt cx="757038" cy="725949"/>
          </a:xfrm>
        </p:grpSpPr>
        <p:sp>
          <p:nvSpPr>
            <p:cNvPr id="15" name="Rectangle: Rounded Corners 14">
              <a:extLst>
                <a:ext uri="{FF2B5EF4-FFF2-40B4-BE49-F238E27FC236}">
                  <a16:creationId xmlns:a16="http://schemas.microsoft.com/office/drawing/2014/main" id="{02205592-685F-F375-85A8-D069A60ABF00}"/>
                </a:ext>
              </a:extLst>
            </p:cNvPr>
            <p:cNvSpPr/>
            <p:nvPr/>
          </p:nvSpPr>
          <p:spPr>
            <a:xfrm>
              <a:off x="3140667" y="2901058"/>
              <a:ext cx="757038" cy="72594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9" name="任意形状 644">
              <a:extLst>
                <a:ext uri="{FF2B5EF4-FFF2-40B4-BE49-F238E27FC236}">
                  <a16:creationId xmlns:a16="http://schemas.microsoft.com/office/drawing/2014/main" id="{66952690-5C8A-54D5-91DD-5EB09DDF8C8F}"/>
                </a:ext>
              </a:extLst>
            </p:cNvPr>
            <p:cNvSpPr/>
            <p:nvPr/>
          </p:nvSpPr>
          <p:spPr>
            <a:xfrm>
              <a:off x="3328853" y="3068391"/>
              <a:ext cx="384877" cy="384877"/>
            </a:xfrm>
            <a:prstGeom prst="rect">
              <a:avLst/>
            </a:prstGeom>
            <a:solidFill>
              <a:schemeClr val="tx1">
                <a:alpha val="0"/>
              </a:schemeClr>
            </a:solidFill>
            <a:ln w="12700" cap="flat">
              <a:noFill/>
              <a:miter lim="400000"/>
            </a:ln>
            <a:effectLst/>
          </p:spPr>
          <p:txBody>
            <a:bodyPr wrap="square" lIns="45719" tIns="45719" rIns="45719" bIns="45719" numCol="1" anchor="ctr">
              <a:noAutofit/>
            </a:bodyPr>
            <a:lstStyle/>
            <a:p>
              <a:endParaRPr/>
            </a:p>
          </p:txBody>
        </p:sp>
      </p:grpSp>
      <p:sp>
        <p:nvSpPr>
          <p:cNvPr id="21" name="Arrow: Up 20">
            <a:extLst>
              <a:ext uri="{FF2B5EF4-FFF2-40B4-BE49-F238E27FC236}">
                <a16:creationId xmlns:a16="http://schemas.microsoft.com/office/drawing/2014/main" id="{82AA3344-02EE-BBFE-C623-8B9393E59CD2}"/>
              </a:ext>
            </a:extLst>
          </p:cNvPr>
          <p:cNvSpPr/>
          <p:nvPr/>
        </p:nvSpPr>
        <p:spPr>
          <a:xfrm>
            <a:off x="9023873" y="1459879"/>
            <a:ext cx="268950" cy="27782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Rounded Corners 24">
            <a:extLst>
              <a:ext uri="{FF2B5EF4-FFF2-40B4-BE49-F238E27FC236}">
                <a16:creationId xmlns:a16="http://schemas.microsoft.com/office/drawing/2014/main" id="{4648E69E-314C-9023-7E1A-2A0525FE1DA2}"/>
              </a:ext>
            </a:extLst>
          </p:cNvPr>
          <p:cNvSpPr/>
          <p:nvPr/>
        </p:nvSpPr>
        <p:spPr>
          <a:xfrm>
            <a:off x="9101070" y="3778937"/>
            <a:ext cx="1330194" cy="730390"/>
          </a:xfrm>
          <a:prstGeom prst="roundRect">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1D25600-DB0C-7DE1-3638-B18730E70BC8}"/>
              </a:ext>
            </a:extLst>
          </p:cNvPr>
          <p:cNvSpPr txBox="1"/>
          <p:nvPr/>
        </p:nvSpPr>
        <p:spPr>
          <a:xfrm>
            <a:off x="9627273" y="3899150"/>
            <a:ext cx="812870" cy="530466"/>
          </a:xfrm>
          <a:prstGeom prst="rect">
            <a:avLst/>
          </a:prstGeom>
          <a:noFill/>
        </p:spPr>
        <p:txBody>
          <a:bodyPr wrap="square" rtlCol="0">
            <a:spAutoFit/>
          </a:bodyPr>
          <a:lstStyle/>
          <a:p>
            <a:pPr>
              <a:lnSpc>
                <a:spcPct val="110000"/>
              </a:lnSpc>
            </a:pPr>
            <a:r>
              <a:rPr lang="en-US" sz="2800" b="1" dirty="0">
                <a:solidFill>
                  <a:schemeClr val="bg1"/>
                </a:solidFill>
                <a:latin typeface="+mj-lt"/>
              </a:rPr>
              <a:t>ID</a:t>
            </a:r>
          </a:p>
        </p:txBody>
      </p:sp>
      <p:grpSp>
        <p:nvGrpSpPr>
          <p:cNvPr id="35" name="Group 34">
            <a:extLst>
              <a:ext uri="{FF2B5EF4-FFF2-40B4-BE49-F238E27FC236}">
                <a16:creationId xmlns:a16="http://schemas.microsoft.com/office/drawing/2014/main" id="{AA16A8A2-3685-9667-121D-026706F82D1F}"/>
              </a:ext>
            </a:extLst>
          </p:cNvPr>
          <p:cNvGrpSpPr/>
          <p:nvPr/>
        </p:nvGrpSpPr>
        <p:grpSpPr>
          <a:xfrm>
            <a:off x="8910125" y="3890488"/>
            <a:ext cx="529014" cy="507288"/>
            <a:chOff x="3140667" y="2901058"/>
            <a:chExt cx="757038" cy="725949"/>
          </a:xfrm>
        </p:grpSpPr>
        <p:sp>
          <p:nvSpPr>
            <p:cNvPr id="40" name="Rectangle: Rounded Corners 39">
              <a:extLst>
                <a:ext uri="{FF2B5EF4-FFF2-40B4-BE49-F238E27FC236}">
                  <a16:creationId xmlns:a16="http://schemas.microsoft.com/office/drawing/2014/main" id="{8251A99D-3B35-B6BA-038C-6D91FF3D4313}"/>
                </a:ext>
              </a:extLst>
            </p:cNvPr>
            <p:cNvSpPr/>
            <p:nvPr/>
          </p:nvSpPr>
          <p:spPr>
            <a:xfrm>
              <a:off x="3140667" y="2901058"/>
              <a:ext cx="757038" cy="72594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1" name="任意形状 644">
              <a:extLst>
                <a:ext uri="{FF2B5EF4-FFF2-40B4-BE49-F238E27FC236}">
                  <a16:creationId xmlns:a16="http://schemas.microsoft.com/office/drawing/2014/main" id="{66413C16-5BEC-1201-D1C0-48B5FEBD5374}"/>
                </a:ext>
              </a:extLst>
            </p:cNvPr>
            <p:cNvSpPr/>
            <p:nvPr/>
          </p:nvSpPr>
          <p:spPr>
            <a:xfrm>
              <a:off x="3328853" y="3068391"/>
              <a:ext cx="384877" cy="384877"/>
            </a:xfrm>
            <a:prstGeom prst="rect">
              <a:avLst/>
            </a:prstGeom>
            <a:solidFill>
              <a:schemeClr val="tx1">
                <a:alpha val="0"/>
              </a:schemeClr>
            </a:solidFill>
            <a:ln w="12700" cap="flat">
              <a:noFill/>
              <a:miter lim="400000"/>
            </a:ln>
            <a:effectLst/>
          </p:spPr>
          <p:txBody>
            <a:bodyPr wrap="square" lIns="45719" tIns="45719" rIns="45719" bIns="45719" numCol="1" anchor="ctr">
              <a:noAutofit/>
            </a:bodyPr>
            <a:lstStyle/>
            <a:p>
              <a:endParaRPr/>
            </a:p>
          </p:txBody>
        </p:sp>
      </p:grpSp>
      <p:sp>
        <p:nvSpPr>
          <p:cNvPr id="44" name="Flowchart: Connector 43">
            <a:extLst>
              <a:ext uri="{FF2B5EF4-FFF2-40B4-BE49-F238E27FC236}">
                <a16:creationId xmlns:a16="http://schemas.microsoft.com/office/drawing/2014/main" id="{D72F3E84-3A46-FDFB-6180-A8039F187F0A}"/>
              </a:ext>
            </a:extLst>
          </p:cNvPr>
          <p:cNvSpPr/>
          <p:nvPr/>
        </p:nvSpPr>
        <p:spPr>
          <a:xfrm>
            <a:off x="8592593" y="2195657"/>
            <a:ext cx="431280" cy="423255"/>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Flowchart: Connector 44">
            <a:extLst>
              <a:ext uri="{FF2B5EF4-FFF2-40B4-BE49-F238E27FC236}">
                <a16:creationId xmlns:a16="http://schemas.microsoft.com/office/drawing/2014/main" id="{D6E5468F-3D52-C2EB-955A-5D77E33A9555}"/>
              </a:ext>
            </a:extLst>
          </p:cNvPr>
          <p:cNvSpPr/>
          <p:nvPr/>
        </p:nvSpPr>
        <p:spPr>
          <a:xfrm>
            <a:off x="9533740" y="2195657"/>
            <a:ext cx="431280" cy="423255"/>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Flowchart: Connector 45">
            <a:extLst>
              <a:ext uri="{FF2B5EF4-FFF2-40B4-BE49-F238E27FC236}">
                <a16:creationId xmlns:a16="http://schemas.microsoft.com/office/drawing/2014/main" id="{184CB510-3EFD-3BBF-E439-113F9F2C0DA0}"/>
              </a:ext>
            </a:extLst>
          </p:cNvPr>
          <p:cNvSpPr/>
          <p:nvPr/>
        </p:nvSpPr>
        <p:spPr>
          <a:xfrm>
            <a:off x="10502885" y="2195657"/>
            <a:ext cx="431280" cy="423255"/>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8" name="Picture 47" descr="A black and white image of a wallet&#10;&#10;AI-generated content may be incorrect.">
            <a:extLst>
              <a:ext uri="{FF2B5EF4-FFF2-40B4-BE49-F238E27FC236}">
                <a16:creationId xmlns:a16="http://schemas.microsoft.com/office/drawing/2014/main" id="{A6F4A0CF-E912-F94C-4DEA-A85EA8F71F8A}"/>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9534643" y="2646003"/>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50" name="Straight Arrow Connector 49">
            <a:extLst>
              <a:ext uri="{FF2B5EF4-FFF2-40B4-BE49-F238E27FC236}">
                <a16:creationId xmlns:a16="http://schemas.microsoft.com/office/drawing/2014/main" id="{0FC19C07-2BDB-9899-1B54-24A9E0738A45}"/>
              </a:ext>
            </a:extLst>
          </p:cNvPr>
          <p:cNvCxnSpPr>
            <a:cxnSpLocks/>
          </p:cNvCxnSpPr>
          <p:nvPr/>
        </p:nvCxnSpPr>
        <p:spPr>
          <a:xfrm flipH="1" flipV="1">
            <a:off x="10061452" y="2997613"/>
            <a:ext cx="769305" cy="761633"/>
          </a:xfrm>
          <a:prstGeom prst="straightConnector1">
            <a:avLst/>
          </a:prstGeom>
          <a:ln w="3175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54" name="Picture 53" descr="A blue arrows on a black background&#10;&#10;AI-generated content may be incorrect.">
            <a:extLst>
              <a:ext uri="{FF2B5EF4-FFF2-40B4-BE49-F238E27FC236}">
                <a16:creationId xmlns:a16="http://schemas.microsoft.com/office/drawing/2014/main" id="{DACC308E-2D58-5B88-1BDE-7A4EF7006759}"/>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10639807" y="3881014"/>
            <a:ext cx="511652" cy="511652"/>
          </a:xfrm>
          <a:prstGeom prst="rect">
            <a:avLst/>
          </a:prstGeom>
        </p:spPr>
      </p:pic>
      <p:cxnSp>
        <p:nvCxnSpPr>
          <p:cNvPr id="63" name="Straight Connector 62">
            <a:extLst>
              <a:ext uri="{FF2B5EF4-FFF2-40B4-BE49-F238E27FC236}">
                <a16:creationId xmlns:a16="http://schemas.microsoft.com/office/drawing/2014/main" id="{BCFE8796-5F89-1B9B-61BB-7D6D2368F405}"/>
              </a:ext>
            </a:extLst>
          </p:cNvPr>
          <p:cNvCxnSpPr/>
          <p:nvPr/>
        </p:nvCxnSpPr>
        <p:spPr>
          <a:xfrm>
            <a:off x="10913389" y="4604136"/>
            <a:ext cx="0" cy="1121955"/>
          </a:xfrm>
          <a:prstGeom prst="line">
            <a:avLst/>
          </a:prstGeom>
          <a:ln w="31750">
            <a:solidFill>
              <a:schemeClr val="bg1"/>
            </a:solidFill>
          </a:ln>
        </p:spPr>
        <p:style>
          <a:lnRef idx="3">
            <a:schemeClr val="accent6"/>
          </a:lnRef>
          <a:fillRef idx="0">
            <a:schemeClr val="accent6"/>
          </a:fillRef>
          <a:effectRef idx="2">
            <a:schemeClr val="accent6"/>
          </a:effectRef>
          <a:fontRef idx="minor">
            <a:schemeClr val="tx1"/>
          </a:fontRef>
        </p:style>
      </p:cxnSp>
      <p:sp>
        <p:nvSpPr>
          <p:cNvPr id="65" name="Flowchart: Connector 64">
            <a:extLst>
              <a:ext uri="{FF2B5EF4-FFF2-40B4-BE49-F238E27FC236}">
                <a16:creationId xmlns:a16="http://schemas.microsoft.com/office/drawing/2014/main" id="{89F65725-74F7-2EC6-9DD8-EB3E34EBC67C}"/>
              </a:ext>
            </a:extLst>
          </p:cNvPr>
          <p:cNvSpPr/>
          <p:nvPr/>
        </p:nvSpPr>
        <p:spPr>
          <a:xfrm>
            <a:off x="8037489" y="5743847"/>
            <a:ext cx="693079" cy="674405"/>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lowchart: Connector 65">
            <a:extLst>
              <a:ext uri="{FF2B5EF4-FFF2-40B4-BE49-F238E27FC236}">
                <a16:creationId xmlns:a16="http://schemas.microsoft.com/office/drawing/2014/main" id="{5FD983E5-43F3-996B-7B57-ED44AB3AA141}"/>
              </a:ext>
            </a:extLst>
          </p:cNvPr>
          <p:cNvSpPr/>
          <p:nvPr/>
        </p:nvSpPr>
        <p:spPr>
          <a:xfrm>
            <a:off x="9656203" y="5750655"/>
            <a:ext cx="742195" cy="722720"/>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Flowchart: Connector 66">
            <a:extLst>
              <a:ext uri="{FF2B5EF4-FFF2-40B4-BE49-F238E27FC236}">
                <a16:creationId xmlns:a16="http://schemas.microsoft.com/office/drawing/2014/main" id="{DA51EA3A-5014-4E7B-7BDB-CDB11541BB10}"/>
              </a:ext>
            </a:extLst>
          </p:cNvPr>
          <p:cNvSpPr/>
          <p:nvPr/>
        </p:nvSpPr>
        <p:spPr>
          <a:xfrm>
            <a:off x="10587625" y="5746415"/>
            <a:ext cx="693079" cy="674405"/>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8" name="Straight Arrow Connector 67">
            <a:extLst>
              <a:ext uri="{FF2B5EF4-FFF2-40B4-BE49-F238E27FC236}">
                <a16:creationId xmlns:a16="http://schemas.microsoft.com/office/drawing/2014/main" id="{5A53C4C4-8E91-CDC0-D978-3F6DD2AA94D4}"/>
              </a:ext>
            </a:extLst>
          </p:cNvPr>
          <p:cNvCxnSpPr>
            <a:cxnSpLocks/>
          </p:cNvCxnSpPr>
          <p:nvPr/>
        </p:nvCxnSpPr>
        <p:spPr>
          <a:xfrm flipV="1">
            <a:off x="8441290" y="4604136"/>
            <a:ext cx="563746" cy="1142279"/>
          </a:xfrm>
          <a:prstGeom prst="straightConnector1">
            <a:avLst/>
          </a:prstGeom>
          <a:ln w="3175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1" name="Straight Arrow Connector 70">
            <a:extLst>
              <a:ext uri="{FF2B5EF4-FFF2-40B4-BE49-F238E27FC236}">
                <a16:creationId xmlns:a16="http://schemas.microsoft.com/office/drawing/2014/main" id="{DACAF6BB-3258-DCD6-EEAC-CE7AB5D27323}"/>
              </a:ext>
            </a:extLst>
          </p:cNvPr>
          <p:cNvCxnSpPr>
            <a:cxnSpLocks/>
          </p:cNvCxnSpPr>
          <p:nvPr/>
        </p:nvCxnSpPr>
        <p:spPr>
          <a:xfrm flipH="1" flipV="1">
            <a:off x="9934742" y="4685639"/>
            <a:ext cx="30096" cy="1040452"/>
          </a:xfrm>
          <a:prstGeom prst="straightConnector1">
            <a:avLst/>
          </a:prstGeom>
          <a:ln w="3175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73" name="Picture 72" descr="A black and white image of a wallet&#10;&#10;AI-generated content may be incorrect.">
            <a:extLst>
              <a:ext uri="{FF2B5EF4-FFF2-40B4-BE49-F238E27FC236}">
                <a16:creationId xmlns:a16="http://schemas.microsoft.com/office/drawing/2014/main" id="{3F7DEF21-0D41-4D47-5976-EC00F80A98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5617" y="5815961"/>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4" name="Picture 73" descr="A black and white image of a wallet&#10;&#10;AI-generated content may be incorrect.">
            <a:extLst>
              <a:ext uri="{FF2B5EF4-FFF2-40B4-BE49-F238E27FC236}">
                <a16:creationId xmlns:a16="http://schemas.microsoft.com/office/drawing/2014/main" id="{E9811312-8BCF-7970-59E2-BA47C23BB5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5305" y="5839308"/>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5" name="Picture 74" descr="A blue arrows on a black background&#10;&#10;AI-generated content may be incorrect.">
            <a:extLst>
              <a:ext uri="{FF2B5EF4-FFF2-40B4-BE49-F238E27FC236}">
                <a16:creationId xmlns:a16="http://schemas.microsoft.com/office/drawing/2014/main" id="{BBE8EA26-78D7-155A-97A0-ACF4E130B539}"/>
              </a:ext>
            </a:extLst>
          </p:cNvPr>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10727403" y="5900191"/>
            <a:ext cx="397079" cy="397079"/>
          </a:xfrm>
          <a:prstGeom prst="rect">
            <a:avLst/>
          </a:prstGeom>
        </p:spPr>
      </p:pic>
      <p:sp>
        <p:nvSpPr>
          <p:cNvPr id="77" name="TextBox 76">
            <a:extLst>
              <a:ext uri="{FF2B5EF4-FFF2-40B4-BE49-F238E27FC236}">
                <a16:creationId xmlns:a16="http://schemas.microsoft.com/office/drawing/2014/main" id="{901209D6-BB33-6698-A4F4-C74BAF5E2F5C}"/>
              </a:ext>
            </a:extLst>
          </p:cNvPr>
          <p:cNvSpPr txBox="1"/>
          <p:nvPr/>
        </p:nvSpPr>
        <p:spPr>
          <a:xfrm>
            <a:off x="7229742" y="5820830"/>
            <a:ext cx="863053" cy="461665"/>
          </a:xfrm>
          <a:prstGeom prst="rect">
            <a:avLst/>
          </a:prstGeom>
          <a:noFill/>
        </p:spPr>
        <p:txBody>
          <a:bodyPr wrap="square">
            <a:spAutoFit/>
          </a:bodyPr>
          <a:lstStyle/>
          <a:p>
            <a:r>
              <a:rPr lang="en-IN" sz="2400" b="1" dirty="0" err="1">
                <a:solidFill>
                  <a:schemeClr val="bg1"/>
                </a:solidFill>
                <a:latin typeface="+mj-lt"/>
              </a:rPr>
              <a:t>una</a:t>
            </a:r>
            <a:endParaRPr lang="en-IN" sz="2400" b="1" dirty="0">
              <a:solidFill>
                <a:schemeClr val="bg1"/>
              </a:solidFill>
              <a:latin typeface="+mj-lt"/>
            </a:endParaRPr>
          </a:p>
        </p:txBody>
      </p:sp>
      <p:sp>
        <p:nvSpPr>
          <p:cNvPr id="78" name="TextBox 77">
            <a:extLst>
              <a:ext uri="{FF2B5EF4-FFF2-40B4-BE49-F238E27FC236}">
                <a16:creationId xmlns:a16="http://schemas.microsoft.com/office/drawing/2014/main" id="{614558C5-3E50-FAB8-C5C4-8F7499A7BB44}"/>
              </a:ext>
            </a:extLst>
          </p:cNvPr>
          <p:cNvSpPr txBox="1"/>
          <p:nvPr/>
        </p:nvSpPr>
        <p:spPr>
          <a:xfrm>
            <a:off x="8808233" y="5844625"/>
            <a:ext cx="907072" cy="400110"/>
          </a:xfrm>
          <a:prstGeom prst="rect">
            <a:avLst/>
          </a:prstGeom>
          <a:noFill/>
        </p:spPr>
        <p:txBody>
          <a:bodyPr wrap="square">
            <a:spAutoFit/>
          </a:bodyPr>
          <a:lstStyle/>
          <a:p>
            <a:r>
              <a:rPr lang="en-IN" sz="2000" b="1" dirty="0">
                <a:solidFill>
                  <a:schemeClr val="bg1"/>
                </a:solidFill>
                <a:latin typeface="+mj-lt"/>
              </a:rPr>
              <a:t>due</a:t>
            </a:r>
          </a:p>
        </p:txBody>
      </p:sp>
      <p:sp>
        <p:nvSpPr>
          <p:cNvPr id="79" name="TextBox 78">
            <a:extLst>
              <a:ext uri="{FF2B5EF4-FFF2-40B4-BE49-F238E27FC236}">
                <a16:creationId xmlns:a16="http://schemas.microsoft.com/office/drawing/2014/main" id="{552E764B-4436-B13E-957A-C0554970998F}"/>
              </a:ext>
            </a:extLst>
          </p:cNvPr>
          <p:cNvSpPr txBox="1"/>
          <p:nvPr/>
        </p:nvSpPr>
        <p:spPr>
          <a:xfrm>
            <a:off x="11279957" y="5827231"/>
            <a:ext cx="718338" cy="461665"/>
          </a:xfrm>
          <a:prstGeom prst="rect">
            <a:avLst/>
          </a:prstGeom>
          <a:noFill/>
        </p:spPr>
        <p:txBody>
          <a:bodyPr wrap="square">
            <a:spAutoFit/>
          </a:bodyPr>
          <a:lstStyle/>
          <a:p>
            <a:r>
              <a:rPr lang="en-IN" sz="2400" b="1" dirty="0" err="1">
                <a:solidFill>
                  <a:schemeClr val="bg1"/>
                </a:solidFill>
                <a:latin typeface="+mj-lt"/>
              </a:rPr>
              <a:t>tre</a:t>
            </a:r>
            <a:endParaRPr lang="en-IN" sz="2400" b="1" dirty="0">
              <a:solidFill>
                <a:schemeClr val="bg1"/>
              </a:solidFill>
              <a:latin typeface="+mj-lt"/>
            </a:endParaRPr>
          </a:p>
        </p:txBody>
      </p:sp>
      <p:sp>
        <p:nvSpPr>
          <p:cNvPr id="80" name="TextBox 79">
            <a:extLst>
              <a:ext uri="{FF2B5EF4-FFF2-40B4-BE49-F238E27FC236}">
                <a16:creationId xmlns:a16="http://schemas.microsoft.com/office/drawing/2014/main" id="{3B007D80-71AD-5875-3935-7BA86A9F6E3D}"/>
              </a:ext>
            </a:extLst>
          </p:cNvPr>
          <p:cNvSpPr txBox="1"/>
          <p:nvPr/>
        </p:nvSpPr>
        <p:spPr>
          <a:xfrm>
            <a:off x="129304" y="647244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840130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6CC40-EAEE-0C8B-57DF-3E5B800B7FE7}"/>
            </a:ext>
          </a:extLst>
        </p:cNvPr>
        <p:cNvGrpSpPr/>
        <p:nvPr/>
      </p:nvGrpSpPr>
      <p:grpSpPr>
        <a:xfrm>
          <a:off x="0" y="0"/>
          <a:ext cx="0" cy="0"/>
          <a:chOff x="0" y="0"/>
          <a:chExt cx="0" cy="0"/>
        </a:xfrm>
      </p:grpSpPr>
      <p:pic>
        <p:nvPicPr>
          <p:cNvPr id="4" name="Picture 3" descr="Green lights in a black background&#10;&#10;AI-generated content may be incorrect.">
            <a:extLst>
              <a:ext uri="{FF2B5EF4-FFF2-40B4-BE49-F238E27FC236}">
                <a16:creationId xmlns:a16="http://schemas.microsoft.com/office/drawing/2014/main" id="{43600184-B434-C007-8AA4-9ED793D3E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F23607F0-4453-6369-E1DF-27F8CB4D3427}"/>
              </a:ext>
            </a:extLst>
          </p:cNvPr>
          <p:cNvSpPr/>
          <p:nvPr/>
        </p:nvSpPr>
        <p:spPr>
          <a:xfrm flipH="1">
            <a:off x="-2" y="-901"/>
            <a:ext cx="12192001" cy="6858000"/>
          </a:xfrm>
          <a:prstGeom prst="rect">
            <a:avLst/>
          </a:prstGeom>
          <a:gradFill>
            <a:gsLst>
              <a:gs pos="0">
                <a:schemeClr val="tx1">
                  <a:alpha val="0"/>
                </a:schemeClr>
              </a:gs>
              <a:gs pos="100000">
                <a:schemeClr val="tx1">
                  <a:alpha val="72000"/>
                  <a:lumMod val="4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38" name="Cube 37">
            <a:extLst>
              <a:ext uri="{FF2B5EF4-FFF2-40B4-BE49-F238E27FC236}">
                <a16:creationId xmlns:a16="http://schemas.microsoft.com/office/drawing/2014/main" id="{A063C619-6151-2FA9-B3BA-300C4F024D88}"/>
              </a:ext>
            </a:extLst>
          </p:cNvPr>
          <p:cNvSpPr/>
          <p:nvPr/>
        </p:nvSpPr>
        <p:spPr>
          <a:xfrm>
            <a:off x="8294204" y="-530666"/>
            <a:ext cx="3968851" cy="4149254"/>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0D914D38-EE99-A9C2-D722-1C163CB2611A}"/>
              </a:ext>
            </a:extLst>
          </p:cNvPr>
          <p:cNvSpPr txBox="1"/>
          <p:nvPr/>
        </p:nvSpPr>
        <p:spPr>
          <a:xfrm>
            <a:off x="1878187" y="428260"/>
            <a:ext cx="10889520" cy="707886"/>
          </a:xfrm>
          <a:prstGeom prst="rect">
            <a:avLst/>
          </a:prstGeom>
        </p:spPr>
        <p:txBody>
          <a:bodyPr wrap="square" rtlCol="0" anchor="b">
            <a:spAutoFit/>
          </a:bodyPr>
          <a:lstStyle/>
          <a:p>
            <a:r>
              <a:rPr lang="en-US" sz="4000" b="1" dirty="0">
                <a:solidFill>
                  <a:schemeClr val="accent6"/>
                </a:solidFill>
                <a:latin typeface="+mj-lt"/>
              </a:rPr>
              <a:t>XSINERGIA </a:t>
            </a:r>
            <a:r>
              <a:rPr lang="en-US" sz="4000" b="1" dirty="0">
                <a:solidFill>
                  <a:schemeClr val="bg1"/>
                </a:solidFill>
                <a:latin typeface="+mj-lt"/>
              </a:rPr>
              <a:t>DUE COME FUNZIONA</a:t>
            </a:r>
            <a:r>
              <a:rPr lang="en-US" sz="4000" b="1" dirty="0">
                <a:solidFill>
                  <a:schemeClr val="accent6"/>
                </a:solidFill>
                <a:latin typeface="+mj-lt"/>
              </a:rPr>
              <a:t>?</a:t>
            </a:r>
            <a:endParaRPr lang="en-ID" sz="4000" b="1" dirty="0">
              <a:solidFill>
                <a:schemeClr val="accent6"/>
              </a:solidFill>
              <a:latin typeface="+mj-lt"/>
            </a:endParaRPr>
          </a:p>
        </p:txBody>
      </p:sp>
      <p:sp>
        <p:nvSpPr>
          <p:cNvPr id="39" name="Cube 38">
            <a:extLst>
              <a:ext uri="{FF2B5EF4-FFF2-40B4-BE49-F238E27FC236}">
                <a16:creationId xmlns:a16="http://schemas.microsoft.com/office/drawing/2014/main" id="{BC0E790D-A0F9-525D-E713-9CEDC190B4F4}"/>
              </a:ext>
            </a:extLst>
          </p:cNvPr>
          <p:cNvSpPr/>
          <p:nvPr/>
        </p:nvSpPr>
        <p:spPr>
          <a:xfrm flipH="1">
            <a:off x="8592725" y="3378429"/>
            <a:ext cx="4419934" cy="4406582"/>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descr="A green lit up coin&#10;&#10;AI-generated content may be incorrect.">
            <a:extLst>
              <a:ext uri="{FF2B5EF4-FFF2-40B4-BE49-F238E27FC236}">
                <a16:creationId xmlns:a16="http://schemas.microsoft.com/office/drawing/2014/main" id="{22B1E8A9-3A91-A7F4-C8A5-456DE88D02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9" name="TextBox 8">
            <a:extLst>
              <a:ext uri="{FF2B5EF4-FFF2-40B4-BE49-F238E27FC236}">
                <a16:creationId xmlns:a16="http://schemas.microsoft.com/office/drawing/2014/main" id="{9E06CD90-98AB-A22D-1422-EC21CB21C690}"/>
              </a:ext>
            </a:extLst>
          </p:cNvPr>
          <p:cNvSpPr txBox="1"/>
          <p:nvPr/>
        </p:nvSpPr>
        <p:spPr>
          <a:xfrm>
            <a:off x="1041229" y="1970239"/>
            <a:ext cx="6001766" cy="3385542"/>
          </a:xfrm>
          <a:prstGeom prst="rect">
            <a:avLst/>
          </a:prstGeom>
          <a:noFill/>
        </p:spPr>
        <p:txBody>
          <a:bodyPr wrap="square">
            <a:spAutoFit/>
          </a:bodyPr>
          <a:lstStyle/>
          <a:p>
            <a:r>
              <a:rPr lang="en-US" sz="1600" b="1" dirty="0">
                <a:solidFill>
                  <a:schemeClr val="accent6"/>
                </a:solidFill>
                <a:latin typeface="+mj-lt"/>
              </a:rPr>
              <a:t>Slot </a:t>
            </a:r>
            <a:r>
              <a:rPr lang="en-US" sz="1600" b="1" dirty="0" err="1">
                <a:solidFill>
                  <a:schemeClr val="accent6"/>
                </a:solidFill>
                <a:latin typeface="+mj-lt"/>
              </a:rPr>
              <a:t>una</a:t>
            </a:r>
            <a:r>
              <a:rPr lang="en-US" sz="1600" b="1" dirty="0">
                <a:solidFill>
                  <a:schemeClr val="accent6"/>
                </a:solidFill>
                <a:latin typeface="+mj-lt"/>
              </a:rPr>
              <a:t> &amp; due: </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Slots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una</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&amp; due: CENTINAIO% </a:t>
            </a:r>
            <a:r>
              <a:rPr lang="it-IT" dirty="0">
                <a:solidFill>
                  <a:schemeClr val="bg1"/>
                </a:solidFill>
                <a:latin typeface="Arial" panose="020B0604020202020204" pitchFamily="34" charset="0"/>
                <a:ea typeface="Cambria" panose="02040503050406030204" pitchFamily="18" charset="0"/>
                <a:cs typeface="Arial" panose="020B0604020202020204" pitchFamily="34" charset="0"/>
              </a:rPr>
              <a:t>delle commissioni disponibili va al tuo upline, mantenendo il sistema fluido e premiando il lavoro di squadra.</a:t>
            </a:r>
            <a:br>
              <a:rPr lang="en-US" dirty="0">
                <a:solidFill>
                  <a:schemeClr val="bg1"/>
                </a:solidFill>
                <a:latin typeface="Cambria" panose="02040503050406030204" pitchFamily="18" charset="0"/>
                <a:ea typeface="Cambria" panose="02040503050406030204" pitchFamily="18" charset="0"/>
                <a:cs typeface="ADLaM Display" panose="02010000000000000000" pitchFamily="2" charset="0"/>
              </a:rPr>
            </a:br>
            <a:r>
              <a:rPr lang="en-US" sz="1600" b="1" dirty="0">
                <a:solidFill>
                  <a:schemeClr val="accent6"/>
                </a:solidFill>
                <a:latin typeface="+mj-lt"/>
              </a:rPr>
              <a:t>Slot </a:t>
            </a:r>
            <a:r>
              <a:rPr lang="en-US" sz="1600" b="1" dirty="0" err="1">
                <a:solidFill>
                  <a:schemeClr val="accent6"/>
                </a:solidFill>
                <a:latin typeface="+mj-lt"/>
              </a:rPr>
              <a:t>tre</a:t>
            </a:r>
            <a:r>
              <a:rPr lang="en-US" sz="1600" b="1" dirty="0">
                <a:solidFill>
                  <a:schemeClr val="accent6"/>
                </a:solidFill>
                <a:latin typeface="+mj-lt"/>
              </a:rPr>
              <a:t>, </a:t>
            </a:r>
            <a:r>
              <a:rPr lang="en-US" sz="1600" b="1" dirty="0" err="1">
                <a:solidFill>
                  <a:schemeClr val="accent6"/>
                </a:solidFill>
                <a:latin typeface="+mj-lt"/>
              </a:rPr>
              <a:t>quattro</a:t>
            </a:r>
            <a:r>
              <a:rPr lang="en-US" sz="1600" b="1" dirty="0">
                <a:solidFill>
                  <a:schemeClr val="accent6"/>
                </a:solidFill>
                <a:latin typeface="+mj-lt"/>
              </a:rPr>
              <a:t> &amp; </a:t>
            </a:r>
            <a:r>
              <a:rPr lang="en-US" sz="1600" b="1" dirty="0" err="1">
                <a:solidFill>
                  <a:schemeClr val="accent6"/>
                </a:solidFill>
                <a:latin typeface="+mj-lt"/>
              </a:rPr>
              <a:t>cinque</a:t>
            </a:r>
            <a:r>
              <a:rPr lang="en-US" sz="1600" b="1" dirty="0">
                <a:solidFill>
                  <a:schemeClr val="accent6"/>
                </a:solidFill>
                <a:latin typeface="+mj-lt"/>
              </a:rPr>
              <a:t> : </a:t>
            </a:r>
            <a:r>
              <a:rPr lang="it-IT" dirty="0">
                <a:solidFill>
                  <a:schemeClr val="bg1"/>
                </a:solidFill>
                <a:latin typeface="Arial" panose="020B0604020202020204" pitchFamily="34" charset="0"/>
                <a:ea typeface="Cambria" panose="02040503050406030204" pitchFamily="18" charset="0"/>
                <a:cs typeface="Arial" panose="020B0604020202020204" pitchFamily="34" charset="0"/>
              </a:rPr>
              <a:t>puoi guadagnare commissioni disponibili al cento per cento all'istante sul tuo portafoglio</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a:t>
            </a:r>
          </a:p>
          <a:p>
            <a:br>
              <a:rPr lang="en-US" sz="1600" b="1" dirty="0">
                <a:solidFill>
                  <a:schemeClr val="bg1"/>
                </a:solidFill>
                <a:latin typeface="Cambria" panose="02040503050406030204" pitchFamily="18" charset="0"/>
                <a:ea typeface="Cambria" panose="02040503050406030204" pitchFamily="18" charset="0"/>
                <a:cs typeface="ADLaM Display" panose="02010000000000000000" pitchFamily="2" charset="0"/>
              </a:rPr>
            </a:br>
            <a:r>
              <a:rPr lang="en-US" sz="1600" b="1" dirty="0">
                <a:solidFill>
                  <a:schemeClr val="accent6"/>
                </a:solidFill>
                <a:latin typeface="+mj-lt"/>
              </a:rPr>
              <a:t>Slot </a:t>
            </a:r>
            <a:r>
              <a:rPr lang="en-US" sz="1600" b="1" dirty="0" err="1">
                <a:solidFill>
                  <a:schemeClr val="accent6"/>
                </a:solidFill>
                <a:latin typeface="+mj-lt"/>
              </a:rPr>
              <a:t>sei</a:t>
            </a:r>
            <a:r>
              <a:rPr lang="en-US" sz="1600" b="1" dirty="0">
                <a:solidFill>
                  <a:schemeClr val="accent6"/>
                </a:solidFill>
                <a:latin typeface="+mj-lt"/>
              </a:rPr>
              <a:t> (</a:t>
            </a:r>
            <a:r>
              <a:rPr lang="en-US" sz="1600" b="1" dirty="0" err="1">
                <a:solidFill>
                  <a:schemeClr val="accent6"/>
                </a:solidFill>
                <a:latin typeface="+mj-lt"/>
              </a:rPr>
              <a:t>Fessura</a:t>
            </a:r>
            <a:r>
              <a:rPr lang="en-US" sz="1600" b="1" dirty="0">
                <a:solidFill>
                  <a:schemeClr val="accent6"/>
                </a:solidFill>
                <a:latin typeface="+mj-lt"/>
              </a:rPr>
              <a:t> di </a:t>
            </a:r>
            <a:r>
              <a:rPr lang="en-US" sz="1600" b="1" dirty="0" err="1">
                <a:solidFill>
                  <a:schemeClr val="accent6"/>
                </a:solidFill>
                <a:latin typeface="+mj-lt"/>
              </a:rPr>
              <a:t>chiusura</a:t>
            </a:r>
            <a:r>
              <a:rPr lang="en-US" sz="1600" b="1" dirty="0">
                <a:solidFill>
                  <a:schemeClr val="accent6"/>
                </a:solidFill>
                <a:latin typeface="+mj-lt"/>
              </a:rPr>
              <a:t>): </a:t>
            </a:r>
            <a:r>
              <a:rPr lang="it-IT" dirty="0">
                <a:solidFill>
                  <a:schemeClr val="bg1"/>
                </a:solidFill>
                <a:latin typeface="Arial" panose="020B0604020202020204" pitchFamily="34" charset="0"/>
                <a:ea typeface="Cambria" panose="02040503050406030204" pitchFamily="18" charset="0"/>
                <a:cs typeface="Arial" panose="020B0604020202020204" pitchFamily="34" charset="0"/>
              </a:rPr>
              <a:t>Questa slot non ti paga. Invece, attiva un reinvestimento automatico, riaprendo il tuo ciclo XSINERGIA due. Il pagamento va al tuo partner superiore, mentre tu mantieni attiva la tua posizione per guadagnare ancora e ancora.</a:t>
            </a:r>
            <a:endParaRPr lang="en-US"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186B27B2-B055-6515-0C04-1F105E685BEE}"/>
              </a:ext>
            </a:extLst>
          </p:cNvPr>
          <p:cNvSpPr/>
          <p:nvPr/>
        </p:nvSpPr>
        <p:spPr>
          <a:xfrm>
            <a:off x="8912789" y="1520329"/>
            <a:ext cx="1330194" cy="730390"/>
          </a:xfrm>
          <a:prstGeom prst="roundRect">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BFE2025-538D-5BB7-9AFF-0002B3FCA655}"/>
              </a:ext>
            </a:extLst>
          </p:cNvPr>
          <p:cNvSpPr txBox="1"/>
          <p:nvPr/>
        </p:nvSpPr>
        <p:spPr>
          <a:xfrm>
            <a:off x="9438992" y="1640542"/>
            <a:ext cx="812870" cy="530466"/>
          </a:xfrm>
          <a:prstGeom prst="rect">
            <a:avLst/>
          </a:prstGeom>
          <a:noFill/>
        </p:spPr>
        <p:txBody>
          <a:bodyPr wrap="square" rtlCol="0">
            <a:spAutoFit/>
          </a:bodyPr>
          <a:lstStyle/>
          <a:p>
            <a:pPr>
              <a:lnSpc>
                <a:spcPct val="110000"/>
              </a:lnSpc>
            </a:pPr>
            <a:r>
              <a:rPr lang="en-US" sz="2800" b="1" dirty="0">
                <a:solidFill>
                  <a:schemeClr val="bg1"/>
                </a:solidFill>
                <a:latin typeface="+mj-lt"/>
              </a:rPr>
              <a:t>ID</a:t>
            </a:r>
          </a:p>
        </p:txBody>
      </p:sp>
      <p:grpSp>
        <p:nvGrpSpPr>
          <p:cNvPr id="35" name="Group 34">
            <a:extLst>
              <a:ext uri="{FF2B5EF4-FFF2-40B4-BE49-F238E27FC236}">
                <a16:creationId xmlns:a16="http://schemas.microsoft.com/office/drawing/2014/main" id="{61492E84-52F3-4A05-DA8D-346A6F6E4D56}"/>
              </a:ext>
            </a:extLst>
          </p:cNvPr>
          <p:cNvGrpSpPr/>
          <p:nvPr/>
        </p:nvGrpSpPr>
        <p:grpSpPr>
          <a:xfrm>
            <a:off x="8721844" y="1631880"/>
            <a:ext cx="529014" cy="507288"/>
            <a:chOff x="3140667" y="2901058"/>
            <a:chExt cx="757038" cy="725949"/>
          </a:xfrm>
        </p:grpSpPr>
        <p:sp>
          <p:nvSpPr>
            <p:cNvPr id="40" name="Rectangle: Rounded Corners 39">
              <a:extLst>
                <a:ext uri="{FF2B5EF4-FFF2-40B4-BE49-F238E27FC236}">
                  <a16:creationId xmlns:a16="http://schemas.microsoft.com/office/drawing/2014/main" id="{6B4444CF-8AF9-BADE-1A5F-5F5CEF13F3BB}"/>
                </a:ext>
              </a:extLst>
            </p:cNvPr>
            <p:cNvSpPr/>
            <p:nvPr/>
          </p:nvSpPr>
          <p:spPr>
            <a:xfrm>
              <a:off x="3140667" y="2901058"/>
              <a:ext cx="757038" cy="72594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1" name="任意形状 644">
              <a:extLst>
                <a:ext uri="{FF2B5EF4-FFF2-40B4-BE49-F238E27FC236}">
                  <a16:creationId xmlns:a16="http://schemas.microsoft.com/office/drawing/2014/main" id="{8F5F2842-FF55-AF3D-8990-7E30EA474D60}"/>
                </a:ext>
              </a:extLst>
            </p:cNvPr>
            <p:cNvSpPr/>
            <p:nvPr/>
          </p:nvSpPr>
          <p:spPr>
            <a:xfrm>
              <a:off x="3328853" y="3068391"/>
              <a:ext cx="384877" cy="384877"/>
            </a:xfrm>
            <a:prstGeom prst="rect">
              <a:avLst/>
            </a:prstGeom>
            <a:solidFill>
              <a:schemeClr val="tx1">
                <a:alpha val="0"/>
              </a:schemeClr>
            </a:solidFill>
            <a:ln w="12700" cap="flat">
              <a:noFill/>
              <a:miter lim="400000"/>
            </a:ln>
            <a:effectLst/>
          </p:spPr>
          <p:txBody>
            <a:bodyPr wrap="square" lIns="45719" tIns="45719" rIns="45719" bIns="45719" numCol="1" anchor="ctr">
              <a:noAutofit/>
            </a:bodyPr>
            <a:lstStyle/>
            <a:p>
              <a:endParaRPr/>
            </a:p>
          </p:txBody>
        </p:sp>
      </p:grpSp>
      <p:sp>
        <p:nvSpPr>
          <p:cNvPr id="65" name="Flowchart: Connector 64">
            <a:extLst>
              <a:ext uri="{FF2B5EF4-FFF2-40B4-BE49-F238E27FC236}">
                <a16:creationId xmlns:a16="http://schemas.microsoft.com/office/drawing/2014/main" id="{16B46A1A-1818-8BBA-5AAC-2BA37EEB68BB}"/>
              </a:ext>
            </a:extLst>
          </p:cNvPr>
          <p:cNvSpPr/>
          <p:nvPr/>
        </p:nvSpPr>
        <p:spPr>
          <a:xfrm>
            <a:off x="7506763" y="4797068"/>
            <a:ext cx="693079" cy="674405"/>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lowchart: Connector 65">
            <a:extLst>
              <a:ext uri="{FF2B5EF4-FFF2-40B4-BE49-F238E27FC236}">
                <a16:creationId xmlns:a16="http://schemas.microsoft.com/office/drawing/2014/main" id="{CDC56759-79B0-494B-513E-AC078EC50D56}"/>
              </a:ext>
            </a:extLst>
          </p:cNvPr>
          <p:cNvSpPr/>
          <p:nvPr/>
        </p:nvSpPr>
        <p:spPr>
          <a:xfrm>
            <a:off x="8760301" y="4771824"/>
            <a:ext cx="742195" cy="722720"/>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8" name="Straight Arrow Connector 67">
            <a:extLst>
              <a:ext uri="{FF2B5EF4-FFF2-40B4-BE49-F238E27FC236}">
                <a16:creationId xmlns:a16="http://schemas.microsoft.com/office/drawing/2014/main" id="{5AAA7DE9-21BD-26FF-A6B2-5EABB940E130}"/>
              </a:ext>
            </a:extLst>
          </p:cNvPr>
          <p:cNvCxnSpPr>
            <a:cxnSpLocks/>
          </p:cNvCxnSpPr>
          <p:nvPr/>
        </p:nvCxnSpPr>
        <p:spPr>
          <a:xfrm flipV="1">
            <a:off x="8559622" y="2236900"/>
            <a:ext cx="421593" cy="975903"/>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73" name="Picture 72" descr="A black and white image of a wallet&#10;&#10;AI-generated content may be incorrect.">
            <a:extLst>
              <a:ext uri="{FF2B5EF4-FFF2-40B4-BE49-F238E27FC236}">
                <a16:creationId xmlns:a16="http://schemas.microsoft.com/office/drawing/2014/main" id="{06EF7344-4416-740C-CA2B-D898B074DB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4891" y="4869182"/>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4" name="Picture 73" descr="A black and white image of a wallet&#10;&#10;AI-generated content may be incorrect.">
            <a:extLst>
              <a:ext uri="{FF2B5EF4-FFF2-40B4-BE49-F238E27FC236}">
                <a16:creationId xmlns:a16="http://schemas.microsoft.com/office/drawing/2014/main" id="{2BDB2075-630C-ED3A-9F33-8D58986E2B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2901" y="4851426"/>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7" name="TextBox 76">
            <a:extLst>
              <a:ext uri="{FF2B5EF4-FFF2-40B4-BE49-F238E27FC236}">
                <a16:creationId xmlns:a16="http://schemas.microsoft.com/office/drawing/2014/main" id="{3F45DE75-F669-28A8-5A8C-E68177CAB895}"/>
              </a:ext>
            </a:extLst>
          </p:cNvPr>
          <p:cNvSpPr txBox="1"/>
          <p:nvPr/>
        </p:nvSpPr>
        <p:spPr>
          <a:xfrm>
            <a:off x="7463766" y="5482986"/>
            <a:ext cx="693079" cy="400110"/>
          </a:xfrm>
          <a:prstGeom prst="rect">
            <a:avLst/>
          </a:prstGeom>
          <a:noFill/>
        </p:spPr>
        <p:txBody>
          <a:bodyPr wrap="square">
            <a:spAutoFit/>
          </a:bodyPr>
          <a:lstStyle/>
          <a:p>
            <a:r>
              <a:rPr lang="en-IN" sz="2000" b="1" dirty="0" err="1">
                <a:solidFill>
                  <a:schemeClr val="bg1"/>
                </a:solidFill>
                <a:latin typeface="+mj-lt"/>
              </a:rPr>
              <a:t>tre</a:t>
            </a:r>
            <a:endParaRPr lang="en-IN" sz="2000" b="1" dirty="0">
              <a:solidFill>
                <a:schemeClr val="bg1"/>
              </a:solidFill>
              <a:latin typeface="+mj-lt"/>
            </a:endParaRPr>
          </a:p>
        </p:txBody>
      </p:sp>
      <p:sp>
        <p:nvSpPr>
          <p:cNvPr id="78" name="TextBox 77">
            <a:extLst>
              <a:ext uri="{FF2B5EF4-FFF2-40B4-BE49-F238E27FC236}">
                <a16:creationId xmlns:a16="http://schemas.microsoft.com/office/drawing/2014/main" id="{5581F3AE-3041-7113-1282-7CC090D5CB35}"/>
              </a:ext>
            </a:extLst>
          </p:cNvPr>
          <p:cNvSpPr txBox="1"/>
          <p:nvPr/>
        </p:nvSpPr>
        <p:spPr>
          <a:xfrm>
            <a:off x="8294204" y="5482986"/>
            <a:ext cx="1345453" cy="400110"/>
          </a:xfrm>
          <a:prstGeom prst="rect">
            <a:avLst/>
          </a:prstGeom>
          <a:noFill/>
        </p:spPr>
        <p:txBody>
          <a:bodyPr wrap="square">
            <a:spAutoFit/>
          </a:bodyPr>
          <a:lstStyle/>
          <a:p>
            <a:r>
              <a:rPr lang="en-IN" sz="2000" b="1" dirty="0" err="1">
                <a:solidFill>
                  <a:schemeClr val="bg1"/>
                </a:solidFill>
                <a:latin typeface="+mj-lt"/>
              </a:rPr>
              <a:t>quattro</a:t>
            </a:r>
            <a:endParaRPr lang="en-IN" sz="2000" b="1" dirty="0">
              <a:solidFill>
                <a:schemeClr val="bg1"/>
              </a:solidFill>
              <a:latin typeface="+mj-lt"/>
            </a:endParaRPr>
          </a:p>
        </p:txBody>
      </p:sp>
      <p:sp>
        <p:nvSpPr>
          <p:cNvPr id="79" name="TextBox 78">
            <a:extLst>
              <a:ext uri="{FF2B5EF4-FFF2-40B4-BE49-F238E27FC236}">
                <a16:creationId xmlns:a16="http://schemas.microsoft.com/office/drawing/2014/main" id="{9BBD0351-CD35-D5A0-8FBF-D13BAC2A1861}"/>
              </a:ext>
            </a:extLst>
          </p:cNvPr>
          <p:cNvSpPr txBox="1"/>
          <p:nvPr/>
        </p:nvSpPr>
        <p:spPr>
          <a:xfrm>
            <a:off x="9713994" y="5521511"/>
            <a:ext cx="1098738" cy="369332"/>
          </a:xfrm>
          <a:prstGeom prst="rect">
            <a:avLst/>
          </a:prstGeom>
          <a:noFill/>
        </p:spPr>
        <p:txBody>
          <a:bodyPr wrap="square">
            <a:spAutoFit/>
          </a:bodyPr>
          <a:lstStyle/>
          <a:p>
            <a:r>
              <a:rPr lang="en-IN" b="1" dirty="0" err="1">
                <a:solidFill>
                  <a:schemeClr val="bg1"/>
                </a:solidFill>
                <a:latin typeface="+mj-lt"/>
              </a:rPr>
              <a:t>cinque</a:t>
            </a:r>
            <a:endParaRPr lang="en-IN" b="1" dirty="0">
              <a:solidFill>
                <a:schemeClr val="bg1"/>
              </a:solidFill>
              <a:latin typeface="+mj-lt"/>
            </a:endParaRPr>
          </a:p>
        </p:txBody>
      </p:sp>
      <p:sp>
        <p:nvSpPr>
          <p:cNvPr id="10" name="TextBox 9">
            <a:extLst>
              <a:ext uri="{FF2B5EF4-FFF2-40B4-BE49-F238E27FC236}">
                <a16:creationId xmlns:a16="http://schemas.microsoft.com/office/drawing/2014/main" id="{BF4D210F-EF86-CCA1-5DB2-D37402DF0917}"/>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28" name="Flowchart: Connector 27">
            <a:extLst>
              <a:ext uri="{FF2B5EF4-FFF2-40B4-BE49-F238E27FC236}">
                <a16:creationId xmlns:a16="http://schemas.microsoft.com/office/drawing/2014/main" id="{81352AD7-C62E-CFC5-1645-3C9BC426FF31}"/>
              </a:ext>
            </a:extLst>
          </p:cNvPr>
          <p:cNvSpPr/>
          <p:nvPr/>
        </p:nvSpPr>
        <p:spPr>
          <a:xfrm>
            <a:off x="8020749" y="3101887"/>
            <a:ext cx="870569" cy="804950"/>
          </a:xfrm>
          <a:prstGeom prst="flowChartConnector">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Flowchart: Connector 28">
            <a:extLst>
              <a:ext uri="{FF2B5EF4-FFF2-40B4-BE49-F238E27FC236}">
                <a16:creationId xmlns:a16="http://schemas.microsoft.com/office/drawing/2014/main" id="{C2451354-201C-42C6-7AB1-C4BE7B0E54D8}"/>
              </a:ext>
            </a:extLst>
          </p:cNvPr>
          <p:cNvSpPr/>
          <p:nvPr/>
        </p:nvSpPr>
        <p:spPr>
          <a:xfrm>
            <a:off x="10232424" y="3112828"/>
            <a:ext cx="870569" cy="804950"/>
          </a:xfrm>
          <a:prstGeom prst="flowChartConnector">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Flowchart: Connector 29">
            <a:extLst>
              <a:ext uri="{FF2B5EF4-FFF2-40B4-BE49-F238E27FC236}">
                <a16:creationId xmlns:a16="http://schemas.microsoft.com/office/drawing/2014/main" id="{4F02E112-927A-5C46-8569-D92236D6CB5E}"/>
              </a:ext>
            </a:extLst>
          </p:cNvPr>
          <p:cNvSpPr/>
          <p:nvPr/>
        </p:nvSpPr>
        <p:spPr>
          <a:xfrm>
            <a:off x="11013962" y="4797068"/>
            <a:ext cx="693079" cy="674405"/>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1" name="Picture 30" descr="A blue arrows on a black background&#10;&#10;AI-generated content may be incorrect.">
            <a:extLst>
              <a:ext uri="{FF2B5EF4-FFF2-40B4-BE49-F238E27FC236}">
                <a16:creationId xmlns:a16="http://schemas.microsoft.com/office/drawing/2014/main" id="{78953770-8C9B-137B-87DC-F8E04F1ED572}"/>
              </a:ext>
            </a:extLst>
          </p:cNvPr>
          <p:cNvPicPr>
            <a:picLocks noChangeAspect="1"/>
          </p:cNvPicPr>
          <p:nvPr/>
        </p:nvPicPr>
        <p:blipFill>
          <a:blip r:embed="rId6" cstate="print">
            <a:biLevel thresh="50000"/>
            <a:extLst>
              <a:ext uri="{28A0092B-C50C-407E-A947-70E740481C1C}">
                <a14:useLocalDpi xmlns:a14="http://schemas.microsoft.com/office/drawing/2010/main" val="0"/>
              </a:ext>
            </a:extLst>
          </a:blip>
          <a:stretch>
            <a:fillRect/>
          </a:stretch>
        </p:blipFill>
        <p:spPr>
          <a:xfrm>
            <a:off x="11153740" y="4950844"/>
            <a:ext cx="397079" cy="397079"/>
          </a:xfrm>
          <a:prstGeom prst="rect">
            <a:avLst/>
          </a:prstGeom>
        </p:spPr>
      </p:pic>
      <p:sp>
        <p:nvSpPr>
          <p:cNvPr id="32" name="TextBox 31">
            <a:extLst>
              <a:ext uri="{FF2B5EF4-FFF2-40B4-BE49-F238E27FC236}">
                <a16:creationId xmlns:a16="http://schemas.microsoft.com/office/drawing/2014/main" id="{5409DD19-CDCF-042F-E97D-5974996DBEA1}"/>
              </a:ext>
            </a:extLst>
          </p:cNvPr>
          <p:cNvSpPr txBox="1"/>
          <p:nvPr/>
        </p:nvSpPr>
        <p:spPr>
          <a:xfrm>
            <a:off x="11196805" y="5521600"/>
            <a:ext cx="596391" cy="369332"/>
          </a:xfrm>
          <a:prstGeom prst="rect">
            <a:avLst/>
          </a:prstGeom>
          <a:noFill/>
        </p:spPr>
        <p:txBody>
          <a:bodyPr wrap="square">
            <a:spAutoFit/>
          </a:bodyPr>
          <a:lstStyle/>
          <a:p>
            <a:r>
              <a:rPr lang="en-IN" b="1" dirty="0" err="1">
                <a:solidFill>
                  <a:schemeClr val="bg1"/>
                </a:solidFill>
                <a:latin typeface="+mj-lt"/>
              </a:rPr>
              <a:t>sei</a:t>
            </a:r>
            <a:endParaRPr lang="en-IN" b="1" dirty="0">
              <a:solidFill>
                <a:schemeClr val="bg1"/>
              </a:solidFill>
              <a:latin typeface="+mj-lt"/>
            </a:endParaRPr>
          </a:p>
        </p:txBody>
      </p:sp>
      <p:cxnSp>
        <p:nvCxnSpPr>
          <p:cNvPr id="36" name="Straight Arrow Connector 35">
            <a:extLst>
              <a:ext uri="{FF2B5EF4-FFF2-40B4-BE49-F238E27FC236}">
                <a16:creationId xmlns:a16="http://schemas.microsoft.com/office/drawing/2014/main" id="{B8EFBD57-A4B3-C338-95F3-5EDDFCA2AD8B}"/>
              </a:ext>
            </a:extLst>
          </p:cNvPr>
          <p:cNvCxnSpPr>
            <a:cxnSpLocks/>
            <a:stCxn id="29" idx="0"/>
          </p:cNvCxnSpPr>
          <p:nvPr/>
        </p:nvCxnSpPr>
        <p:spPr>
          <a:xfrm flipH="1" flipV="1">
            <a:off x="10195456" y="2221702"/>
            <a:ext cx="472253" cy="891126"/>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Arrow Connector 41">
            <a:extLst>
              <a:ext uri="{FF2B5EF4-FFF2-40B4-BE49-F238E27FC236}">
                <a16:creationId xmlns:a16="http://schemas.microsoft.com/office/drawing/2014/main" id="{3B0C99E5-E58B-6761-44AB-35D1F5DFF784}"/>
              </a:ext>
            </a:extLst>
          </p:cNvPr>
          <p:cNvCxnSpPr>
            <a:cxnSpLocks/>
          </p:cNvCxnSpPr>
          <p:nvPr/>
        </p:nvCxnSpPr>
        <p:spPr>
          <a:xfrm flipV="1">
            <a:off x="7875491" y="3812287"/>
            <a:ext cx="421593" cy="975903"/>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Arrow Connector 42">
            <a:extLst>
              <a:ext uri="{FF2B5EF4-FFF2-40B4-BE49-F238E27FC236}">
                <a16:creationId xmlns:a16="http://schemas.microsoft.com/office/drawing/2014/main" id="{40D6240E-B771-655B-251E-2A41D7023061}"/>
              </a:ext>
            </a:extLst>
          </p:cNvPr>
          <p:cNvCxnSpPr>
            <a:cxnSpLocks/>
          </p:cNvCxnSpPr>
          <p:nvPr/>
        </p:nvCxnSpPr>
        <p:spPr>
          <a:xfrm flipH="1" flipV="1">
            <a:off x="8653174" y="3880698"/>
            <a:ext cx="472253" cy="891126"/>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Arrow Connector 46">
            <a:extLst>
              <a:ext uri="{FF2B5EF4-FFF2-40B4-BE49-F238E27FC236}">
                <a16:creationId xmlns:a16="http://schemas.microsoft.com/office/drawing/2014/main" id="{9553DFB6-CCB9-A32C-5240-02C5068889EF}"/>
              </a:ext>
            </a:extLst>
          </p:cNvPr>
          <p:cNvCxnSpPr>
            <a:cxnSpLocks/>
          </p:cNvCxnSpPr>
          <p:nvPr/>
        </p:nvCxnSpPr>
        <p:spPr>
          <a:xfrm flipV="1">
            <a:off x="10249667" y="3841125"/>
            <a:ext cx="287025" cy="914344"/>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Straight Arrow Connector 48">
            <a:extLst>
              <a:ext uri="{FF2B5EF4-FFF2-40B4-BE49-F238E27FC236}">
                <a16:creationId xmlns:a16="http://schemas.microsoft.com/office/drawing/2014/main" id="{7C16A4DE-F581-8024-EDCA-A37FC0F0136A}"/>
              </a:ext>
            </a:extLst>
          </p:cNvPr>
          <p:cNvCxnSpPr>
            <a:cxnSpLocks/>
          </p:cNvCxnSpPr>
          <p:nvPr/>
        </p:nvCxnSpPr>
        <p:spPr>
          <a:xfrm flipH="1" flipV="1">
            <a:off x="10892782" y="3909536"/>
            <a:ext cx="472253" cy="891126"/>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1" name="Arrow: Up 50">
            <a:extLst>
              <a:ext uri="{FF2B5EF4-FFF2-40B4-BE49-F238E27FC236}">
                <a16:creationId xmlns:a16="http://schemas.microsoft.com/office/drawing/2014/main" id="{B0907036-CA96-9A9F-C762-BA318C78997C}"/>
              </a:ext>
            </a:extLst>
          </p:cNvPr>
          <p:cNvSpPr/>
          <p:nvPr/>
        </p:nvSpPr>
        <p:spPr>
          <a:xfrm>
            <a:off x="8286046" y="3372297"/>
            <a:ext cx="268950" cy="27782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Arrow: Up 51">
            <a:extLst>
              <a:ext uri="{FF2B5EF4-FFF2-40B4-BE49-F238E27FC236}">
                <a16:creationId xmlns:a16="http://schemas.microsoft.com/office/drawing/2014/main" id="{7D739FEB-BB2A-325C-3827-3FA86B3CFFCB}"/>
              </a:ext>
            </a:extLst>
          </p:cNvPr>
          <p:cNvSpPr/>
          <p:nvPr/>
        </p:nvSpPr>
        <p:spPr>
          <a:xfrm>
            <a:off x="10522416" y="3350799"/>
            <a:ext cx="268950" cy="27782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TextBox 52">
            <a:extLst>
              <a:ext uri="{FF2B5EF4-FFF2-40B4-BE49-F238E27FC236}">
                <a16:creationId xmlns:a16="http://schemas.microsoft.com/office/drawing/2014/main" id="{8A38B73F-2EBE-2642-7BC7-036E0BB0D949}"/>
              </a:ext>
            </a:extLst>
          </p:cNvPr>
          <p:cNvSpPr txBox="1"/>
          <p:nvPr/>
        </p:nvSpPr>
        <p:spPr>
          <a:xfrm>
            <a:off x="7887349" y="2667265"/>
            <a:ext cx="765825" cy="400110"/>
          </a:xfrm>
          <a:prstGeom prst="rect">
            <a:avLst/>
          </a:prstGeom>
          <a:noFill/>
        </p:spPr>
        <p:txBody>
          <a:bodyPr wrap="square">
            <a:spAutoFit/>
          </a:bodyPr>
          <a:lstStyle/>
          <a:p>
            <a:r>
              <a:rPr lang="en-IN" sz="2000" b="1" dirty="0" err="1">
                <a:solidFill>
                  <a:schemeClr val="bg1"/>
                </a:solidFill>
                <a:latin typeface="+mj-lt"/>
              </a:rPr>
              <a:t>una</a:t>
            </a:r>
            <a:endParaRPr lang="en-IN" sz="2000" b="1" dirty="0">
              <a:solidFill>
                <a:schemeClr val="bg1"/>
              </a:solidFill>
              <a:latin typeface="+mj-lt"/>
            </a:endParaRPr>
          </a:p>
        </p:txBody>
      </p:sp>
      <p:sp>
        <p:nvSpPr>
          <p:cNvPr id="55" name="TextBox 54">
            <a:extLst>
              <a:ext uri="{FF2B5EF4-FFF2-40B4-BE49-F238E27FC236}">
                <a16:creationId xmlns:a16="http://schemas.microsoft.com/office/drawing/2014/main" id="{68B08FB7-5863-B506-D3B7-E6DEB7F2017A}"/>
              </a:ext>
            </a:extLst>
          </p:cNvPr>
          <p:cNvSpPr txBox="1"/>
          <p:nvPr/>
        </p:nvSpPr>
        <p:spPr>
          <a:xfrm>
            <a:off x="10663003" y="2667265"/>
            <a:ext cx="689276" cy="400110"/>
          </a:xfrm>
          <a:prstGeom prst="rect">
            <a:avLst/>
          </a:prstGeom>
          <a:noFill/>
        </p:spPr>
        <p:txBody>
          <a:bodyPr wrap="square">
            <a:spAutoFit/>
          </a:bodyPr>
          <a:lstStyle/>
          <a:p>
            <a:r>
              <a:rPr lang="en-IN" sz="2000" b="1" dirty="0">
                <a:solidFill>
                  <a:schemeClr val="bg1"/>
                </a:solidFill>
                <a:latin typeface="+mj-lt"/>
              </a:rPr>
              <a:t>due</a:t>
            </a:r>
          </a:p>
        </p:txBody>
      </p:sp>
      <p:sp>
        <p:nvSpPr>
          <p:cNvPr id="56" name="Flowchart: Connector 55">
            <a:extLst>
              <a:ext uri="{FF2B5EF4-FFF2-40B4-BE49-F238E27FC236}">
                <a16:creationId xmlns:a16="http://schemas.microsoft.com/office/drawing/2014/main" id="{DFBC5A15-ED3A-DBC8-2934-CC75F698C635}"/>
              </a:ext>
            </a:extLst>
          </p:cNvPr>
          <p:cNvSpPr/>
          <p:nvPr/>
        </p:nvSpPr>
        <p:spPr>
          <a:xfrm>
            <a:off x="9827099" y="4773304"/>
            <a:ext cx="742195" cy="722720"/>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7" name="Picture 56" descr="A black and white image of a wallet&#10;&#10;AI-generated content may be incorrect.">
            <a:extLst>
              <a:ext uri="{FF2B5EF4-FFF2-40B4-BE49-F238E27FC236}">
                <a16:creationId xmlns:a16="http://schemas.microsoft.com/office/drawing/2014/main" id="{21EA2D4E-2F3B-D210-224B-71FE28EE99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9699" y="4852906"/>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9" name="Flowchart: Connector 58">
            <a:extLst>
              <a:ext uri="{FF2B5EF4-FFF2-40B4-BE49-F238E27FC236}">
                <a16:creationId xmlns:a16="http://schemas.microsoft.com/office/drawing/2014/main" id="{A40419F3-6A3E-08E9-62D9-737D42B57091}"/>
              </a:ext>
            </a:extLst>
          </p:cNvPr>
          <p:cNvSpPr/>
          <p:nvPr/>
        </p:nvSpPr>
        <p:spPr>
          <a:xfrm>
            <a:off x="499418" y="2094996"/>
            <a:ext cx="470759" cy="446204"/>
          </a:xfrm>
          <a:prstGeom prst="flowChartConnector">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Arrow: Up 59">
            <a:extLst>
              <a:ext uri="{FF2B5EF4-FFF2-40B4-BE49-F238E27FC236}">
                <a16:creationId xmlns:a16="http://schemas.microsoft.com/office/drawing/2014/main" id="{01B143CC-CCED-9F03-961A-EFDE0626BA9E}"/>
              </a:ext>
            </a:extLst>
          </p:cNvPr>
          <p:cNvSpPr/>
          <p:nvPr/>
        </p:nvSpPr>
        <p:spPr>
          <a:xfrm>
            <a:off x="634292" y="2202736"/>
            <a:ext cx="204286" cy="20989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Flowchart: Connector 63">
            <a:extLst>
              <a:ext uri="{FF2B5EF4-FFF2-40B4-BE49-F238E27FC236}">
                <a16:creationId xmlns:a16="http://schemas.microsoft.com/office/drawing/2014/main" id="{09E892DA-0A9F-F9F3-9DA9-DFA8B942785A}"/>
              </a:ext>
            </a:extLst>
          </p:cNvPr>
          <p:cNvSpPr/>
          <p:nvPr/>
        </p:nvSpPr>
        <p:spPr>
          <a:xfrm>
            <a:off x="516140" y="3183458"/>
            <a:ext cx="470759" cy="446204"/>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9" name="Picture 68" descr="A black and white image of a wallet&#10;&#10;AI-generated content may be incorrect.">
            <a:extLst>
              <a:ext uri="{FF2B5EF4-FFF2-40B4-BE49-F238E27FC236}">
                <a16:creationId xmlns:a16="http://schemas.microsoft.com/office/drawing/2014/main" id="{12E66159-F0FB-F0F5-CDD1-4C453279B7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113" y="3221222"/>
            <a:ext cx="349419" cy="3494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0" name="Flowchart: Connector 69">
            <a:extLst>
              <a:ext uri="{FF2B5EF4-FFF2-40B4-BE49-F238E27FC236}">
                <a16:creationId xmlns:a16="http://schemas.microsoft.com/office/drawing/2014/main" id="{71E986CF-C476-EB46-94E5-3FF6F9A1A01C}"/>
              </a:ext>
            </a:extLst>
          </p:cNvPr>
          <p:cNvSpPr/>
          <p:nvPr/>
        </p:nvSpPr>
        <p:spPr>
          <a:xfrm>
            <a:off x="526080" y="4047820"/>
            <a:ext cx="470759" cy="446204"/>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2" name="Picture 71" descr="A blue arrows on a black background&#10;&#10;AI-generated content may be incorrect.">
            <a:extLst>
              <a:ext uri="{FF2B5EF4-FFF2-40B4-BE49-F238E27FC236}">
                <a16:creationId xmlns:a16="http://schemas.microsoft.com/office/drawing/2014/main" id="{811BE9DC-B7AA-67E1-B4EC-863B5FB00FDB}"/>
              </a:ext>
            </a:extLst>
          </p:cNvPr>
          <p:cNvPicPr>
            <a:picLocks noChangeAspect="1"/>
          </p:cNvPicPr>
          <p:nvPr/>
        </p:nvPicPr>
        <p:blipFill>
          <a:blip r:embed="rId8" cstate="print">
            <a:biLevel thresh="50000"/>
            <a:extLst>
              <a:ext uri="{28A0092B-C50C-407E-A947-70E740481C1C}">
                <a14:useLocalDpi xmlns:a14="http://schemas.microsoft.com/office/drawing/2010/main" val="0"/>
              </a:ext>
            </a:extLst>
          </a:blip>
          <a:stretch>
            <a:fillRect/>
          </a:stretch>
        </p:blipFill>
        <p:spPr>
          <a:xfrm>
            <a:off x="645424" y="4148355"/>
            <a:ext cx="238666" cy="238666"/>
          </a:xfrm>
          <a:prstGeom prst="rect">
            <a:avLst/>
          </a:prstGeom>
        </p:spPr>
      </p:pic>
      <p:sp>
        <p:nvSpPr>
          <p:cNvPr id="6" name="TextBox 5">
            <a:extLst>
              <a:ext uri="{FF2B5EF4-FFF2-40B4-BE49-F238E27FC236}">
                <a16:creationId xmlns:a16="http://schemas.microsoft.com/office/drawing/2014/main" id="{57BB149C-7475-6549-FB26-06D4D098CC59}"/>
              </a:ext>
            </a:extLst>
          </p:cNvPr>
          <p:cNvSpPr txBox="1"/>
          <p:nvPr/>
        </p:nvSpPr>
        <p:spPr>
          <a:xfrm>
            <a:off x="444231" y="5429057"/>
            <a:ext cx="6001766" cy="830997"/>
          </a:xfrm>
          <a:prstGeom prst="rect">
            <a:avLst/>
          </a:prstGeom>
          <a:noFill/>
        </p:spPr>
        <p:txBody>
          <a:bodyPr wrap="square">
            <a:spAutoFit/>
          </a:bodyPr>
          <a:lstStyle/>
          <a:p>
            <a:r>
              <a:rPr lang="en-IN" sz="1600" b="1" dirty="0" err="1">
                <a:solidFill>
                  <a:schemeClr val="accent6"/>
                </a:solidFill>
                <a:latin typeface="Arial" panose="020B0604020202020204" pitchFamily="34" charset="0"/>
                <a:ea typeface="Cambria" panose="02040503050406030204" pitchFamily="18" charset="0"/>
                <a:cs typeface="Arial" panose="020B0604020202020204" pitchFamily="34" charset="0"/>
              </a:rPr>
              <a:t>Risultato</a:t>
            </a:r>
            <a:r>
              <a:rPr lang="en-IN" sz="16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it-IT" sz="1600" dirty="0">
                <a:solidFill>
                  <a:schemeClr val="bg1"/>
                </a:solidFill>
                <a:latin typeface="Arial" panose="020B0604020202020204" pitchFamily="34" charset="0"/>
                <a:ea typeface="Cambria" panose="02040503050406030204" pitchFamily="18" charset="0"/>
                <a:cs typeface="Arial" panose="020B0604020202020204" pitchFamily="34" charset="0"/>
              </a:rPr>
              <a:t>Riceverai tre pagamenti diretti istantanei ogni ciclo e il sistema si riavvia automaticamente, così non perderai mai l'occasione di continuare a guadagnare.</a:t>
            </a:r>
            <a:endParaRPr lang="en-IN" sz="16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4300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3587F-41FC-55C6-EA6D-F5BDE8BD3721}"/>
            </a:ext>
          </a:extLst>
        </p:cNvPr>
        <p:cNvGrpSpPr/>
        <p:nvPr/>
      </p:nvGrpSpPr>
      <p:grpSpPr>
        <a:xfrm>
          <a:off x="0" y="0"/>
          <a:ext cx="0" cy="0"/>
          <a:chOff x="0" y="0"/>
          <a:chExt cx="0" cy="0"/>
        </a:xfrm>
      </p:grpSpPr>
      <p:pic>
        <p:nvPicPr>
          <p:cNvPr id="4" name="Picture 3" descr="Green lights in a black background&#10;&#10;AI-generated content may be incorrect.">
            <a:extLst>
              <a:ext uri="{FF2B5EF4-FFF2-40B4-BE49-F238E27FC236}">
                <a16:creationId xmlns:a16="http://schemas.microsoft.com/office/drawing/2014/main" id="{B9C0170B-0615-7004-3613-E7A97CE9D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AD33576B-3474-8DAA-9236-34C092B9D2DD}"/>
              </a:ext>
            </a:extLst>
          </p:cNvPr>
          <p:cNvSpPr/>
          <p:nvPr/>
        </p:nvSpPr>
        <p:spPr>
          <a:xfrm flipH="1">
            <a:off x="0" y="58242"/>
            <a:ext cx="12192001" cy="6858000"/>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38" name="Cube 37">
            <a:extLst>
              <a:ext uri="{FF2B5EF4-FFF2-40B4-BE49-F238E27FC236}">
                <a16:creationId xmlns:a16="http://schemas.microsoft.com/office/drawing/2014/main" id="{513790D6-0F01-C2DD-8101-D25F58011C8E}"/>
              </a:ext>
            </a:extLst>
          </p:cNvPr>
          <p:cNvSpPr/>
          <p:nvPr/>
        </p:nvSpPr>
        <p:spPr>
          <a:xfrm>
            <a:off x="9098620" y="-646499"/>
            <a:ext cx="3968851" cy="4149254"/>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D860D9B8-9CCF-5361-7655-BA8CAC6D3C74}"/>
              </a:ext>
            </a:extLst>
          </p:cNvPr>
          <p:cNvSpPr txBox="1"/>
          <p:nvPr/>
        </p:nvSpPr>
        <p:spPr>
          <a:xfrm>
            <a:off x="1977275" y="244320"/>
            <a:ext cx="9140858" cy="584775"/>
          </a:xfrm>
          <a:prstGeom prst="rect">
            <a:avLst/>
          </a:prstGeom>
        </p:spPr>
        <p:txBody>
          <a:bodyPr wrap="square" rtlCol="0" anchor="b">
            <a:spAutoFit/>
          </a:bodyPr>
          <a:lstStyle/>
          <a:p>
            <a:r>
              <a:rPr lang="en-IN" sz="3200" b="1" dirty="0">
                <a:solidFill>
                  <a:schemeClr val="bg1"/>
                </a:solidFill>
                <a:latin typeface="+mj-lt"/>
              </a:rPr>
              <a:t>XSINERGIA </a:t>
            </a:r>
            <a:r>
              <a:rPr lang="en-IN" sz="3200" b="1" dirty="0">
                <a:solidFill>
                  <a:schemeClr val="accent6"/>
                </a:solidFill>
                <a:latin typeface="+mj-lt"/>
              </a:rPr>
              <a:t>MATRICE </a:t>
            </a:r>
            <a:r>
              <a:rPr lang="en-IN" sz="3200" b="1" dirty="0">
                <a:solidFill>
                  <a:schemeClr val="bg1"/>
                </a:solidFill>
                <a:latin typeface="+mj-lt"/>
              </a:rPr>
              <a:t>CRESCITA</a:t>
            </a:r>
            <a:endParaRPr lang="en-ID" sz="3200" b="1" dirty="0">
              <a:solidFill>
                <a:schemeClr val="bg1"/>
              </a:solidFill>
              <a:latin typeface="+mj-lt"/>
            </a:endParaRPr>
          </a:p>
        </p:txBody>
      </p:sp>
      <p:sp>
        <p:nvSpPr>
          <p:cNvPr id="39" name="Cube 38">
            <a:extLst>
              <a:ext uri="{FF2B5EF4-FFF2-40B4-BE49-F238E27FC236}">
                <a16:creationId xmlns:a16="http://schemas.microsoft.com/office/drawing/2014/main" id="{4CC214C4-FB3F-D78E-ADC4-85C1D7551A73}"/>
              </a:ext>
            </a:extLst>
          </p:cNvPr>
          <p:cNvSpPr/>
          <p:nvPr/>
        </p:nvSpPr>
        <p:spPr>
          <a:xfrm flipH="1">
            <a:off x="8404097" y="4654709"/>
            <a:ext cx="4419934" cy="4406582"/>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descr="A green lit up coin&#10;&#10;AI-generated content may be incorrect.">
            <a:extLst>
              <a:ext uri="{FF2B5EF4-FFF2-40B4-BE49-F238E27FC236}">
                <a16:creationId xmlns:a16="http://schemas.microsoft.com/office/drawing/2014/main" id="{F24B8587-80A3-6329-D577-99398C9F57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52" y="0"/>
            <a:ext cx="868218" cy="868218"/>
          </a:xfrm>
          <a:prstGeom prst="rect">
            <a:avLst/>
          </a:prstGeom>
        </p:spPr>
      </p:pic>
      <p:sp>
        <p:nvSpPr>
          <p:cNvPr id="2" name="TextBox 1">
            <a:extLst>
              <a:ext uri="{FF2B5EF4-FFF2-40B4-BE49-F238E27FC236}">
                <a16:creationId xmlns:a16="http://schemas.microsoft.com/office/drawing/2014/main" id="{5A4E7117-5BF4-37EB-53B5-443FD0BC9035}"/>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13" name="Rectangle 12">
            <a:extLst>
              <a:ext uri="{FF2B5EF4-FFF2-40B4-BE49-F238E27FC236}">
                <a16:creationId xmlns:a16="http://schemas.microsoft.com/office/drawing/2014/main" id="{83D925DF-2112-2BC8-96F7-215ABEE9919F}"/>
              </a:ext>
            </a:extLst>
          </p:cNvPr>
          <p:cNvSpPr/>
          <p:nvPr/>
        </p:nvSpPr>
        <p:spPr>
          <a:xfrm>
            <a:off x="576109" y="1404013"/>
            <a:ext cx="11226056" cy="513172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14" name="Table 13">
            <a:extLst>
              <a:ext uri="{FF2B5EF4-FFF2-40B4-BE49-F238E27FC236}">
                <a16:creationId xmlns:a16="http://schemas.microsoft.com/office/drawing/2014/main" id="{D6C30E94-D57F-293C-0E0C-909C68E2BAA4}"/>
              </a:ext>
            </a:extLst>
          </p:cNvPr>
          <p:cNvGraphicFramePr>
            <a:graphicFrameLocks noGrp="1"/>
          </p:cNvGraphicFramePr>
          <p:nvPr>
            <p:extLst>
              <p:ext uri="{D42A27DB-BD31-4B8C-83A1-F6EECF244321}">
                <p14:modId xmlns:p14="http://schemas.microsoft.com/office/powerpoint/2010/main" val="3380293913"/>
              </p:ext>
            </p:extLst>
          </p:nvPr>
        </p:nvGraphicFramePr>
        <p:xfrm>
          <a:off x="721300" y="786213"/>
          <a:ext cx="11226055" cy="5481365"/>
        </p:xfrm>
        <a:graphic>
          <a:graphicData uri="http://schemas.openxmlformats.org/drawingml/2006/table">
            <a:tbl>
              <a:tblPr firstRow="1" bandRow="1">
                <a:tableStyleId>{E8B1032C-EA38-4F05-BA0D-38AFFFC7BED3}</a:tableStyleId>
              </a:tblPr>
              <a:tblGrid>
                <a:gridCol w="2182113">
                  <a:extLst>
                    <a:ext uri="{9D8B030D-6E8A-4147-A177-3AD203B41FA5}">
                      <a16:colId xmlns:a16="http://schemas.microsoft.com/office/drawing/2014/main" val="3121714536"/>
                    </a:ext>
                  </a:extLst>
                </a:gridCol>
                <a:gridCol w="4136376">
                  <a:extLst>
                    <a:ext uri="{9D8B030D-6E8A-4147-A177-3AD203B41FA5}">
                      <a16:colId xmlns:a16="http://schemas.microsoft.com/office/drawing/2014/main" val="3212096320"/>
                    </a:ext>
                  </a:extLst>
                </a:gridCol>
                <a:gridCol w="4907566">
                  <a:extLst>
                    <a:ext uri="{9D8B030D-6E8A-4147-A177-3AD203B41FA5}">
                      <a16:colId xmlns:a16="http://schemas.microsoft.com/office/drawing/2014/main" val="4068632567"/>
                    </a:ext>
                  </a:extLst>
                </a:gridCol>
              </a:tblGrid>
              <a:tr h="395659">
                <a:tc>
                  <a:txBody>
                    <a:bodyPr/>
                    <a:lstStyle/>
                    <a:p>
                      <a:pPr algn="ctr">
                        <a:buNone/>
                      </a:pPr>
                      <a:r>
                        <a:rPr lang="en-IN" sz="1600" b="1" kern="1200" dirty="0">
                          <a:solidFill>
                            <a:schemeClr val="bg1"/>
                          </a:solidFill>
                          <a:latin typeface="+mj-lt"/>
                          <a:ea typeface="+mn-ea"/>
                          <a:cs typeface="+mn-cs"/>
                        </a:rPr>
                        <a:t>CARATTERISTICA</a:t>
                      </a:r>
                    </a:p>
                  </a:txBody>
                  <a:tcPr anchor="ctr"/>
                </a:tc>
                <a:tc>
                  <a:txBody>
                    <a:bodyPr/>
                    <a:lstStyle/>
                    <a:p>
                      <a:pPr algn="ctr">
                        <a:buNone/>
                      </a:pPr>
                      <a:r>
                        <a:rPr lang="en-IN" sz="1600" b="1" kern="1200" dirty="0">
                          <a:solidFill>
                            <a:schemeClr val="bg1"/>
                          </a:solidFill>
                          <a:latin typeface="+mj-lt"/>
                          <a:ea typeface="+mn-ea"/>
                          <a:cs typeface="+mn-cs"/>
                        </a:rPr>
                        <a:t>XSINERGIA UNA</a:t>
                      </a:r>
                    </a:p>
                  </a:txBody>
                  <a:tcPr anchor="ctr"/>
                </a:tc>
                <a:tc>
                  <a:txBody>
                    <a:bodyPr/>
                    <a:lstStyle/>
                    <a:p>
                      <a:pPr algn="ctr">
                        <a:buNone/>
                      </a:pPr>
                      <a:r>
                        <a:rPr lang="en-IN" sz="1600" b="1" kern="1200" dirty="0">
                          <a:solidFill>
                            <a:schemeClr val="bg1"/>
                          </a:solidFill>
                          <a:latin typeface="+mj-lt"/>
                          <a:ea typeface="+mn-ea"/>
                          <a:cs typeface="+mn-cs"/>
                        </a:rPr>
                        <a:t>XSINERGIA</a:t>
                      </a:r>
                      <a:r>
                        <a:rPr lang="en-IN" sz="1600" b="1" kern="1200" baseline="0" dirty="0">
                          <a:solidFill>
                            <a:schemeClr val="bg1"/>
                          </a:solidFill>
                          <a:latin typeface="+mj-lt"/>
                          <a:ea typeface="+mn-ea"/>
                          <a:cs typeface="+mn-cs"/>
                        </a:rPr>
                        <a:t> DUE</a:t>
                      </a:r>
                      <a:endParaRPr lang="en-IN" sz="1600" b="1" kern="1200" dirty="0">
                        <a:solidFill>
                          <a:schemeClr val="bg1"/>
                        </a:solidFill>
                        <a:latin typeface="+mj-lt"/>
                        <a:ea typeface="+mn-ea"/>
                        <a:cs typeface="+mn-cs"/>
                      </a:endParaRPr>
                    </a:p>
                  </a:txBody>
                  <a:tcPr anchor="ctr"/>
                </a:tc>
                <a:extLst>
                  <a:ext uri="{0D108BD9-81ED-4DB2-BD59-A6C34878D82A}">
                    <a16:rowId xmlns:a16="http://schemas.microsoft.com/office/drawing/2014/main" val="1938135931"/>
                  </a:ext>
                </a:extLst>
              </a:tr>
              <a:tr h="504202">
                <a:tc>
                  <a:txBody>
                    <a:bodyPr/>
                    <a:lstStyle/>
                    <a:p>
                      <a:pPr algn="ct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Struttura</a:t>
                      </a:r>
                      <a:endParaRPr lang="en-IN" sz="1600" b="1" kern="1200" dirty="0">
                        <a:solidFill>
                          <a:schemeClr val="bg1"/>
                        </a:solidFill>
                        <a:effectLst>
                          <a:outerShdw blurRad="50800" dist="38100" dir="8100000" algn="tr" rotWithShape="0">
                            <a:prstClr val="black">
                              <a:alpha val="40000"/>
                            </a:prstClr>
                          </a:outerShdw>
                        </a:effectLst>
                        <a:latin typeface="+mj-lt"/>
                        <a:ea typeface="+mn-ea"/>
                        <a:cs typeface="+mn-cs"/>
                      </a:endParaRPr>
                    </a:p>
                  </a:txBody>
                  <a:tcPr anchor="ctr">
                    <a:solidFill>
                      <a:schemeClr val="accent6">
                        <a:alpha val="37000"/>
                      </a:schemeClr>
                    </a:solidFill>
                  </a:tcPr>
                </a:tc>
                <a:tc>
                  <a:txBody>
                    <a:bodyPr/>
                    <a:lstStyle/>
                    <a:p>
                      <a:pPr algn="ctr"/>
                      <a:r>
                        <a:rPr lang="en-IN" sz="1600" b="1" dirty="0">
                          <a:solidFill>
                            <a:schemeClr val="bg1"/>
                          </a:solidFill>
                          <a:effectLst>
                            <a:glow rad="63500">
                              <a:schemeClr val="accent2">
                                <a:satMod val="175000"/>
                                <a:alpha val="40000"/>
                              </a:schemeClr>
                            </a:glow>
                            <a:outerShdw blurRad="50800" dist="38100" dir="8100000" algn="tr" rotWithShape="0">
                              <a:prstClr val="black">
                                <a:alpha val="40000"/>
                              </a:prstClr>
                            </a:outerShdw>
                          </a:effectLst>
                        </a:rPr>
                        <a:t>TRE MACCHIE</a:t>
                      </a:r>
                      <a:endParaRPr lang="en-IN" sz="1600" b="1" dirty="0">
                        <a:effectLst>
                          <a:glow rad="63500">
                            <a:schemeClr val="accent2">
                              <a:satMod val="175000"/>
                              <a:alpha val="40000"/>
                            </a:schemeClr>
                          </a:glow>
                          <a:outerShdw blurRad="50800" dist="38100" dir="8100000" algn="tr" rotWithShape="0">
                            <a:prstClr val="black">
                              <a:alpha val="40000"/>
                            </a:prstClr>
                          </a:outerShdw>
                        </a:effectLst>
                      </a:endParaRPr>
                    </a:p>
                  </a:txBody>
                  <a:tcPr anchor="ctr">
                    <a:solidFill>
                      <a:schemeClr val="accent6">
                        <a:alpha val="37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SEI MACCHIE</a:t>
                      </a:r>
                    </a:p>
                  </a:txBody>
                  <a:tcPr anchor="ctr">
                    <a:solidFill>
                      <a:schemeClr val="accent6">
                        <a:alpha val="37000"/>
                      </a:schemeClr>
                    </a:solidFill>
                  </a:tcPr>
                </a:tc>
                <a:extLst>
                  <a:ext uri="{0D108BD9-81ED-4DB2-BD59-A6C34878D82A}">
                    <a16:rowId xmlns:a16="http://schemas.microsoft.com/office/drawing/2014/main" val="2035508653"/>
                  </a:ext>
                </a:extLst>
              </a:tr>
              <a:tr h="748558">
                <a:tc>
                  <a:txBody>
                    <a:bodyPr/>
                    <a:lstStyle/>
                    <a:p>
                      <a:pPr marL="0" algn="ctr" defTabSz="914400" rtl="0" eaLnBrk="1" latinLnBrk="0" hangingPunct="1"/>
                      <a:r>
                        <a:rPr lang="en-IN" sz="1600" b="1" kern="1200" dirty="0">
                          <a:solidFill>
                            <a:schemeClr val="bg1"/>
                          </a:solidFill>
                          <a:effectLst>
                            <a:outerShdw blurRad="50800" dist="38100" dir="8100000" algn="tr" rotWithShape="0">
                              <a:prstClr val="black">
                                <a:alpha val="40000"/>
                              </a:prstClr>
                            </a:outerShdw>
                          </a:effectLst>
                          <a:latin typeface="+mj-lt"/>
                          <a:ea typeface="+mn-ea"/>
                          <a:cs typeface="+mn-cs"/>
                        </a:rPr>
                        <a:t>Chi </a:t>
                      </a: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riempie</a:t>
                      </a:r>
                      <a:r>
                        <a:rPr lang="en-IN" sz="1600" b="1" kern="1200" dirty="0">
                          <a:solidFill>
                            <a:schemeClr val="bg1"/>
                          </a:solidFill>
                          <a:effectLst>
                            <a:outerShdw blurRad="50800" dist="38100" dir="8100000" algn="tr" rotWithShape="0">
                              <a:prstClr val="black">
                                <a:alpha val="40000"/>
                              </a:prstClr>
                            </a:outerShdw>
                          </a:effectLst>
                          <a:latin typeface="+mj-lt"/>
                          <a:ea typeface="+mn-ea"/>
                          <a:cs typeface="+mn-cs"/>
                        </a:rPr>
                        <a:t> i </a:t>
                      </a: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posti</a:t>
                      </a:r>
                      <a:endParaRPr lang="en-IN" sz="1600" b="1" kern="1200" dirty="0">
                        <a:solidFill>
                          <a:schemeClr val="bg1"/>
                        </a:solidFill>
                        <a:effectLst>
                          <a:outerShdw blurRad="50800" dist="38100" dir="8100000" algn="tr" rotWithShape="0">
                            <a:prstClr val="black">
                              <a:alpha val="40000"/>
                            </a:prstClr>
                          </a:outerShdw>
                        </a:effectLst>
                        <a:latin typeface="+mj-lt"/>
                        <a:ea typeface="+mn-ea"/>
                        <a:cs typeface="+mn-cs"/>
                      </a:endParaRPr>
                    </a:p>
                  </a:txBody>
                  <a:tcPr anchor="ctr"/>
                </a:tc>
                <a:tc>
                  <a:txBody>
                    <a:bodyPr/>
                    <a:lstStyle/>
                    <a:p>
                      <a:pPr marL="0" algn="ctr" defTabSz="914400" rtl="0" eaLnBrk="1" latinLnBrk="0" hangingPunct="1"/>
                      <a:r>
                        <a:rPr lang="it-IT"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SOLO I TUOI RIFERIMENTI PERSONALI</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tc>
                  <a:txBody>
                    <a:bodyPr/>
                    <a:lstStyle/>
                    <a:p>
                      <a:pPr marL="0" algn="ctr" defTabSz="914400" rtl="0" eaLnBrk="1" latinLnBrk="0" hangingPunct="1"/>
                      <a:r>
                        <a:rPr lang="it-IT"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DAI TUOI INVITI, DALLA DIFFUSIONE DELLA TUA LINEA SUPERIORE E DALL'ATTIVITÀ DI SQUADRA</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extLst>
                  <a:ext uri="{0D108BD9-81ED-4DB2-BD59-A6C34878D82A}">
                    <a16:rowId xmlns:a16="http://schemas.microsoft.com/office/drawing/2014/main" val="3789732747"/>
                  </a:ext>
                </a:extLst>
              </a:tr>
              <a:tr h="1063741">
                <a:tc>
                  <a:txBody>
                    <a:bodyPr/>
                    <a:lstStyle/>
                    <a:p>
                      <a:pPr algn="ct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Flusso</a:t>
                      </a:r>
                      <a:r>
                        <a:rPr lang="en-IN" sz="1600" b="1" kern="1200" dirty="0">
                          <a:solidFill>
                            <a:schemeClr val="bg1"/>
                          </a:solidFill>
                          <a:effectLst>
                            <a:outerShdw blurRad="50800" dist="38100" dir="8100000" algn="tr" rotWithShape="0">
                              <a:prstClr val="black">
                                <a:alpha val="40000"/>
                              </a:prstClr>
                            </a:outerShdw>
                          </a:effectLst>
                          <a:latin typeface="+mj-lt"/>
                          <a:ea typeface="+mn-ea"/>
                          <a:cs typeface="+mn-cs"/>
                        </a:rPr>
                        <a:t> di </a:t>
                      </a: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pagamento</a:t>
                      </a:r>
                      <a:endParaRPr lang="en-IN" sz="1600" b="1" kern="1200" dirty="0">
                        <a:solidFill>
                          <a:schemeClr val="bg1"/>
                        </a:solidFill>
                        <a:effectLst>
                          <a:outerShdw blurRad="50800" dist="38100" dir="8100000" algn="tr" rotWithShape="0">
                            <a:prstClr val="black">
                              <a:alpha val="40000"/>
                            </a:prstClr>
                          </a:outerShdw>
                        </a:effectLst>
                        <a:latin typeface="+mj-lt"/>
                        <a:ea typeface="+mn-ea"/>
                        <a:cs typeface="+mn-cs"/>
                      </a:endParaRPr>
                    </a:p>
                  </a:txBody>
                  <a:tcPr anchor="ctr">
                    <a:solidFill>
                      <a:schemeClr val="accent6">
                        <a:alpha val="37000"/>
                      </a:schemeClr>
                    </a:solidFill>
                  </a:tcPr>
                </a:tc>
                <a:tc>
                  <a:txBody>
                    <a:bodyPr/>
                    <a:lstStyle/>
                    <a:p>
                      <a:pPr algn="ct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MACCHIARE UNA: CENTINAIO% PAGAMENTO SUL TUO PORTAFOGLIO</a:t>
                      </a:r>
                      <a:b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b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MACCHIARE DUE: CENTINAIO% PAGAMENTO SUL TUO PORTAFOGLIO</a:t>
                      </a:r>
                    </a:p>
                    <a:p>
                      <a:pPr algn="ct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MACCHIARE TRE: CENTINAIO% PAGAMENTO VENIRE REINVESTIMENTO</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solidFill>
                      <a:schemeClr val="accent6">
                        <a:alpha val="37000"/>
                      </a:schemeClr>
                    </a:solidFill>
                  </a:tcPr>
                </a:tc>
                <a:tc>
                  <a:txBody>
                    <a:bodyPr/>
                    <a:lstStyle/>
                    <a:p>
                      <a:pPr algn="ct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SLOT UNA&amp; DUE</a:t>
                      </a:r>
                      <a:r>
                        <a:rPr lang="en-US" sz="1600" b="1" kern="1200" baseline="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CENTINAIO% </a:t>
                      </a:r>
                      <a:r>
                        <a:rPr lang="it-IT"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PAGAMENTO ALLA TUA LINEA SUPERIORE</a:t>
                      </a:r>
                      <a:b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b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SLOT TRE, QUATTRO &amp; CINQUE: CENTINAIO% PAGAMENTO SUL TUO PORTAFOGLIO</a:t>
                      </a:r>
                      <a:b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b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SLOT SEI: REINVESTIRE (CENTINAIO% PAGAMENTO ALLA PERSONA SOPRA)</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solidFill>
                      <a:schemeClr val="accent6">
                        <a:alpha val="37000"/>
                      </a:schemeClr>
                    </a:solidFill>
                  </a:tcPr>
                </a:tc>
                <a:extLst>
                  <a:ext uri="{0D108BD9-81ED-4DB2-BD59-A6C34878D82A}">
                    <a16:rowId xmlns:a16="http://schemas.microsoft.com/office/drawing/2014/main" val="465175194"/>
                  </a:ext>
                </a:extLst>
              </a:tr>
              <a:tr h="617422">
                <a:tc>
                  <a:txBody>
                    <a:bodyPr/>
                    <a:lstStyle/>
                    <a:p>
                      <a:pPr algn="ct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Reinvestimento</a:t>
                      </a:r>
                      <a:endParaRPr lang="en-IN" sz="1600" b="1" kern="1200" dirty="0">
                        <a:solidFill>
                          <a:schemeClr val="bg1"/>
                        </a:solidFill>
                        <a:effectLst>
                          <a:outerShdw blurRad="50800" dist="38100" dir="8100000" algn="tr" rotWithShape="0">
                            <a:prstClr val="black">
                              <a:alpha val="40000"/>
                            </a:prstClr>
                          </a:outerShdw>
                        </a:effectLst>
                        <a:latin typeface="+mj-lt"/>
                        <a:ea typeface="+mn-ea"/>
                        <a:cs typeface="+mn-cs"/>
                      </a:endParaRPr>
                    </a:p>
                  </a:txBody>
                  <a:tcPr anchor="ctr"/>
                </a:tc>
                <a:tc>
                  <a:txBody>
                    <a:bodyPr/>
                    <a:lstStyle/>
                    <a:p>
                      <a:pPr algn="ct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MACCHIARE TRE </a:t>
                      </a:r>
                      <a:r>
                        <a:rPr lang="it-IT"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I trigger riaprono il ciclo</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tc>
                  <a:txBody>
                    <a:bodyPr/>
                    <a:lstStyle/>
                    <a:p>
                      <a:pPr algn="ct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SLOT SEI</a:t>
                      </a:r>
                      <a:r>
                        <a:rPr lang="en-US" sz="1600" b="1" kern="1200" baseline="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I GRILLETTO RIAPRONO IL CICLO</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extLst>
                  <a:ext uri="{0D108BD9-81ED-4DB2-BD59-A6C34878D82A}">
                    <a16:rowId xmlns:a16="http://schemas.microsoft.com/office/drawing/2014/main" val="3758541145"/>
                  </a:ext>
                </a:extLst>
              </a:tr>
              <a:tr h="748558">
                <a:tc>
                  <a:txBody>
                    <a:bodyPr/>
                    <a:lstStyle/>
                    <a:p>
                      <a:pPr marL="0" algn="ctr" defTabSz="914400" rtl="0" eaLnBrk="1" latinLnBrk="0" hangingPunct="1"/>
                      <a:r>
                        <a:rPr lang="en-IN" sz="1600" b="1" kern="1200" dirty="0" err="1">
                          <a:solidFill>
                            <a:schemeClr val="bg1"/>
                          </a:solidFill>
                          <a:effectLst>
                            <a:outerShdw blurRad="50800" dist="38100" dir="8100000" algn="tr" rotWithShape="0">
                              <a:prstClr val="black">
                                <a:alpha val="40000"/>
                              </a:prstClr>
                            </a:outerShdw>
                          </a:effectLst>
                          <a:latin typeface="+mn-lt"/>
                          <a:ea typeface="+mn-ea"/>
                          <a:cs typeface="+mn-cs"/>
                        </a:rPr>
                        <a:t>Vantaggio</a:t>
                      </a:r>
                      <a:r>
                        <a:rPr lang="en-IN" sz="1600" b="1" kern="1200" dirty="0">
                          <a:solidFill>
                            <a:schemeClr val="bg1"/>
                          </a:solidFill>
                          <a:effectLst>
                            <a:outerShdw blurRad="50800" dist="38100" dir="8100000" algn="tr" rotWithShape="0">
                              <a:prstClr val="black">
                                <a:alpha val="40000"/>
                              </a:prstClr>
                            </a:outerShdw>
                          </a:effectLst>
                          <a:latin typeface="+mn-lt"/>
                          <a:ea typeface="+mn-ea"/>
                          <a:cs typeface="+mn-cs"/>
                        </a:rPr>
                        <a:t> </a:t>
                      </a:r>
                      <a:r>
                        <a:rPr lang="en-IN" sz="1600" b="1" kern="1200" dirty="0" err="1">
                          <a:solidFill>
                            <a:schemeClr val="bg1"/>
                          </a:solidFill>
                          <a:effectLst>
                            <a:outerShdw blurRad="50800" dist="38100" dir="8100000" algn="tr" rotWithShape="0">
                              <a:prstClr val="black">
                                <a:alpha val="40000"/>
                              </a:prstClr>
                            </a:outerShdw>
                          </a:effectLst>
                          <a:latin typeface="+mn-lt"/>
                          <a:ea typeface="+mn-ea"/>
                          <a:cs typeface="+mn-cs"/>
                        </a:rPr>
                        <a:t>principale</a:t>
                      </a:r>
                      <a:endParaRPr lang="en-IN" sz="1600" b="1" kern="1200" dirty="0">
                        <a:solidFill>
                          <a:schemeClr val="bg1"/>
                        </a:solidFill>
                        <a:effectLst>
                          <a:outerShdw blurRad="50800" dist="38100" dir="8100000" algn="tr" rotWithShape="0">
                            <a:prstClr val="black">
                              <a:alpha val="40000"/>
                            </a:prstClr>
                          </a:outerShdw>
                        </a:effectLst>
                        <a:latin typeface="+mn-lt"/>
                        <a:ea typeface="+mn-ea"/>
                        <a:cs typeface="+mn-cs"/>
                      </a:endParaRPr>
                    </a:p>
                  </a:txBody>
                  <a:tcPr anchor="ctr">
                    <a:solidFill>
                      <a:schemeClr val="accent6">
                        <a:alpha val="39000"/>
                      </a:schemeClr>
                    </a:solidFill>
                  </a:tcPr>
                </a:tc>
                <a:tc>
                  <a:txBody>
                    <a:bodyPr/>
                    <a:lstStyle/>
                    <a:p>
                      <a:pPr marL="0" algn="ctr" defTabSz="914400" rtl="0" eaLnBrk="1" latinLnBrk="0" hangingPunct="1"/>
                      <a:r>
                        <a:rPr lang="it-IT"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AVVIO RAPIDO, REDDITO IMMEDIATO DAI PRIMI due PARTNER</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solidFill>
                      <a:schemeClr val="accent6">
                        <a:alpha val="39000"/>
                      </a:schemeClr>
                    </a:solidFill>
                  </a:tcPr>
                </a:tc>
                <a:tc>
                  <a:txBody>
                    <a:bodyPr/>
                    <a:lstStyle/>
                    <a:p>
                      <a:pPr marL="0" algn="ctr" defTabSz="914400" rtl="0" eaLnBrk="1" latinLnBrk="0" hangingPunct="1"/>
                      <a:r>
                        <a:rPr lang="it-IT"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POTENZA DI SQUADRA + SPILLOVER = RETE PIÙ AMPIA E FLUSSI DI REDDITO MULTIPLI</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solidFill>
                      <a:schemeClr val="accent6">
                        <a:alpha val="39000"/>
                      </a:schemeClr>
                    </a:solidFill>
                  </a:tcPr>
                </a:tc>
                <a:extLst>
                  <a:ext uri="{0D108BD9-81ED-4DB2-BD59-A6C34878D82A}">
                    <a16:rowId xmlns:a16="http://schemas.microsoft.com/office/drawing/2014/main" val="1710968611"/>
                  </a:ext>
                </a:extLst>
              </a:tr>
              <a:tr h="729025">
                <a:tc>
                  <a:txBody>
                    <a:bodyPr/>
                    <a:lstStyle/>
                    <a:p>
                      <a:pPr algn="ct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Potenziale</a:t>
                      </a:r>
                      <a:r>
                        <a:rPr lang="en-IN" sz="1600" b="1" kern="1200" dirty="0">
                          <a:solidFill>
                            <a:schemeClr val="bg1"/>
                          </a:solidFill>
                          <a:effectLst>
                            <a:outerShdw blurRad="50800" dist="38100" dir="8100000" algn="tr" rotWithShape="0">
                              <a:prstClr val="black">
                                <a:alpha val="40000"/>
                              </a:prstClr>
                            </a:outerShdw>
                          </a:effectLst>
                          <a:latin typeface="+mj-lt"/>
                          <a:ea typeface="+mn-ea"/>
                          <a:cs typeface="+mn-cs"/>
                        </a:rPr>
                        <a:t> di </a:t>
                      </a: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guadagno</a:t>
                      </a:r>
                      <a:endParaRPr lang="en-IN" sz="1600" b="1" kern="1200" dirty="0">
                        <a:solidFill>
                          <a:schemeClr val="bg1"/>
                        </a:solidFill>
                        <a:effectLst>
                          <a:outerShdw blurRad="50800" dist="38100" dir="8100000" algn="tr" rotWithShape="0">
                            <a:prstClr val="black">
                              <a:alpha val="40000"/>
                            </a:prstClr>
                          </a:outerShdw>
                        </a:effectLst>
                        <a:latin typeface="+mj-lt"/>
                        <a:ea typeface="+mn-ea"/>
                        <a:cs typeface="+mn-cs"/>
                      </a:endParaRPr>
                    </a:p>
                  </a:txBody>
                  <a:tcPr anchor="ctr"/>
                </a:tc>
                <a:tc>
                  <a:txBody>
                    <a:bodyPr/>
                    <a:lstStyle/>
                    <a:p>
                      <a:pPr algn="ctr"/>
                      <a:r>
                        <a:rPr lang="it-IT"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CICLI ILLIMITATI POICHÉ I TUOI TRE POSTI SI RICARICANO CONTINUAMENTE</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tc>
                  <a:txBody>
                    <a:bodyPr/>
                    <a:lstStyle/>
                    <a:p>
                      <a:pPr algn="ctr"/>
                      <a:r>
                        <a:rPr lang="it-IT"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DUPLICAZIONE DI MASSA CON SFORZO DI SQUADRA + SPILLOVER PER CICLI CONTINUI</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extLst>
                  <a:ext uri="{0D108BD9-81ED-4DB2-BD59-A6C34878D82A}">
                    <a16:rowId xmlns:a16="http://schemas.microsoft.com/office/drawing/2014/main" val="1065549932"/>
                  </a:ext>
                </a:extLst>
              </a:tr>
            </a:tbl>
          </a:graphicData>
        </a:graphic>
      </p:graphicFrame>
    </p:spTree>
    <p:extLst>
      <p:ext uri="{BB962C8B-B14F-4D97-AF65-F5344CB8AC3E}">
        <p14:creationId xmlns:p14="http://schemas.microsoft.com/office/powerpoint/2010/main" val="116653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7AA9C-C5DE-6433-BDAA-27EE3542263E}"/>
            </a:ext>
          </a:extLst>
        </p:cNvPr>
        <p:cNvGrpSpPr/>
        <p:nvPr/>
      </p:nvGrpSpPr>
      <p:grpSpPr>
        <a:xfrm>
          <a:off x="0" y="0"/>
          <a:ext cx="0" cy="0"/>
          <a:chOff x="0" y="0"/>
          <a:chExt cx="0" cy="0"/>
        </a:xfrm>
      </p:grpSpPr>
      <p:pic>
        <p:nvPicPr>
          <p:cNvPr id="6" name="Picture 5" descr="Green lights in a black background&#10;&#10;AI-generated content may be incorrect.">
            <a:extLst>
              <a:ext uri="{FF2B5EF4-FFF2-40B4-BE49-F238E27FC236}">
                <a16:creationId xmlns:a16="http://schemas.microsoft.com/office/drawing/2014/main" id="{5E7E13B7-36D0-8753-7A41-D60E7C6BD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7" name="Rectangle 6">
            <a:extLst>
              <a:ext uri="{FF2B5EF4-FFF2-40B4-BE49-F238E27FC236}">
                <a16:creationId xmlns:a16="http://schemas.microsoft.com/office/drawing/2014/main" id="{53A432F3-1B73-6D20-65EF-4D8A1B8EE5C7}"/>
              </a:ext>
            </a:extLst>
          </p:cNvPr>
          <p:cNvSpPr/>
          <p:nvPr/>
        </p:nvSpPr>
        <p:spPr>
          <a:xfrm flipH="1">
            <a:off x="-1900" y="-1802"/>
            <a:ext cx="12192001" cy="685980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29" name="Cube 28">
            <a:extLst>
              <a:ext uri="{FF2B5EF4-FFF2-40B4-BE49-F238E27FC236}">
                <a16:creationId xmlns:a16="http://schemas.microsoft.com/office/drawing/2014/main" id="{637B71A1-7BAE-8360-F667-C2FC4D122536}"/>
              </a:ext>
            </a:extLst>
          </p:cNvPr>
          <p:cNvSpPr/>
          <p:nvPr/>
        </p:nvSpPr>
        <p:spPr>
          <a:xfrm>
            <a:off x="8598134" y="-20538"/>
            <a:ext cx="3593866" cy="3593866"/>
          </a:xfrm>
          <a:prstGeom prst="cube">
            <a:avLst>
              <a:gd name="adj" fmla="val 46507"/>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12">
            <a:extLst>
              <a:ext uri="{FF2B5EF4-FFF2-40B4-BE49-F238E27FC236}">
                <a16:creationId xmlns:a16="http://schemas.microsoft.com/office/drawing/2014/main" id="{C011AC15-AE04-3FC8-A2C7-3D2E48A8AD3E}"/>
              </a:ext>
            </a:extLst>
          </p:cNvPr>
          <p:cNvSpPr txBox="1"/>
          <p:nvPr/>
        </p:nvSpPr>
        <p:spPr>
          <a:xfrm>
            <a:off x="3148853" y="859571"/>
            <a:ext cx="6439224" cy="590931"/>
          </a:xfrm>
          <a:prstGeom prst="rect">
            <a:avLst/>
          </a:prstGeom>
          <a:noFill/>
          <a:effectLst>
            <a:outerShdw blurRad="254000" dist="38100" dir="1200000" algn="tl" rotWithShape="0">
              <a:prstClr val="black">
                <a:alpha val="40000"/>
              </a:prstClr>
            </a:outerShdw>
          </a:effectLst>
        </p:spPr>
        <p:txBody>
          <a:bodyPr wrap="square" rtlCol="0">
            <a:spAutoFit/>
          </a:bodyPr>
          <a:lstStyle/>
          <a:p>
            <a:pPr>
              <a:lnSpc>
                <a:spcPct val="90000"/>
              </a:lnSpc>
            </a:pPr>
            <a:r>
              <a:rPr lang="en-IN" sz="3600" b="1" dirty="0">
                <a:solidFill>
                  <a:schemeClr val="bg1"/>
                </a:solidFill>
                <a:latin typeface="+mj-lt"/>
              </a:rPr>
              <a:t>OTTENERE </a:t>
            </a:r>
            <a:r>
              <a:rPr lang="en-IN" sz="3600" b="1" dirty="0">
                <a:solidFill>
                  <a:schemeClr val="accent6"/>
                </a:solidFill>
                <a:latin typeface="+mj-lt"/>
              </a:rPr>
              <a:t>INIZIATA</a:t>
            </a:r>
            <a:r>
              <a:rPr lang="en-IN" sz="3600" b="1" dirty="0">
                <a:solidFill>
                  <a:schemeClr val="bg1"/>
                </a:solidFill>
                <a:latin typeface="+mj-lt"/>
              </a:rPr>
              <a:t> ORA</a:t>
            </a:r>
            <a:endParaRPr lang="en-GB" sz="3600" b="1" dirty="0">
              <a:solidFill>
                <a:schemeClr val="accent6"/>
              </a:solidFill>
              <a:latin typeface="+mj-lt"/>
            </a:endParaRPr>
          </a:p>
        </p:txBody>
      </p:sp>
      <p:pic>
        <p:nvPicPr>
          <p:cNvPr id="3" name="Picture 2" descr="A green lit up coin&#10;&#10;AI-generated content may be incorrect.">
            <a:extLst>
              <a:ext uri="{FF2B5EF4-FFF2-40B4-BE49-F238E27FC236}">
                <a16:creationId xmlns:a16="http://schemas.microsoft.com/office/drawing/2014/main" id="{83A64E4E-6726-AB27-2A84-6BF1C50A24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5" name="TextBox 4">
            <a:extLst>
              <a:ext uri="{FF2B5EF4-FFF2-40B4-BE49-F238E27FC236}">
                <a16:creationId xmlns:a16="http://schemas.microsoft.com/office/drawing/2014/main" id="{29ABB1FB-040A-4863-B4FA-DB8B256F791F}"/>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2" name="Rectangle: Rounded Corners 1">
            <a:extLst>
              <a:ext uri="{FF2B5EF4-FFF2-40B4-BE49-F238E27FC236}">
                <a16:creationId xmlns:a16="http://schemas.microsoft.com/office/drawing/2014/main" id="{C15F3DA7-4217-BF98-2B13-9F5940CB66BF}"/>
              </a:ext>
            </a:extLst>
          </p:cNvPr>
          <p:cNvSpPr/>
          <p:nvPr/>
        </p:nvSpPr>
        <p:spPr>
          <a:xfrm>
            <a:off x="2006375" y="3029170"/>
            <a:ext cx="2284956" cy="2089455"/>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8D6BAD5-6D6A-F574-B7BA-D04F8205D1F4}"/>
              </a:ext>
            </a:extLst>
          </p:cNvPr>
          <p:cNvGrpSpPr/>
          <p:nvPr/>
        </p:nvGrpSpPr>
        <p:grpSpPr>
          <a:xfrm>
            <a:off x="1733193" y="3370481"/>
            <a:ext cx="581554" cy="1511983"/>
            <a:chOff x="3140667" y="2901058"/>
            <a:chExt cx="757038" cy="725949"/>
          </a:xfrm>
          <a:scene3d>
            <a:camera prst="orthographicFront">
              <a:rot lat="0" lon="0" rev="0"/>
            </a:camera>
            <a:lightRig rig="balanced" dir="t">
              <a:rot lat="0" lon="0" rev="8700000"/>
            </a:lightRig>
          </a:scene3d>
        </p:grpSpPr>
        <p:sp>
          <p:nvSpPr>
            <p:cNvPr id="8" name="Rectangle: Rounded Corners 7">
              <a:extLst>
                <a:ext uri="{FF2B5EF4-FFF2-40B4-BE49-F238E27FC236}">
                  <a16:creationId xmlns:a16="http://schemas.microsoft.com/office/drawing/2014/main" id="{4B27D87D-9C92-FADE-BC5B-C2781968966C}"/>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5" name="任意形状 644">
              <a:extLst>
                <a:ext uri="{FF2B5EF4-FFF2-40B4-BE49-F238E27FC236}">
                  <a16:creationId xmlns:a16="http://schemas.microsoft.com/office/drawing/2014/main" id="{77596595-C2E8-CF61-FB95-C1B00ED9223A}"/>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23" name="TextBox 22">
            <a:extLst>
              <a:ext uri="{FF2B5EF4-FFF2-40B4-BE49-F238E27FC236}">
                <a16:creationId xmlns:a16="http://schemas.microsoft.com/office/drawing/2014/main" id="{789C7CAB-181A-AE86-75CF-E58E3952B116}"/>
              </a:ext>
            </a:extLst>
          </p:cNvPr>
          <p:cNvSpPr txBox="1"/>
          <p:nvPr/>
        </p:nvSpPr>
        <p:spPr>
          <a:xfrm>
            <a:off x="2135685" y="3381671"/>
            <a:ext cx="2188683" cy="1754326"/>
          </a:xfrm>
          <a:prstGeom prst="rect">
            <a:avLst/>
          </a:prstGeom>
          <a:noFill/>
        </p:spPr>
        <p:txBody>
          <a:bodyPr wrap="square">
            <a:spAutoFit/>
          </a:bodyPr>
          <a:lstStyle/>
          <a:p>
            <a:pPr algn="ctr">
              <a:buNone/>
            </a:pPr>
            <a:r>
              <a:rPr lang="it-IT" dirty="0">
                <a:solidFill>
                  <a:schemeClr val="bg1"/>
                </a:solidFill>
                <a:latin typeface="Arial" panose="020B0604020202020204" pitchFamily="34" charset="0"/>
                <a:cs typeface="Arial" panose="020B0604020202020204" pitchFamily="34" charset="0"/>
              </a:rPr>
              <a:t>Crea portafoglio</a:t>
            </a:r>
          </a:p>
          <a:p>
            <a:pPr algn="ctr">
              <a:buNone/>
            </a:pPr>
            <a:r>
              <a:rPr lang="it-IT" dirty="0">
                <a:solidFill>
                  <a:schemeClr val="bg1"/>
                </a:solidFill>
                <a:latin typeface="Arial" panose="020B0604020202020204" pitchFamily="34" charset="0"/>
                <a:cs typeface="Arial" panose="020B0604020202020204" pitchFamily="34" charset="0"/>
              </a:rPr>
              <a:t>(MetaMaschera,</a:t>
            </a:r>
          </a:p>
          <a:p>
            <a:pPr algn="ctr">
              <a:buNone/>
            </a:pPr>
            <a:r>
              <a:rPr lang="it-IT" dirty="0">
                <a:solidFill>
                  <a:schemeClr val="bg1"/>
                </a:solidFill>
                <a:latin typeface="Arial" panose="020B0604020202020204" pitchFamily="34" charset="0"/>
                <a:cs typeface="Arial" panose="020B0604020202020204" pitchFamily="34" charset="0"/>
              </a:rPr>
              <a:t> Fiducia Portafoglio</a:t>
            </a:r>
          </a:p>
          <a:p>
            <a:pPr algn="ctr">
              <a:buNone/>
            </a:pPr>
            <a:r>
              <a:rPr lang="it-IT" dirty="0">
                <a:solidFill>
                  <a:schemeClr val="bg1"/>
                </a:solidFill>
                <a:latin typeface="Arial" panose="020B0604020202020204" pitchFamily="34" charset="0"/>
                <a:cs typeface="Arial" panose="020B0604020202020204" pitchFamily="34" charset="0"/>
              </a:rPr>
              <a:t>e qualsiasi</a:t>
            </a:r>
          </a:p>
          <a:p>
            <a:pPr algn="ctr">
              <a:buNone/>
            </a:pPr>
            <a:r>
              <a:rPr lang="it-IT" dirty="0">
                <a:solidFill>
                  <a:schemeClr val="bg1"/>
                </a:solidFill>
                <a:latin typeface="Arial" panose="020B0604020202020204" pitchFamily="34" charset="0"/>
                <a:cs typeface="Arial" panose="020B0604020202020204" pitchFamily="34" charset="0"/>
              </a:rPr>
              <a:t>  portafoglio Rete tre</a:t>
            </a:r>
            <a:r>
              <a:rPr lang="en-IN" dirty="0">
                <a:solidFill>
                  <a:schemeClr val="bg1"/>
                </a:solidFill>
                <a:latin typeface="Arial" panose="020B0604020202020204" pitchFamily="34" charset="0"/>
                <a:cs typeface="Arial" panose="020B0604020202020204" pitchFamily="34" charset="0"/>
              </a:rPr>
              <a:t>)</a:t>
            </a:r>
          </a:p>
        </p:txBody>
      </p:sp>
      <p:sp>
        <p:nvSpPr>
          <p:cNvPr id="24" name="Rectangle: Rounded Corners 23">
            <a:extLst>
              <a:ext uri="{FF2B5EF4-FFF2-40B4-BE49-F238E27FC236}">
                <a16:creationId xmlns:a16="http://schemas.microsoft.com/office/drawing/2014/main" id="{5959F0CA-2785-8E78-BA78-C16FAE3112BA}"/>
              </a:ext>
            </a:extLst>
          </p:cNvPr>
          <p:cNvSpPr/>
          <p:nvPr/>
        </p:nvSpPr>
        <p:spPr>
          <a:xfrm>
            <a:off x="4965875" y="3052635"/>
            <a:ext cx="2284956" cy="2089455"/>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CFC370E-9C43-9578-E57B-99BCE69530E6}"/>
              </a:ext>
            </a:extLst>
          </p:cNvPr>
          <p:cNvGrpSpPr/>
          <p:nvPr/>
        </p:nvGrpSpPr>
        <p:grpSpPr>
          <a:xfrm>
            <a:off x="4692693" y="3393946"/>
            <a:ext cx="581554" cy="1511983"/>
            <a:chOff x="3140667" y="2901058"/>
            <a:chExt cx="757038" cy="725949"/>
          </a:xfrm>
          <a:scene3d>
            <a:camera prst="orthographicFront">
              <a:rot lat="0" lon="0" rev="0"/>
            </a:camera>
            <a:lightRig rig="balanced" dir="t">
              <a:rot lat="0" lon="0" rev="8700000"/>
            </a:lightRig>
          </a:scene3d>
        </p:grpSpPr>
        <p:sp>
          <p:nvSpPr>
            <p:cNvPr id="27" name="Rectangle: Rounded Corners 26">
              <a:extLst>
                <a:ext uri="{FF2B5EF4-FFF2-40B4-BE49-F238E27FC236}">
                  <a16:creationId xmlns:a16="http://schemas.microsoft.com/office/drawing/2014/main" id="{2762F6C6-FD6A-2EA2-F207-AA6F89833534}"/>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8" name="任意形状 644">
              <a:extLst>
                <a:ext uri="{FF2B5EF4-FFF2-40B4-BE49-F238E27FC236}">
                  <a16:creationId xmlns:a16="http://schemas.microsoft.com/office/drawing/2014/main" id="{56F2391B-9625-46D6-65D2-5EB131E04168}"/>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30" name="TextBox 29">
            <a:extLst>
              <a:ext uri="{FF2B5EF4-FFF2-40B4-BE49-F238E27FC236}">
                <a16:creationId xmlns:a16="http://schemas.microsoft.com/office/drawing/2014/main" id="{C177ACAD-08DC-F73F-D9B4-2D92FAD7260C}"/>
              </a:ext>
            </a:extLst>
          </p:cNvPr>
          <p:cNvSpPr txBox="1"/>
          <p:nvPr/>
        </p:nvSpPr>
        <p:spPr>
          <a:xfrm>
            <a:off x="5384671" y="3742462"/>
            <a:ext cx="1643783" cy="923330"/>
          </a:xfrm>
          <a:prstGeom prst="rect">
            <a:avLst/>
          </a:prstGeom>
          <a:noFill/>
        </p:spPr>
        <p:txBody>
          <a:bodyPr wrap="square">
            <a:spAutoFit/>
          </a:bodyPr>
          <a:lstStyle/>
          <a:p>
            <a:pPr algn="ctr">
              <a:buNone/>
            </a:pPr>
            <a:r>
              <a:rPr lang="it-IT" dirty="0">
                <a:solidFill>
                  <a:schemeClr val="bg1"/>
                </a:solidFill>
                <a:latin typeface="Arial" panose="020B0604020202020204" pitchFamily="34" charset="0"/>
                <a:cs typeface="Arial" panose="020B0604020202020204" pitchFamily="34" charset="0"/>
              </a:rPr>
              <a:t>Aggiungi rete poligonale e USDT</a:t>
            </a:r>
            <a:endParaRPr lang="en-IN" dirty="0">
              <a:solidFill>
                <a:schemeClr val="bg1"/>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D39B8C36-B43A-328F-CD0A-B414209D83A6}"/>
              </a:ext>
            </a:extLst>
          </p:cNvPr>
          <p:cNvSpPr/>
          <p:nvPr/>
        </p:nvSpPr>
        <p:spPr>
          <a:xfrm>
            <a:off x="7942814" y="3075073"/>
            <a:ext cx="2736900" cy="2089455"/>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F6AFB177-D808-725F-8B37-94EC40E65701}"/>
              </a:ext>
            </a:extLst>
          </p:cNvPr>
          <p:cNvGrpSpPr/>
          <p:nvPr/>
        </p:nvGrpSpPr>
        <p:grpSpPr>
          <a:xfrm>
            <a:off x="7669632" y="3416384"/>
            <a:ext cx="581554" cy="1511983"/>
            <a:chOff x="3140667" y="2901058"/>
            <a:chExt cx="757038" cy="725949"/>
          </a:xfrm>
          <a:scene3d>
            <a:camera prst="orthographicFront">
              <a:rot lat="0" lon="0" rev="0"/>
            </a:camera>
            <a:lightRig rig="balanced" dir="t">
              <a:rot lat="0" lon="0" rev="8700000"/>
            </a:lightRig>
          </a:scene3d>
        </p:grpSpPr>
        <p:sp>
          <p:nvSpPr>
            <p:cNvPr id="33" name="Rectangle: Rounded Corners 32">
              <a:extLst>
                <a:ext uri="{FF2B5EF4-FFF2-40B4-BE49-F238E27FC236}">
                  <a16:creationId xmlns:a16="http://schemas.microsoft.com/office/drawing/2014/main" id="{00070BE6-DA8A-20F1-0910-9B47CFF0A4D0}"/>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34" name="任意形状 644">
              <a:extLst>
                <a:ext uri="{FF2B5EF4-FFF2-40B4-BE49-F238E27FC236}">
                  <a16:creationId xmlns:a16="http://schemas.microsoft.com/office/drawing/2014/main" id="{EAAD8F8D-84C3-A9AF-E64B-529546B28CFF}"/>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35" name="TextBox 34">
            <a:extLst>
              <a:ext uri="{FF2B5EF4-FFF2-40B4-BE49-F238E27FC236}">
                <a16:creationId xmlns:a16="http://schemas.microsoft.com/office/drawing/2014/main" id="{DCBD8802-D8E8-9EDE-E40C-D3B020323921}"/>
              </a:ext>
            </a:extLst>
          </p:cNvPr>
          <p:cNvSpPr txBox="1"/>
          <p:nvPr/>
        </p:nvSpPr>
        <p:spPr>
          <a:xfrm>
            <a:off x="8347822" y="3188464"/>
            <a:ext cx="2163095" cy="2031325"/>
          </a:xfrm>
          <a:prstGeom prst="rect">
            <a:avLst/>
          </a:prstGeom>
          <a:noFill/>
        </p:spPr>
        <p:txBody>
          <a:bodyPr wrap="square">
            <a:spAutoFit/>
          </a:bodyPr>
          <a:lstStyle/>
          <a:p>
            <a:pPr algn="ctr">
              <a:buNone/>
            </a:pPr>
            <a:r>
              <a:rPr lang="it-IT" dirty="0">
                <a:solidFill>
                  <a:schemeClr val="bg1"/>
                </a:solidFill>
                <a:latin typeface="Arial" panose="020B0604020202020204" pitchFamily="34" charset="0"/>
                <a:cs typeface="Arial" panose="020B0604020202020204" pitchFamily="34" charset="0"/>
              </a:rPr>
              <a:t>Quindi, collega il tuo portafoglio web tre a Xsinergia.io per acquistare slot Xsinergia per acquistare slot energetiche</a:t>
            </a:r>
            <a:endParaRPr lang="en-US" dirty="0">
              <a:solidFill>
                <a:schemeClr val="bg1"/>
              </a:solidFill>
              <a:latin typeface="Arial" panose="020B0604020202020204" pitchFamily="34" charset="0"/>
              <a:cs typeface="Arial" panose="020B0604020202020204" pitchFamily="34" charset="0"/>
            </a:endParaRPr>
          </a:p>
        </p:txBody>
      </p:sp>
      <p:pic>
        <p:nvPicPr>
          <p:cNvPr id="10" name="Picture 9" descr="A purple hexagon with white logo&#10;&#10;AI-generated content may be incorrect.">
            <a:extLst>
              <a:ext uri="{FF2B5EF4-FFF2-40B4-BE49-F238E27FC236}">
                <a16:creationId xmlns:a16="http://schemas.microsoft.com/office/drawing/2014/main" id="{4A542204-760B-5C37-130E-D666723F7B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6795" y="2482791"/>
            <a:ext cx="1184564" cy="1184564"/>
          </a:xfrm>
          <a:prstGeom prst="rect">
            <a:avLst/>
          </a:prstGeom>
        </p:spPr>
      </p:pic>
    </p:spTree>
    <p:extLst>
      <p:ext uri="{BB962C8B-B14F-4D97-AF65-F5344CB8AC3E}">
        <p14:creationId xmlns:p14="http://schemas.microsoft.com/office/powerpoint/2010/main" val="121431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49CF9-66FA-6674-505D-F32131623936}"/>
            </a:ext>
          </a:extLst>
        </p:cNvPr>
        <p:cNvGrpSpPr/>
        <p:nvPr/>
      </p:nvGrpSpPr>
      <p:grpSpPr>
        <a:xfrm>
          <a:off x="0" y="0"/>
          <a:ext cx="0" cy="0"/>
          <a:chOff x="0" y="0"/>
          <a:chExt cx="0" cy="0"/>
        </a:xfrm>
      </p:grpSpPr>
      <p:pic>
        <p:nvPicPr>
          <p:cNvPr id="6" name="Picture 5" descr="Green lights in a black background&#10;&#10;AI-generated content may be incorrect.">
            <a:extLst>
              <a:ext uri="{FF2B5EF4-FFF2-40B4-BE49-F238E27FC236}">
                <a16:creationId xmlns:a16="http://schemas.microsoft.com/office/drawing/2014/main" id="{02C757BE-0249-71C2-AB7A-65EE40A8E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7" name="Rectangle 6">
            <a:extLst>
              <a:ext uri="{FF2B5EF4-FFF2-40B4-BE49-F238E27FC236}">
                <a16:creationId xmlns:a16="http://schemas.microsoft.com/office/drawing/2014/main" id="{32695C45-6E1D-1E70-5AE5-592966632A31}"/>
              </a:ext>
            </a:extLst>
          </p:cNvPr>
          <p:cNvSpPr/>
          <p:nvPr/>
        </p:nvSpPr>
        <p:spPr>
          <a:xfrm flipH="1">
            <a:off x="-1900" y="-1802"/>
            <a:ext cx="12192001" cy="685980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13" name="TextBox 12">
            <a:extLst>
              <a:ext uri="{FF2B5EF4-FFF2-40B4-BE49-F238E27FC236}">
                <a16:creationId xmlns:a16="http://schemas.microsoft.com/office/drawing/2014/main" id="{28E979F1-B034-69D7-D932-FE049CEC6112}"/>
              </a:ext>
            </a:extLst>
          </p:cNvPr>
          <p:cNvSpPr txBox="1"/>
          <p:nvPr/>
        </p:nvSpPr>
        <p:spPr>
          <a:xfrm>
            <a:off x="4008400" y="166615"/>
            <a:ext cx="3593866" cy="590931"/>
          </a:xfrm>
          <a:prstGeom prst="rect">
            <a:avLst/>
          </a:prstGeom>
          <a:noFill/>
          <a:effectLst>
            <a:outerShdw blurRad="254000" dist="38100" dir="1200000" algn="tl" rotWithShape="0">
              <a:prstClr val="black">
                <a:alpha val="40000"/>
              </a:prstClr>
            </a:outerShdw>
          </a:effectLst>
        </p:spPr>
        <p:txBody>
          <a:bodyPr wrap="square" rtlCol="0">
            <a:spAutoFit/>
          </a:bodyPr>
          <a:lstStyle/>
          <a:p>
            <a:pPr>
              <a:lnSpc>
                <a:spcPct val="90000"/>
              </a:lnSpc>
            </a:pPr>
            <a:r>
              <a:rPr lang="en-IN" sz="3600" b="1" dirty="0">
                <a:solidFill>
                  <a:schemeClr val="accent6"/>
                </a:solidFill>
                <a:latin typeface="+mj-lt"/>
              </a:rPr>
              <a:t>DISCLAIMER</a:t>
            </a:r>
            <a:endParaRPr lang="en-GB" sz="3600" b="1" dirty="0">
              <a:solidFill>
                <a:schemeClr val="accent6"/>
              </a:solidFill>
              <a:latin typeface="+mj-lt"/>
            </a:endParaRPr>
          </a:p>
        </p:txBody>
      </p:sp>
      <p:pic>
        <p:nvPicPr>
          <p:cNvPr id="3" name="Picture 2" descr="A green lit up coin&#10;&#10;AI-generated content may be incorrect.">
            <a:extLst>
              <a:ext uri="{FF2B5EF4-FFF2-40B4-BE49-F238E27FC236}">
                <a16:creationId xmlns:a16="http://schemas.microsoft.com/office/drawing/2014/main" id="{46CB941E-4B26-E50E-EBFE-68B3381EEA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972"/>
            <a:ext cx="868218" cy="868218"/>
          </a:xfrm>
          <a:prstGeom prst="rect">
            <a:avLst/>
          </a:prstGeom>
        </p:spPr>
      </p:pic>
      <p:sp>
        <p:nvSpPr>
          <p:cNvPr id="10" name="TextBox 9">
            <a:extLst>
              <a:ext uri="{FF2B5EF4-FFF2-40B4-BE49-F238E27FC236}">
                <a16:creationId xmlns:a16="http://schemas.microsoft.com/office/drawing/2014/main" id="{42F5FCB0-DC9B-EE95-13D2-15D279AAA17D}"/>
              </a:ext>
            </a:extLst>
          </p:cNvPr>
          <p:cNvSpPr txBox="1"/>
          <p:nvPr/>
        </p:nvSpPr>
        <p:spPr>
          <a:xfrm>
            <a:off x="434109" y="878967"/>
            <a:ext cx="11428021" cy="5293757"/>
          </a:xfrm>
          <a:prstGeom prst="rect">
            <a:avLst/>
          </a:prstGeom>
          <a:noFill/>
        </p:spPr>
        <p:txBody>
          <a:bodyPr wrap="square">
            <a:spAutoFit/>
          </a:bodyPr>
          <a:lstStyle/>
          <a:p>
            <a:r>
              <a:rPr lang="en-US" sz="1400" b="1" dirty="0" err="1">
                <a:solidFill>
                  <a:schemeClr val="accent6"/>
                </a:solidFill>
                <a:latin typeface="Arial" panose="020B0604020202020204" pitchFamily="34" charset="0"/>
                <a:cs typeface="Arial" panose="020B0604020202020204" pitchFamily="34" charset="0"/>
              </a:rPr>
              <a:t>Natura</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dell'acquisto</a:t>
            </a:r>
            <a:r>
              <a:rPr lang="en-US" sz="1400" b="1" dirty="0">
                <a:solidFill>
                  <a:schemeClr val="bg1"/>
                </a:solidFill>
                <a:latin typeface="Arial" panose="020B0604020202020204" pitchFamily="34" charset="0"/>
                <a:cs typeface="Arial" panose="020B0604020202020204" pitchFamily="34" charset="0"/>
              </a:rPr>
              <a:t>: </a:t>
            </a:r>
            <a:r>
              <a:rPr lang="it-IT" sz="1400" dirty="0">
                <a:solidFill>
                  <a:schemeClr val="bg1"/>
                </a:solidFill>
                <a:latin typeface="Arial" panose="020B0604020202020204" pitchFamily="34" charset="0"/>
                <a:cs typeface="Arial" panose="020B0604020202020204" pitchFamily="34" charset="0"/>
              </a:rPr>
              <a:t>Acquistando un NFT Xsinergia, acquisisci un oggetto digitale da collezione e le credenziali di accesso a determinati materiali didattici, funzionalità della community, partecipazione a mastermind e altre utilità che Xsinergia potrebbe rendere disponibili. L'NFT fornisce solo accesso alle utilità. Non si tratta di una partecipazione azionaria, partnership, titolo o investimento finanziario.</a:t>
            </a:r>
            <a:br>
              <a:rPr lang="en-US" sz="1400" dirty="0">
                <a:solidFill>
                  <a:schemeClr val="bg1"/>
                </a:solidFill>
                <a:latin typeface="Arial" panose="020B0604020202020204" pitchFamily="34" charset="0"/>
                <a:cs typeface="Arial" panose="020B0604020202020204" pitchFamily="34" charset="0"/>
              </a:rPr>
            </a:br>
            <a:r>
              <a:rPr lang="en-US" sz="1400" b="1" dirty="0" err="1">
                <a:solidFill>
                  <a:schemeClr val="accent6"/>
                </a:solidFill>
                <a:latin typeface="Arial" panose="020B0604020202020204" pitchFamily="34" charset="0"/>
                <a:cs typeface="Arial" panose="020B0604020202020204" pitchFamily="34" charset="0"/>
              </a:rPr>
              <a:t>Scopo</a:t>
            </a:r>
            <a:r>
              <a:rPr lang="en-US" sz="1400" b="1" dirty="0">
                <a:solidFill>
                  <a:schemeClr val="accent6"/>
                </a:solidFill>
                <a:latin typeface="Arial" panose="020B0604020202020204" pitchFamily="34" charset="0"/>
                <a:cs typeface="Arial" panose="020B0604020202020204" pitchFamily="34" charset="0"/>
              </a:rPr>
              <a:t> del </a:t>
            </a:r>
            <a:r>
              <a:rPr lang="en-US" sz="1400" b="1" dirty="0" err="1">
                <a:solidFill>
                  <a:schemeClr val="accent6"/>
                </a:solidFill>
                <a:latin typeface="Arial" panose="020B0604020202020204" pitchFamily="34" charset="0"/>
                <a:cs typeface="Arial" panose="020B0604020202020204" pitchFamily="34" charset="0"/>
              </a:rPr>
              <a:t>ricavato</a:t>
            </a:r>
            <a:r>
              <a:rPr lang="en-US" sz="1400" b="1" dirty="0">
                <a:solidFill>
                  <a:schemeClr val="bg1"/>
                </a:solidFill>
                <a:latin typeface="Arial" panose="020B0604020202020204" pitchFamily="34" charset="0"/>
                <a:cs typeface="Arial" panose="020B0604020202020204" pitchFamily="34" charset="0"/>
              </a:rPr>
              <a:t>: </a:t>
            </a:r>
            <a:r>
              <a:rPr lang="it-IT" sz="1400" dirty="0">
                <a:solidFill>
                  <a:schemeClr val="bg1"/>
                </a:solidFill>
                <a:latin typeface="Arial" panose="020B0604020202020204" pitchFamily="34" charset="0"/>
                <a:cs typeface="Arial" panose="020B0604020202020204" pitchFamily="34" charset="0"/>
              </a:rPr>
              <a:t>Le vendite di NFT supportano l'istruzione, i programmi comunitari, le infrastrutture e lo sviluppo dell'ecosistema. Gli acquisti dovrebbero essere considerati come un supporto in stile crowdfunding per questi scopi, non come un veicolo di investimento</a:t>
            </a:r>
            <a:r>
              <a:rPr lang="en-US" sz="1400" dirty="0">
                <a:solidFill>
                  <a:schemeClr val="bg1"/>
                </a:solidFill>
                <a:latin typeface="Arial" panose="020B0604020202020204" pitchFamily="34" charset="0"/>
                <a:cs typeface="Arial" panose="020B0604020202020204" pitchFamily="34" charset="0"/>
              </a:rPr>
              <a:t>.</a:t>
            </a:r>
            <a:br>
              <a:rPr lang="en-US" sz="1400" dirty="0">
                <a:solidFill>
                  <a:schemeClr val="bg1"/>
                </a:solidFill>
                <a:latin typeface="Arial" panose="020B0604020202020204" pitchFamily="34" charset="0"/>
                <a:cs typeface="Arial" panose="020B0604020202020204" pitchFamily="34" charset="0"/>
              </a:rPr>
            </a:br>
            <a:br>
              <a:rPr lang="en-US" sz="1400" dirty="0">
                <a:solidFill>
                  <a:schemeClr val="bg1"/>
                </a:solidFill>
                <a:latin typeface="Arial" panose="020B0604020202020204" pitchFamily="34" charset="0"/>
                <a:cs typeface="Arial" panose="020B0604020202020204" pitchFamily="34" charset="0"/>
              </a:rPr>
            </a:br>
            <a:r>
              <a:rPr lang="en-US" sz="1400" b="1" dirty="0" err="1">
                <a:solidFill>
                  <a:schemeClr val="accent6"/>
                </a:solidFill>
                <a:latin typeface="Arial" panose="020B0604020202020204" pitchFamily="34" charset="0"/>
                <a:cs typeface="Arial" panose="020B0604020202020204" pitchFamily="34" charset="0"/>
              </a:rPr>
              <a:t>Nessun</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investimento</a:t>
            </a:r>
            <a:r>
              <a:rPr lang="en-US" sz="1400" b="1" dirty="0">
                <a:solidFill>
                  <a:schemeClr val="accent6"/>
                </a:solidFill>
                <a:latin typeface="Arial" panose="020B0604020202020204" pitchFamily="34" charset="0"/>
                <a:cs typeface="Arial" panose="020B0604020202020204" pitchFamily="34" charset="0"/>
              </a:rPr>
              <a:t> / </a:t>
            </a:r>
            <a:r>
              <a:rPr lang="en-US" sz="1400" b="1" dirty="0" err="1">
                <a:solidFill>
                  <a:schemeClr val="accent6"/>
                </a:solidFill>
                <a:latin typeface="Arial" panose="020B0604020202020204" pitchFamily="34" charset="0"/>
                <a:cs typeface="Arial" panose="020B0604020202020204" pitchFamily="34" charset="0"/>
              </a:rPr>
              <a:t>Nessuna</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aspettativa</a:t>
            </a:r>
            <a:r>
              <a:rPr lang="en-US" sz="1400" b="1" dirty="0">
                <a:solidFill>
                  <a:schemeClr val="accent6"/>
                </a:solidFill>
                <a:latin typeface="Arial" panose="020B0604020202020204" pitchFamily="34" charset="0"/>
                <a:cs typeface="Arial" panose="020B0604020202020204" pitchFamily="34" charset="0"/>
              </a:rPr>
              <a:t> di </a:t>
            </a:r>
            <a:r>
              <a:rPr lang="en-US" sz="1400" b="1" dirty="0" err="1">
                <a:solidFill>
                  <a:schemeClr val="accent6"/>
                </a:solidFill>
                <a:latin typeface="Arial" panose="020B0604020202020204" pitchFamily="34" charset="0"/>
                <a:cs typeface="Arial" panose="020B0604020202020204" pitchFamily="34" charset="0"/>
              </a:rPr>
              <a:t>profitto</a:t>
            </a:r>
            <a:r>
              <a:rPr lang="en-US" sz="1600" b="1" dirty="0">
                <a:solidFill>
                  <a:schemeClr val="bg1"/>
                </a:solidFill>
                <a:latin typeface="Arial" panose="020B0604020202020204" pitchFamily="34" charset="0"/>
                <a:cs typeface="Arial" panose="020B0604020202020204" pitchFamily="34" charset="0"/>
              </a:rPr>
              <a:t>: </a:t>
            </a:r>
            <a:r>
              <a:rPr lang="it-IT" sz="1400" dirty="0">
                <a:solidFill>
                  <a:schemeClr val="bg1"/>
                </a:solidFill>
                <a:latin typeface="Arial" panose="020B0604020202020204" pitchFamily="34" charset="0"/>
                <a:cs typeface="Arial" panose="020B0604020202020204" pitchFamily="34" charset="0"/>
              </a:rPr>
              <a:t>Xsinergia non offre prodotti finanziari, titoli o garanzie di reddito. Nulla di quanto comunicato da Xsinergia o dai suoi partner costituisce una sollecitazione all'acquisto, alla vendita o all'investimento in asset digitali. I partecipanti non devono aspettarsi alcun profitto dalle attività di Xsinergia o di altri.</a:t>
            </a:r>
            <a:endParaRPr lang="en-US" sz="1400" dirty="0">
              <a:solidFill>
                <a:schemeClr val="bg1"/>
              </a:solidFill>
              <a:latin typeface="Arial" panose="020B0604020202020204" pitchFamily="34" charset="0"/>
              <a:cs typeface="Arial" panose="020B0604020202020204" pitchFamily="34" charset="0"/>
            </a:endParaRPr>
          </a:p>
          <a:p>
            <a:r>
              <a:rPr lang="en-US" sz="1400" b="1" dirty="0">
                <a:solidFill>
                  <a:schemeClr val="accent6"/>
                </a:solidFill>
                <a:latin typeface="Arial" panose="020B0604020202020204" pitchFamily="34" charset="0"/>
                <a:cs typeface="Arial" panose="020B0604020202020204" pitchFamily="34" charset="0"/>
              </a:rPr>
              <a:t>Le </a:t>
            </a:r>
            <a:r>
              <a:rPr lang="en-US" sz="1400" b="1" dirty="0" err="1">
                <a:solidFill>
                  <a:schemeClr val="accent6"/>
                </a:solidFill>
                <a:latin typeface="Arial" panose="020B0604020202020204" pitchFamily="34" charset="0"/>
                <a:cs typeface="Arial" panose="020B0604020202020204" pitchFamily="34" charset="0"/>
              </a:rPr>
              <a:t>utilità</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potrebbero</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cambiare</a:t>
            </a:r>
            <a:r>
              <a:rPr lang="en-US" sz="1400" b="1" dirty="0">
                <a:solidFill>
                  <a:schemeClr val="bg1"/>
                </a:solidFill>
                <a:latin typeface="Arial" panose="020B0604020202020204" pitchFamily="34" charset="0"/>
                <a:cs typeface="Arial" panose="020B0604020202020204" pitchFamily="34" charset="0"/>
              </a:rPr>
              <a:t>: </a:t>
            </a:r>
            <a:r>
              <a:rPr lang="it-IT" sz="1400" dirty="0">
                <a:solidFill>
                  <a:schemeClr val="bg1"/>
                </a:solidFill>
                <a:latin typeface="Arial" panose="020B0604020202020204" pitchFamily="34" charset="0"/>
                <a:cs typeface="Arial" panose="020B0604020202020204" pitchFamily="34" charset="0"/>
              </a:rPr>
              <a:t>Le utilità, le funzionalità e l'accesso associati agli NFT non sono garantiti e possono essere modificati, sospesi o interrotti, in tutto o in parte, in qualsiasi momento per motivi legali, normativi, di sicurezza, tecnici o aziendali. La disponibilità può variare a seconda della regione e nel tempo.</a:t>
            </a:r>
            <a:endParaRPr lang="en-US" sz="1400" dirty="0">
              <a:solidFill>
                <a:schemeClr val="bg1"/>
              </a:solidFill>
              <a:latin typeface="Arial" panose="020B0604020202020204" pitchFamily="34" charset="0"/>
              <a:cs typeface="Arial" panose="020B0604020202020204" pitchFamily="34" charset="0"/>
            </a:endParaRPr>
          </a:p>
          <a:p>
            <a:r>
              <a:rPr lang="it-IT" sz="1400" b="1" dirty="0">
                <a:solidFill>
                  <a:schemeClr val="accent6"/>
                </a:solidFill>
                <a:latin typeface="Arial" panose="020B0604020202020204" pitchFamily="34" charset="0"/>
                <a:cs typeface="Arial" panose="020B0604020202020204" pitchFamily="34" charset="0"/>
              </a:rPr>
              <a:t>Nessuna garanzia di prezzo o prestazioni</a:t>
            </a:r>
            <a:r>
              <a:rPr lang="en-US" sz="1400" b="1" dirty="0">
                <a:solidFill>
                  <a:schemeClr val="accent6"/>
                </a:solidFill>
                <a:latin typeface="Arial" panose="020B0604020202020204" pitchFamily="34" charset="0"/>
                <a:cs typeface="Arial" panose="020B0604020202020204" pitchFamily="34" charset="0"/>
              </a:rPr>
              <a:t>: </a:t>
            </a:r>
            <a:r>
              <a:rPr lang="it-IT" sz="1400" dirty="0">
                <a:solidFill>
                  <a:schemeClr val="bg1"/>
                </a:solidFill>
                <a:latin typeface="Arial" panose="020B0604020202020204" pitchFamily="34" charset="0"/>
                <a:cs typeface="Arial" panose="020B0604020202020204" pitchFamily="34" charset="0"/>
              </a:rPr>
              <a:t>Xsinergia non garantisce in alcun modo che un NFT o un'utilità correlata avrà o manterrà valore, aumenterà di valore, genererà reddito o produrrà dividendi. I risultati di mercato sono al di fuori del controllo di Xsinergia.</a:t>
            </a:r>
            <a:br>
              <a:rPr lang="en-US" sz="1400" b="1" dirty="0">
                <a:solidFill>
                  <a:schemeClr val="bg1"/>
                </a:solidFill>
                <a:latin typeface="Arial" panose="020B0604020202020204" pitchFamily="34" charset="0"/>
                <a:cs typeface="Arial" panose="020B0604020202020204" pitchFamily="34" charset="0"/>
              </a:rPr>
            </a:br>
            <a:r>
              <a:rPr lang="en-US" sz="1400" b="1" dirty="0" err="1">
                <a:solidFill>
                  <a:schemeClr val="accent6"/>
                </a:solidFill>
                <a:latin typeface="Arial" panose="020B0604020202020204" pitchFamily="34" charset="0"/>
                <a:cs typeface="Arial" panose="020B0604020202020204" pitchFamily="34" charset="0"/>
              </a:rPr>
              <a:t>Informativa</a:t>
            </a:r>
            <a:r>
              <a:rPr lang="en-US" sz="1400" b="1" dirty="0">
                <a:solidFill>
                  <a:schemeClr val="accent6"/>
                </a:solidFill>
                <a:latin typeface="Arial" panose="020B0604020202020204" pitchFamily="34" charset="0"/>
                <a:cs typeface="Arial" panose="020B0604020202020204" pitchFamily="34" charset="0"/>
              </a:rPr>
              <a:t> sui </a:t>
            </a:r>
            <a:r>
              <a:rPr lang="en-US" sz="1400" b="1" dirty="0" err="1">
                <a:solidFill>
                  <a:schemeClr val="accent6"/>
                </a:solidFill>
                <a:latin typeface="Arial" panose="020B0604020202020204" pitchFamily="34" charset="0"/>
                <a:cs typeface="Arial" panose="020B0604020202020204" pitchFamily="34" charset="0"/>
              </a:rPr>
              <a:t>rischi</a:t>
            </a:r>
            <a:r>
              <a:rPr lang="en-US" sz="1400" b="1" dirty="0">
                <a:solidFill>
                  <a:schemeClr val="accent6"/>
                </a:solidFill>
                <a:latin typeface="Arial" panose="020B0604020202020204" pitchFamily="34" charset="0"/>
                <a:cs typeface="Arial" panose="020B0604020202020204" pitchFamily="34" charset="0"/>
              </a:rPr>
              <a:t>: </a:t>
            </a:r>
            <a:r>
              <a:rPr lang="it-IT" sz="1400" dirty="0">
                <a:solidFill>
                  <a:schemeClr val="bg1"/>
                </a:solidFill>
                <a:latin typeface="Arial" panose="020B0604020202020204" pitchFamily="34" charset="0"/>
                <a:cs typeface="Arial" panose="020B0604020202020204" pitchFamily="34" charset="0"/>
              </a:rPr>
              <a:t>Interagire con NFT, blockchain e tecnologie correlate comporta rischi intrinseci, tra cui volatilità, guasti tecnologici, perdita delle credenziali di accesso e modifiche normative. Si consiglia di condurre ricerche indipendenti e di effettuare la due diligence. Tutti gli acquisti sono a proprio rischio e pericolo.</a:t>
            </a:r>
          </a:p>
          <a:p>
            <a:r>
              <a:rPr lang="en-US" sz="1400" b="1" dirty="0" err="1">
                <a:solidFill>
                  <a:schemeClr val="accent6"/>
                </a:solidFill>
                <a:latin typeface="Arial" panose="020B0604020202020204" pitchFamily="34" charset="0"/>
                <a:cs typeface="Arial" panose="020B0604020202020204" pitchFamily="34" charset="0"/>
              </a:rPr>
              <a:t>Avviso</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chiave</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inglese</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semplice</a:t>
            </a:r>
            <a:r>
              <a:rPr lang="en-US" sz="1400" b="1" dirty="0">
                <a:solidFill>
                  <a:schemeClr val="accent6"/>
                </a:solidFill>
                <a:latin typeface="Arial" panose="020B0604020202020204" pitchFamily="34" charset="0"/>
                <a:cs typeface="Arial" panose="020B0604020202020204" pitchFamily="34" charset="0"/>
              </a:rPr>
              <a:t>): </a:t>
            </a:r>
            <a:r>
              <a:rPr lang="it-IT" sz="1400" dirty="0">
                <a:solidFill>
                  <a:schemeClr val="bg1"/>
                </a:solidFill>
                <a:latin typeface="Arial" panose="020B0604020202020204" pitchFamily="34" charset="0"/>
                <a:cs typeface="Arial" panose="020B0604020202020204" pitchFamily="34" charset="0"/>
              </a:rPr>
              <a:t>Gli NFT di Xsinergia sono oggetti da collezione accessibili, non investimenti. I servizi di pubblica utilità possono cambiare o cessare in qualsiasi momento per motivi legali o commerciali. Nessuna garanzia di profitto o prezzo. Fai le tue ricerche</a:t>
            </a:r>
            <a:r>
              <a:rPr lang="en-US" sz="1400" dirty="0">
                <a:solidFill>
                  <a:schemeClr val="bg1"/>
                </a:solidFill>
                <a:latin typeface="Arial" panose="020B0604020202020204" pitchFamily="34" charset="0"/>
                <a:cs typeface="Arial" panose="020B0604020202020204" pitchFamily="34" charset="0"/>
              </a:rPr>
              <a:t>.</a:t>
            </a:r>
          </a:p>
          <a:p>
            <a:r>
              <a:rPr lang="it-IT" sz="1400" b="1" dirty="0">
                <a:solidFill>
                  <a:schemeClr val="accent6"/>
                </a:solidFill>
                <a:latin typeface="Arial" panose="020B0604020202020204" pitchFamily="34" charset="0"/>
                <a:cs typeface="Arial" panose="020B0604020202020204" pitchFamily="34" charset="0"/>
              </a:rPr>
              <a:t>Nessuna garanzia; riserva di diritti</a:t>
            </a:r>
            <a:r>
              <a:rPr lang="en-US" sz="1400" b="1" dirty="0">
                <a:solidFill>
                  <a:schemeClr val="accent6"/>
                </a:solidFill>
                <a:latin typeface="Arial" panose="020B0604020202020204" pitchFamily="34" charset="0"/>
                <a:cs typeface="Arial" panose="020B0604020202020204" pitchFamily="34" charset="0"/>
              </a:rPr>
              <a:t>: </a:t>
            </a:r>
            <a:r>
              <a:rPr lang="it-IT" sz="1400" dirty="0">
                <a:solidFill>
                  <a:schemeClr val="bg1"/>
                </a:solidFill>
                <a:latin typeface="Arial" panose="020B0604020202020204" pitchFamily="34" charset="0"/>
                <a:cs typeface="Arial" panose="020B0604020202020204" pitchFamily="34" charset="0"/>
              </a:rPr>
              <a:t>Tutte le informazioni e le utilità sono fornite "così come sono" senza garanzie di alcun tipo. Xsinergia si riserva tutti i diritti non espressamente concessi nel presente documento.</a:t>
            </a:r>
            <a:endParaRPr lang="en-US" sz="1400" dirty="0">
              <a:solidFill>
                <a:schemeClr val="bg1"/>
              </a:solidFill>
              <a:latin typeface="Arial" panose="020B0604020202020204" pitchFamily="34" charset="0"/>
              <a:cs typeface="Arial" panose="020B0604020202020204" pitchFamily="34" charset="0"/>
            </a:endParaRPr>
          </a:p>
          <a:p>
            <a:r>
              <a:rPr lang="en-US" sz="1400" b="1" dirty="0" err="1">
                <a:solidFill>
                  <a:schemeClr val="accent6"/>
                </a:solidFill>
                <a:latin typeface="Arial" panose="020B0604020202020204" pitchFamily="34" charset="0"/>
                <a:cs typeface="Arial" panose="020B0604020202020204" pitchFamily="34" charset="0"/>
              </a:rPr>
              <a:t>Giurisdizione</a:t>
            </a:r>
            <a:r>
              <a:rPr lang="en-US" sz="1400" b="1" dirty="0">
                <a:solidFill>
                  <a:schemeClr val="accent6"/>
                </a:solidFill>
                <a:latin typeface="Arial" panose="020B0604020202020204" pitchFamily="34" charset="0"/>
                <a:cs typeface="Arial" panose="020B0604020202020204" pitchFamily="34" charset="0"/>
              </a:rPr>
              <a:t> e </a:t>
            </a:r>
            <a:r>
              <a:rPr lang="en-US" sz="1400" b="1" dirty="0" err="1">
                <a:solidFill>
                  <a:schemeClr val="accent6"/>
                </a:solidFill>
                <a:latin typeface="Arial" panose="020B0604020202020204" pitchFamily="34" charset="0"/>
                <a:cs typeface="Arial" panose="020B0604020202020204" pitchFamily="34" charset="0"/>
              </a:rPr>
              <a:t>interpretazione</a:t>
            </a:r>
            <a:r>
              <a:rPr lang="en-US" sz="1400" b="1" dirty="0">
                <a:solidFill>
                  <a:schemeClr val="accent6"/>
                </a:solidFill>
                <a:latin typeface="Arial" panose="020B0604020202020204" pitchFamily="34" charset="0"/>
                <a:cs typeface="Arial" panose="020B0604020202020204" pitchFamily="34" charset="0"/>
              </a:rPr>
              <a:t>: </a:t>
            </a:r>
            <a:r>
              <a:rPr lang="it-IT" sz="1400" dirty="0">
                <a:solidFill>
                  <a:schemeClr val="bg1"/>
                </a:solidFill>
                <a:latin typeface="Arial" panose="020B0604020202020204" pitchFamily="34" charset="0"/>
                <a:cs typeface="Arial" panose="020B0604020202020204" pitchFamily="34" charset="0"/>
              </a:rPr>
              <a:t>La presente informativa è redatta in uno stile conservativo e transfrontaliero, volto ad allinearsi agli approcci internazionali più diffusi in materia di tutela dei consumatori e di informativa sui rischi legati alle attività digitali. Le leggi locali variano; i partecipanti sono responsabili della propria conformità.</a:t>
            </a:r>
            <a:endParaRPr lang="en-IN"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211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Green lights in a black background&#10;&#10;AI-generated content may be incorrect.">
            <a:extLst>
              <a:ext uri="{FF2B5EF4-FFF2-40B4-BE49-F238E27FC236}">
                <a16:creationId xmlns:a16="http://schemas.microsoft.com/office/drawing/2014/main" id="{FB27B4B2-C408-1671-68C4-84B86E59F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4" name="Rectangle 3">
            <a:extLst>
              <a:ext uri="{FF2B5EF4-FFF2-40B4-BE49-F238E27FC236}">
                <a16:creationId xmlns:a16="http://schemas.microsoft.com/office/drawing/2014/main" id="{65FB2868-1284-D87A-0D74-937FF7B85C78}"/>
              </a:ext>
            </a:extLst>
          </p:cNvPr>
          <p:cNvSpPr/>
          <p:nvPr/>
        </p:nvSpPr>
        <p:spPr>
          <a:xfrm flipH="1">
            <a:off x="-1902" y="-1802"/>
            <a:ext cx="12192001" cy="6859801"/>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8" name="TextBox 7">
            <a:extLst>
              <a:ext uri="{FF2B5EF4-FFF2-40B4-BE49-F238E27FC236}">
                <a16:creationId xmlns:a16="http://schemas.microsoft.com/office/drawing/2014/main" id="{9687E4E8-1E7D-DA44-45A7-BB649B0B36F1}"/>
              </a:ext>
            </a:extLst>
          </p:cNvPr>
          <p:cNvSpPr txBox="1"/>
          <p:nvPr/>
        </p:nvSpPr>
        <p:spPr>
          <a:xfrm>
            <a:off x="1482843" y="2896371"/>
            <a:ext cx="9240982" cy="1446550"/>
          </a:xfrm>
          <a:prstGeom prst="rect">
            <a:avLst/>
          </a:prstGeom>
          <a:noFill/>
        </p:spPr>
        <p:txBody>
          <a:bodyPr wrap="square">
            <a:spAutoFit/>
          </a:bodyPr>
          <a:lstStyle/>
          <a:p>
            <a:pPr algn="ctr"/>
            <a:r>
              <a:rPr lang="en-US" sz="8800" b="1" dirty="0">
                <a:solidFill>
                  <a:schemeClr val="accent6"/>
                </a:solidFill>
                <a:effectLst>
                  <a:outerShdw blurRad="317500" algn="ctr" rotWithShape="0">
                    <a:prstClr val="black">
                      <a:alpha val="50000"/>
                    </a:prstClr>
                  </a:outerShdw>
                </a:effectLst>
                <a:latin typeface="+mj-lt"/>
              </a:rPr>
              <a:t>GRAZIE</a:t>
            </a:r>
            <a:endParaRPr lang="en-ID" sz="8800" b="1" dirty="0">
              <a:solidFill>
                <a:schemeClr val="accent6"/>
              </a:solidFill>
              <a:effectLst>
                <a:outerShdw blurRad="317500" algn="ctr" rotWithShape="0">
                  <a:prstClr val="black">
                    <a:alpha val="50000"/>
                  </a:prstClr>
                </a:outerShdw>
              </a:effectLst>
              <a:latin typeface="+mj-lt"/>
            </a:endParaRPr>
          </a:p>
        </p:txBody>
      </p:sp>
      <p:sp>
        <p:nvSpPr>
          <p:cNvPr id="10" name="Cube 9">
            <a:extLst>
              <a:ext uri="{FF2B5EF4-FFF2-40B4-BE49-F238E27FC236}">
                <a16:creationId xmlns:a16="http://schemas.microsoft.com/office/drawing/2014/main" id="{418D06A7-BEBA-4AA3-B9E6-375E3A40E720}"/>
              </a:ext>
            </a:extLst>
          </p:cNvPr>
          <p:cNvSpPr/>
          <p:nvPr/>
        </p:nvSpPr>
        <p:spPr>
          <a:xfrm flipH="1">
            <a:off x="746623" y="1035774"/>
            <a:ext cx="6004937" cy="6285896"/>
          </a:xfrm>
          <a:prstGeom prst="cube">
            <a:avLst>
              <a:gd name="adj" fmla="val 47242"/>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11">
            <a:extLst>
              <a:ext uri="{FF2B5EF4-FFF2-40B4-BE49-F238E27FC236}">
                <a16:creationId xmlns:a16="http://schemas.microsoft.com/office/drawing/2014/main" id="{19C58CDE-7C62-48DC-9E86-0365E2D633F5}"/>
              </a:ext>
            </a:extLst>
          </p:cNvPr>
          <p:cNvSpPr txBox="1"/>
          <p:nvPr/>
        </p:nvSpPr>
        <p:spPr>
          <a:xfrm>
            <a:off x="1831962" y="4178722"/>
            <a:ext cx="8736280" cy="584775"/>
          </a:xfrm>
          <a:prstGeom prst="rect">
            <a:avLst/>
          </a:prstGeom>
          <a:noFill/>
        </p:spPr>
        <p:txBody>
          <a:bodyPr wrap="square">
            <a:spAutoFit/>
          </a:bodyPr>
          <a:lstStyle/>
          <a:p>
            <a:pPr algn="ctr"/>
            <a:r>
              <a:rPr lang="en-US" sz="3200" b="1" dirty="0">
                <a:solidFill>
                  <a:schemeClr val="bg1"/>
                </a:solidFill>
                <a:latin typeface="Arial" panose="020B0604020202020204" pitchFamily="34" charset="0"/>
                <a:cs typeface="Arial" panose="020B0604020202020204" pitchFamily="34" charset="0"/>
              </a:rPr>
              <a:t>UNISCITI A NOI </a:t>
            </a:r>
            <a:r>
              <a:rPr lang="en-US" sz="3200" b="1" dirty="0">
                <a:solidFill>
                  <a:schemeClr val="accent6"/>
                </a:solidFill>
                <a:latin typeface="Arial" panose="020B0604020202020204" pitchFamily="34" charset="0"/>
                <a:cs typeface="Arial" panose="020B0604020202020204" pitchFamily="34" charset="0"/>
              </a:rPr>
              <a:t>LE MANI</a:t>
            </a:r>
            <a:r>
              <a:rPr lang="en-US" sz="3200" b="1" dirty="0">
                <a:solidFill>
                  <a:schemeClr val="bg1"/>
                </a:solidFill>
                <a:latin typeface="Arial" panose="020B0604020202020204" pitchFamily="34" charset="0"/>
                <a:cs typeface="Arial" panose="020B0604020202020204" pitchFamily="34" charset="0"/>
              </a:rPr>
              <a:t> INSIEME</a:t>
            </a:r>
            <a:endParaRPr lang="en-ID" sz="3200" b="1" spc="300" dirty="0">
              <a:solidFill>
                <a:schemeClr val="bg1"/>
              </a:solidFill>
              <a:effectLst>
                <a:outerShdw blurRad="317500" algn="ctr" rotWithShape="0">
                  <a:prstClr val="black">
                    <a:alpha val="50000"/>
                  </a:prstClr>
                </a:outerShdw>
              </a:effectLst>
              <a:latin typeface="Arial" panose="020B0604020202020204" pitchFamily="34" charset="0"/>
              <a:cs typeface="Arial" panose="020B0604020202020204" pitchFamily="34" charset="0"/>
            </a:endParaRPr>
          </a:p>
        </p:txBody>
      </p:sp>
      <p:sp>
        <p:nvSpPr>
          <p:cNvPr id="5" name="Cube 4">
            <a:extLst>
              <a:ext uri="{FF2B5EF4-FFF2-40B4-BE49-F238E27FC236}">
                <a16:creationId xmlns:a16="http://schemas.microsoft.com/office/drawing/2014/main" id="{69F931D6-5036-FDC7-44D4-89056BAA27A8}"/>
              </a:ext>
            </a:extLst>
          </p:cNvPr>
          <p:cNvSpPr/>
          <p:nvPr/>
        </p:nvSpPr>
        <p:spPr>
          <a:xfrm>
            <a:off x="7423129" y="904304"/>
            <a:ext cx="4032032" cy="4220683"/>
          </a:xfrm>
          <a:prstGeom prst="cube">
            <a:avLst>
              <a:gd name="adj" fmla="val 47242"/>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 name="TextBox 6">
            <a:extLst>
              <a:ext uri="{FF2B5EF4-FFF2-40B4-BE49-F238E27FC236}">
                <a16:creationId xmlns:a16="http://schemas.microsoft.com/office/drawing/2014/main" id="{9403D794-19F3-ED16-1D21-CC7CB6424762}"/>
              </a:ext>
            </a:extLst>
          </p:cNvPr>
          <p:cNvSpPr txBox="1"/>
          <p:nvPr/>
        </p:nvSpPr>
        <p:spPr>
          <a:xfrm>
            <a:off x="2958140" y="4663322"/>
            <a:ext cx="6391564" cy="923330"/>
          </a:xfrm>
          <a:prstGeom prst="rect">
            <a:avLst/>
          </a:prstGeom>
          <a:noFill/>
        </p:spPr>
        <p:txBody>
          <a:bodyPr wrap="square">
            <a:spAutoFit/>
          </a:bodyPr>
          <a:lstStyle/>
          <a:p>
            <a:pPr algn="ctr"/>
            <a:r>
              <a:rPr lang="en-US" b="1" dirty="0" err="1">
                <a:solidFill>
                  <a:schemeClr val="bg1"/>
                </a:solidFill>
              </a:rPr>
              <a:t>Trasparente</a:t>
            </a:r>
            <a:r>
              <a:rPr lang="en-US" b="1" dirty="0">
                <a:solidFill>
                  <a:schemeClr val="bg1"/>
                </a:solidFill>
              </a:rPr>
              <a:t> | </a:t>
            </a:r>
            <a:r>
              <a:rPr lang="en-US" b="1" dirty="0" err="1">
                <a:solidFill>
                  <a:schemeClr val="bg1"/>
                </a:solidFill>
              </a:rPr>
              <a:t>Automatizzato</a:t>
            </a:r>
            <a:r>
              <a:rPr lang="en-US" b="1" dirty="0">
                <a:solidFill>
                  <a:schemeClr val="bg1"/>
                </a:solidFill>
              </a:rPr>
              <a:t> | </a:t>
            </a:r>
            <a:r>
              <a:rPr lang="en-US" b="1" dirty="0" err="1">
                <a:solidFill>
                  <a:schemeClr val="bg1"/>
                </a:solidFill>
              </a:rPr>
              <a:t>Senza</a:t>
            </a:r>
            <a:r>
              <a:rPr lang="en-US" b="1" dirty="0">
                <a:solidFill>
                  <a:schemeClr val="bg1"/>
                </a:solidFill>
              </a:rPr>
              <a:t> </a:t>
            </a:r>
            <a:r>
              <a:rPr lang="en-US" b="1" dirty="0" err="1">
                <a:solidFill>
                  <a:schemeClr val="bg1"/>
                </a:solidFill>
              </a:rPr>
              <a:t>limiti</a:t>
            </a:r>
            <a:r>
              <a:rPr lang="en-US" b="1" dirty="0">
                <a:solidFill>
                  <a:schemeClr val="bg1"/>
                </a:solidFill>
              </a:rPr>
              <a:t> | </a:t>
            </a:r>
            <a:r>
              <a:rPr lang="en-US" b="1" dirty="0" err="1">
                <a:solidFill>
                  <a:schemeClr val="bg1"/>
                </a:solidFill>
              </a:rPr>
              <a:t>Offerto</a:t>
            </a:r>
            <a:r>
              <a:rPr lang="en-US" b="1" dirty="0">
                <a:solidFill>
                  <a:schemeClr val="bg1"/>
                </a:solidFill>
              </a:rPr>
              <a:t> da </a:t>
            </a:r>
            <a:r>
              <a:rPr lang="en-US" b="1" dirty="0" err="1">
                <a:solidFill>
                  <a:schemeClr val="bg1"/>
                </a:solidFill>
              </a:rPr>
              <a:t>Contratti</a:t>
            </a:r>
            <a:r>
              <a:rPr lang="en-US" b="1" dirty="0">
                <a:solidFill>
                  <a:schemeClr val="bg1"/>
                </a:solidFill>
              </a:rPr>
              <a:t> </a:t>
            </a:r>
            <a:r>
              <a:rPr lang="en-US" b="1" dirty="0" err="1">
                <a:solidFill>
                  <a:schemeClr val="bg1"/>
                </a:solidFill>
              </a:rPr>
              <a:t>intelligenti</a:t>
            </a:r>
            <a:r>
              <a:rPr lang="en-US" b="1" dirty="0">
                <a:solidFill>
                  <a:schemeClr val="bg1"/>
                </a:solidFill>
              </a:rPr>
              <a:t> | </a:t>
            </a:r>
            <a:r>
              <a:rPr lang="en-US" b="1" dirty="0" err="1">
                <a:solidFill>
                  <a:schemeClr val="bg1"/>
                </a:solidFill>
              </a:rPr>
              <a:t>Unisciti</a:t>
            </a:r>
            <a:r>
              <a:rPr lang="en-US" b="1" dirty="0">
                <a:solidFill>
                  <a:schemeClr val="bg1"/>
                </a:solidFill>
              </a:rPr>
              <a:t> </a:t>
            </a:r>
            <a:r>
              <a:rPr lang="en-US" b="1" dirty="0" err="1">
                <a:solidFill>
                  <a:schemeClr val="bg1"/>
                </a:solidFill>
              </a:rPr>
              <a:t>alla</a:t>
            </a:r>
            <a:r>
              <a:rPr lang="en-US" b="1" dirty="0">
                <a:solidFill>
                  <a:schemeClr val="bg1"/>
                </a:solidFill>
              </a:rPr>
              <a:t> </a:t>
            </a:r>
            <a:r>
              <a:rPr lang="en-US" b="1" dirty="0" err="1">
                <a:solidFill>
                  <a:schemeClr val="bg1"/>
                </a:solidFill>
              </a:rPr>
              <a:t>Rivoluzione</a:t>
            </a:r>
            <a:r>
              <a:rPr lang="en-US" b="1" dirty="0">
                <a:solidFill>
                  <a:schemeClr val="bg1"/>
                </a:solidFill>
              </a:rPr>
              <a:t> | </a:t>
            </a:r>
            <a:r>
              <a:rPr lang="en-US" b="1" dirty="0" err="1">
                <a:solidFill>
                  <a:schemeClr val="bg1"/>
                </a:solidFill>
              </a:rPr>
              <a:t>Attacca</a:t>
            </a:r>
            <a:r>
              <a:rPr lang="en-US" b="1" dirty="0">
                <a:solidFill>
                  <a:schemeClr val="bg1"/>
                </a:solidFill>
              </a:rPr>
              <a:t> </a:t>
            </a:r>
            <a:r>
              <a:rPr lang="en-US" b="1" dirty="0" err="1">
                <a:solidFill>
                  <a:schemeClr val="bg1"/>
                </a:solidFill>
              </a:rPr>
              <a:t>il</a:t>
            </a:r>
            <a:r>
              <a:rPr lang="en-US" b="1" dirty="0">
                <a:solidFill>
                  <a:schemeClr val="bg1"/>
                </a:solidFill>
              </a:rPr>
              <a:t> </a:t>
            </a:r>
            <a:r>
              <a:rPr lang="en-US" b="1" dirty="0" err="1">
                <a:solidFill>
                  <a:schemeClr val="bg1"/>
                </a:solidFill>
              </a:rPr>
              <a:t>tuo</a:t>
            </a:r>
            <a:r>
              <a:rPr lang="en-US" b="1" dirty="0">
                <a:solidFill>
                  <a:schemeClr val="bg1"/>
                </a:solidFill>
              </a:rPr>
              <a:t> </a:t>
            </a:r>
            <a:r>
              <a:rPr lang="en-US" b="1" dirty="0" err="1">
                <a:solidFill>
                  <a:schemeClr val="bg1"/>
                </a:solidFill>
              </a:rPr>
              <a:t>futuro</a:t>
            </a:r>
            <a:endParaRPr lang="en-IN" b="1" dirty="0">
              <a:solidFill>
                <a:schemeClr val="bg1"/>
              </a:solidFill>
            </a:endParaRPr>
          </a:p>
        </p:txBody>
      </p:sp>
      <p:pic>
        <p:nvPicPr>
          <p:cNvPr id="13" name="Picture 12" descr="A group of icons with a play button&#10;&#10;AI-generated content may be incorrect.">
            <a:extLst>
              <a:ext uri="{FF2B5EF4-FFF2-40B4-BE49-F238E27FC236}">
                <a16:creationId xmlns:a16="http://schemas.microsoft.com/office/drawing/2014/main" id="{15CDE085-6649-1C09-E02C-A0731FA44448}"/>
              </a:ext>
            </a:extLst>
          </p:cNvPr>
          <p:cNvPicPr>
            <a:picLocks noChangeAspect="1"/>
          </p:cNvPicPr>
          <p:nvPr/>
        </p:nvPicPr>
        <p:blipFill>
          <a:blip r:embed="rId3" cstate="print">
            <a:alphaModFix amt="83000"/>
            <a:extLst>
              <a:ext uri="{28A0092B-C50C-407E-A947-70E740481C1C}">
                <a14:useLocalDpi xmlns:a14="http://schemas.microsoft.com/office/drawing/2010/main" val="0"/>
              </a:ext>
            </a:extLst>
          </a:blip>
          <a:stretch>
            <a:fillRect/>
          </a:stretch>
        </p:blipFill>
        <p:spPr>
          <a:xfrm>
            <a:off x="4624154" y="5586652"/>
            <a:ext cx="2920214" cy="730053"/>
          </a:xfrm>
          <a:prstGeom prst="rect">
            <a:avLst/>
          </a:prstGeom>
        </p:spPr>
      </p:pic>
      <p:pic>
        <p:nvPicPr>
          <p:cNvPr id="14" name="Picture 13" descr="A green lit up coin&#10;&#10;AI-generated content may be incorrect.">
            <a:extLst>
              <a:ext uri="{FF2B5EF4-FFF2-40B4-BE49-F238E27FC236}">
                <a16:creationId xmlns:a16="http://schemas.microsoft.com/office/drawing/2014/main" id="{09C1B240-806B-0904-B1C2-D2F71E77E0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0140" y="705540"/>
            <a:ext cx="2327564" cy="2327564"/>
          </a:xfrm>
          <a:prstGeom prst="rect">
            <a:avLst/>
          </a:prstGeom>
        </p:spPr>
      </p:pic>
      <p:sp>
        <p:nvSpPr>
          <p:cNvPr id="15" name="TextBox 14">
            <a:extLst>
              <a:ext uri="{FF2B5EF4-FFF2-40B4-BE49-F238E27FC236}">
                <a16:creationId xmlns:a16="http://schemas.microsoft.com/office/drawing/2014/main" id="{1C2CCD3E-22B7-B5EE-572C-A6D483CB14CE}"/>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415228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17145B-9CD8-62E0-40AC-FEBD43416CD4}"/>
              </a:ext>
            </a:extLst>
          </p:cNvPr>
          <p:cNvSpPr/>
          <p:nvPr/>
        </p:nvSpPr>
        <p:spPr>
          <a:xfrm>
            <a:off x="0" y="-16444"/>
            <a:ext cx="12189290" cy="689088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AA6378C0-C9D4-016A-2248-17EC1C4016DF}"/>
              </a:ext>
            </a:extLst>
          </p:cNvPr>
          <p:cNvPicPr>
            <a:picLocks noChangeAspect="1"/>
          </p:cNvPicPr>
          <p:nvPr/>
        </p:nvPicPr>
        <p:blipFill>
          <a:blip r:embed="rId2">
            <a:duotone>
              <a:prstClr val="black"/>
              <a:schemeClr val="accent5">
                <a:tint val="45000"/>
                <a:satMod val="400000"/>
              </a:schemeClr>
            </a:duotone>
            <a:alphaModFix amt="8000"/>
            <a:extLst>
              <a:ext uri="{28A0092B-C50C-407E-A947-70E740481C1C}">
                <a14:useLocalDpi xmlns:a14="http://schemas.microsoft.com/office/drawing/2010/main" val="0"/>
              </a:ext>
            </a:extLst>
          </a:blip>
          <a:srcRect b="12052"/>
          <a:stretch>
            <a:fillRect/>
          </a:stretch>
        </p:blipFill>
        <p:spPr>
          <a:xfrm>
            <a:off x="0" y="-147314"/>
            <a:ext cx="12186581" cy="6858000"/>
          </a:xfrm>
          <a:prstGeom prst="rect">
            <a:avLst/>
          </a:prstGeom>
        </p:spPr>
      </p:pic>
      <p:sp>
        <p:nvSpPr>
          <p:cNvPr id="18" name="Cube 17">
            <a:extLst>
              <a:ext uri="{FF2B5EF4-FFF2-40B4-BE49-F238E27FC236}">
                <a16:creationId xmlns:a16="http://schemas.microsoft.com/office/drawing/2014/main" id="{44199745-0CB6-45E4-8890-EA7671E14871}"/>
              </a:ext>
            </a:extLst>
          </p:cNvPr>
          <p:cNvSpPr/>
          <p:nvPr/>
        </p:nvSpPr>
        <p:spPr>
          <a:xfrm>
            <a:off x="4562678" y="0"/>
            <a:ext cx="7629322" cy="6858000"/>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1">
            <a:extLst>
              <a:ext uri="{FF2B5EF4-FFF2-40B4-BE49-F238E27FC236}">
                <a16:creationId xmlns:a16="http://schemas.microsoft.com/office/drawing/2014/main" id="{252EFFDB-A6DE-645F-0B63-FE8F2F2EFCEA}"/>
              </a:ext>
            </a:extLst>
          </p:cNvPr>
          <p:cNvSpPr/>
          <p:nvPr/>
        </p:nvSpPr>
        <p:spPr>
          <a:xfrm>
            <a:off x="454147" y="993835"/>
            <a:ext cx="8938427" cy="1908215"/>
          </a:xfrm>
          <a:prstGeom prst="rect">
            <a:avLst/>
          </a:prstGeom>
        </p:spPr>
        <p:txBody>
          <a:bodyPr wrap="square" anchor="ctr">
            <a:spAutoFit/>
          </a:bodyPr>
          <a:lstStyle/>
          <a:p>
            <a:pPr>
              <a:lnSpc>
                <a:spcPct val="90000"/>
              </a:lnSpc>
              <a:spcBef>
                <a:spcPts val="1200"/>
              </a:spcBef>
            </a:pPr>
            <a:r>
              <a:rPr lang="da-DK" sz="6000" b="1" dirty="0">
                <a:solidFill>
                  <a:schemeClr val="bg1"/>
                </a:solidFill>
                <a:effectLst>
                  <a:outerShdw blurRad="50800" dist="38100" dir="8100000" algn="tr" rotWithShape="0">
                    <a:prstClr val="black">
                      <a:alpha val="40000"/>
                    </a:prstClr>
                  </a:outerShdw>
                </a:effectLst>
                <a:latin typeface="+mj-lt"/>
                <a:cs typeface="Segoe UI" panose="020B0502040204020203" pitchFamily="34" charset="0"/>
              </a:rPr>
              <a:t>BENVENUTI</a:t>
            </a:r>
          </a:p>
          <a:p>
            <a:pPr>
              <a:lnSpc>
                <a:spcPct val="90000"/>
              </a:lnSpc>
              <a:spcBef>
                <a:spcPts val="1200"/>
              </a:spcBef>
            </a:pPr>
            <a:r>
              <a:rPr lang="da-DK" sz="6000" b="1" dirty="0">
                <a:solidFill>
                  <a:schemeClr val="bg1"/>
                </a:solidFill>
                <a:effectLst>
                  <a:outerShdw blurRad="50800" dist="38100" dir="8100000" algn="tr" rotWithShape="0">
                    <a:prstClr val="black">
                      <a:alpha val="40000"/>
                    </a:prstClr>
                  </a:outerShdw>
                </a:effectLst>
                <a:latin typeface="+mj-lt"/>
                <a:cs typeface="Segoe UI" panose="020B0502040204020203" pitchFamily="34" charset="0"/>
              </a:rPr>
              <a:t>A </a:t>
            </a:r>
            <a:r>
              <a:rPr lang="da-DK" sz="6000" b="1" dirty="0">
                <a:solidFill>
                  <a:schemeClr val="accent6"/>
                </a:solidFill>
                <a:effectLst>
                  <a:outerShdw blurRad="50800" dist="38100" dir="8100000" algn="tr" rotWithShape="0">
                    <a:prstClr val="black">
                      <a:alpha val="40000"/>
                    </a:prstClr>
                  </a:outerShdw>
                </a:effectLst>
                <a:latin typeface="+mj-lt"/>
                <a:cs typeface="Segoe UI" panose="020B0502040204020203" pitchFamily="34" charset="0"/>
              </a:rPr>
              <a:t>XSINERGIA</a:t>
            </a:r>
          </a:p>
        </p:txBody>
      </p:sp>
      <p:sp>
        <p:nvSpPr>
          <p:cNvPr id="3" name="Rectangle 2">
            <a:extLst>
              <a:ext uri="{FF2B5EF4-FFF2-40B4-BE49-F238E27FC236}">
                <a16:creationId xmlns:a16="http://schemas.microsoft.com/office/drawing/2014/main" id="{BA3514F9-7ED6-120B-8904-2AB7E29D088E}"/>
              </a:ext>
            </a:extLst>
          </p:cNvPr>
          <p:cNvSpPr/>
          <p:nvPr/>
        </p:nvSpPr>
        <p:spPr>
          <a:xfrm>
            <a:off x="526471" y="2733852"/>
            <a:ext cx="7126079" cy="3742563"/>
          </a:xfrm>
          <a:prstGeom prst="rect">
            <a:avLst/>
          </a:prstGeom>
        </p:spPr>
        <p:txBody>
          <a:bodyPr wrap="square">
            <a:spAutoFit/>
          </a:bodyPr>
          <a:lstStyle/>
          <a:p>
            <a:pPr>
              <a:lnSpc>
                <a:spcPct val="130000"/>
              </a:lnSpc>
              <a:spcBef>
                <a:spcPts val="1200"/>
              </a:spcBef>
            </a:pP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XSINERGIA </a:t>
            </a:r>
            <a:r>
              <a:rPr lang="it-IT" sz="1600" dirty="0">
                <a:solidFill>
                  <a:schemeClr val="bg1"/>
                </a:solidFill>
                <a:latin typeface="Arial" panose="020B0604020202020204" pitchFamily="34" charset="0"/>
                <a:ea typeface="Cambria" panose="02040503050406030204" pitchFamily="18" charset="0"/>
                <a:cs typeface="Arial" panose="020B0604020202020204" pitchFamily="34" charset="0"/>
              </a:rPr>
              <a:t>è un sistema di premi decentralizzato che funziona per te </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VENTIQUATTRO / SETTE.</a:t>
            </a:r>
          </a:p>
          <a:p>
            <a:pPr marL="285750" indent="-285750">
              <a:lnSpc>
                <a:spcPct val="130000"/>
              </a:lnSpc>
              <a:spcBef>
                <a:spcPts val="1200"/>
              </a:spcBef>
              <a:buClr>
                <a:schemeClr val="accent6"/>
              </a:buClr>
              <a:buFont typeface="Wingdings" panose="05000000000000000000" pitchFamily="2" charset="2"/>
              <a:buChar char="Ø"/>
            </a:pPr>
            <a:r>
              <a:rPr lang="it-IT" sz="1600" dirty="0">
                <a:solidFill>
                  <a:schemeClr val="bg1"/>
                </a:solidFill>
                <a:latin typeface="Arial" panose="020B0604020202020204" pitchFamily="34" charset="0"/>
                <a:ea typeface="Cambria" panose="02040503050406030204" pitchFamily="18" charset="0"/>
                <a:cs typeface="Arial" panose="020B0604020202020204" pitchFamily="34" charset="0"/>
              </a:rPr>
              <a:t>Guadagni subito, direttamente nel tuo portafoglio</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a:t>
            </a:r>
          </a:p>
          <a:p>
            <a:pPr marL="285750" indent="-285750">
              <a:lnSpc>
                <a:spcPct val="130000"/>
              </a:lnSpc>
              <a:spcBef>
                <a:spcPts val="1200"/>
              </a:spcBef>
              <a:buClr>
                <a:schemeClr val="accent6"/>
              </a:buClr>
              <a:buFont typeface="Wingdings" panose="05000000000000000000" pitchFamily="2" charset="2"/>
              <a:buChar char="Ø"/>
            </a:pPr>
            <a:r>
              <a:rPr lang="it-IT" sz="1600" dirty="0">
                <a:solidFill>
                  <a:schemeClr val="bg1"/>
                </a:solidFill>
                <a:latin typeface="Arial" panose="020B0604020202020204" pitchFamily="34" charset="0"/>
                <a:ea typeface="Cambria" panose="02040503050406030204" pitchFamily="18" charset="0"/>
                <a:cs typeface="Arial" panose="020B0604020202020204" pitchFamily="34" charset="0"/>
              </a:rPr>
              <a:t>Le tue ricompense crescono automaticamente tramite lo puntata</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a:t>
            </a:r>
          </a:p>
          <a:p>
            <a:pPr marL="285750" indent="-285750">
              <a:lnSpc>
                <a:spcPct val="130000"/>
              </a:lnSpc>
              <a:spcBef>
                <a:spcPts val="1200"/>
              </a:spcBef>
              <a:buClr>
                <a:schemeClr val="accent6"/>
              </a:buClr>
              <a:buFont typeface="Wingdings" panose="05000000000000000000" pitchFamily="2" charset="2"/>
              <a:buChar char="Ø"/>
            </a:pPr>
            <a:r>
              <a:rPr lang="it-IT" sz="1600" dirty="0">
                <a:solidFill>
                  <a:schemeClr val="bg1"/>
                </a:solidFill>
                <a:latin typeface="Arial" panose="020B0604020202020204" pitchFamily="34" charset="0"/>
                <a:ea typeface="Cambria" panose="02040503050406030204" pitchFamily="18" charset="0"/>
                <a:cs typeface="Arial" panose="020B0604020202020204" pitchFamily="34" charset="0"/>
              </a:rPr>
              <a:t>Più a lungo scommetti, più guadagni</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a:t>
            </a:r>
          </a:p>
          <a:p>
            <a:pPr>
              <a:lnSpc>
                <a:spcPct val="130000"/>
              </a:lnSpc>
              <a:spcBef>
                <a:spcPts val="1200"/>
              </a:spcBef>
            </a:pPr>
            <a:r>
              <a:rPr lang="it-IT" sz="1600" dirty="0">
                <a:solidFill>
                  <a:schemeClr val="bg1"/>
                </a:solidFill>
                <a:latin typeface="Arial" panose="020B0604020202020204" pitchFamily="34" charset="0"/>
                <a:ea typeface="Cambria" panose="02040503050406030204" pitchFamily="18" charset="0"/>
                <a:cs typeface="Arial" panose="020B0604020202020204" pitchFamily="34" charset="0"/>
              </a:rPr>
              <a:t>Nessuna azienda detiene i tuoi soldi. Nessun ritardo. Nessun controllo nascosto. Tutto funziona con contratti intelligenti aperti, trasparenti e inarrestabili.</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a:t>
            </a:r>
          </a:p>
          <a:p>
            <a:pPr>
              <a:lnSpc>
                <a:spcPct val="130000"/>
              </a:lnSpc>
              <a:spcBef>
                <a:spcPts val="1200"/>
              </a:spcBef>
            </a:pPr>
            <a:r>
              <a:rPr lang="en-US" sz="1600" b="1" dirty="0" err="1">
                <a:solidFill>
                  <a:schemeClr val="accent6"/>
                </a:solidFill>
                <a:latin typeface="Arial" panose="020B0604020202020204" pitchFamily="34" charset="0"/>
                <a:ea typeface="Cambria" panose="02040503050406030204" pitchFamily="18" charset="0"/>
                <a:cs typeface="Arial" panose="020B0604020202020204" pitchFamily="34" charset="0"/>
              </a:rPr>
              <a:t>Integrità</a:t>
            </a:r>
            <a:r>
              <a:rPr lang="en-US" sz="16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1600" b="1"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b="1" dirty="0" err="1">
                <a:solidFill>
                  <a:schemeClr val="accent6"/>
                </a:solidFill>
                <a:latin typeface="Arial" panose="020B0604020202020204" pitchFamily="34" charset="0"/>
                <a:ea typeface="Cambria" panose="02040503050406030204" pitchFamily="18" charset="0"/>
                <a:cs typeface="Arial" panose="020B0604020202020204" pitchFamily="34" charset="0"/>
              </a:rPr>
              <a:t>Trasparenza</a:t>
            </a:r>
            <a:r>
              <a:rPr lang="en-US" sz="16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1600" b="1" dirty="0">
                <a:solidFill>
                  <a:schemeClr val="bg1"/>
                </a:solidFill>
                <a:latin typeface="Arial" panose="020B0604020202020204" pitchFamily="34" charset="0"/>
                <a:ea typeface="Cambria" panose="02040503050406030204" pitchFamily="18" charset="0"/>
                <a:cs typeface="Arial" panose="020B0604020202020204" pitchFamily="34" charset="0"/>
              </a:rPr>
              <a:t>|</a:t>
            </a:r>
            <a:r>
              <a:rPr lang="en-US" sz="16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1600" b="1" dirty="0" err="1">
                <a:solidFill>
                  <a:schemeClr val="accent6"/>
                </a:solidFill>
                <a:latin typeface="Arial" panose="020B0604020202020204" pitchFamily="34" charset="0"/>
                <a:ea typeface="Cambria" panose="02040503050406030204" pitchFamily="18" charset="0"/>
                <a:cs typeface="Arial" panose="020B0604020202020204" pitchFamily="34" charset="0"/>
              </a:rPr>
              <a:t>Autenticità</a:t>
            </a:r>
            <a:endParaRPr lang="en-US" sz="1600" b="1" dirty="0">
              <a:solidFill>
                <a:schemeClr val="accent6"/>
              </a:solidFill>
              <a:latin typeface="Arial" panose="020B0604020202020204" pitchFamily="34" charset="0"/>
              <a:ea typeface="Cambria" panose="02040503050406030204" pitchFamily="18" charset="0"/>
              <a:cs typeface="Arial" panose="020B0604020202020204" pitchFamily="34" charset="0"/>
            </a:endParaRPr>
          </a:p>
        </p:txBody>
      </p:sp>
      <p:pic>
        <p:nvPicPr>
          <p:cNvPr id="7" name="Picture 6" descr="A green lit up coin&#10;&#10;AI-generated content may be incorrect.">
            <a:extLst>
              <a:ext uri="{FF2B5EF4-FFF2-40B4-BE49-F238E27FC236}">
                <a16:creationId xmlns:a16="http://schemas.microsoft.com/office/drawing/2014/main" id="{BA034C23-9C8F-A6AB-CBBB-F1FA5993C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5" name="TextBox 4">
            <a:extLst>
              <a:ext uri="{FF2B5EF4-FFF2-40B4-BE49-F238E27FC236}">
                <a16:creationId xmlns:a16="http://schemas.microsoft.com/office/drawing/2014/main" id="{5D16327C-B103-C19F-29D9-5991673DD365}"/>
              </a:ext>
            </a:extLst>
          </p:cNvPr>
          <p:cNvSpPr txBox="1"/>
          <p:nvPr/>
        </p:nvSpPr>
        <p:spPr>
          <a:xfrm>
            <a:off x="9042567" y="6433687"/>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2138238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DB3F21-9221-74C9-8170-7FB935EAC883}"/>
              </a:ext>
            </a:extLst>
          </p:cNvPr>
          <p:cNvPicPr>
            <a:picLocks noChangeAspect="1"/>
          </p:cNvPicPr>
          <p:nvPr/>
        </p:nvPicPr>
        <p:blipFill>
          <a:blip r:embed="rId2">
            <a:alphaModFix amt="45000"/>
            <a:extLst>
              <a:ext uri="{28A0092B-C50C-407E-A947-70E740481C1C}">
                <a14:useLocalDpi xmlns:a14="http://schemas.microsoft.com/office/drawing/2010/main" val="0"/>
              </a:ext>
            </a:extLst>
          </a:blip>
          <a:srcRect/>
          <a:stretch/>
        </p:blipFill>
        <p:spPr>
          <a:xfrm>
            <a:off x="0" y="0"/>
            <a:ext cx="12192000" cy="6854952"/>
          </a:xfrm>
          <a:prstGeom prst="rect">
            <a:avLst/>
          </a:prstGeom>
        </p:spPr>
      </p:pic>
      <p:sp>
        <p:nvSpPr>
          <p:cNvPr id="17" name="Cube 16">
            <a:extLst>
              <a:ext uri="{FF2B5EF4-FFF2-40B4-BE49-F238E27FC236}">
                <a16:creationId xmlns:a16="http://schemas.microsoft.com/office/drawing/2014/main" id="{ED08E13B-E7C3-4CA4-9679-30C36448A183}"/>
              </a:ext>
            </a:extLst>
          </p:cNvPr>
          <p:cNvSpPr/>
          <p:nvPr/>
        </p:nvSpPr>
        <p:spPr>
          <a:xfrm>
            <a:off x="8946981" y="1482786"/>
            <a:ext cx="5026363" cy="4762464"/>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8" name="Cube 17">
            <a:extLst>
              <a:ext uri="{FF2B5EF4-FFF2-40B4-BE49-F238E27FC236}">
                <a16:creationId xmlns:a16="http://schemas.microsoft.com/office/drawing/2014/main" id="{763801E0-3FC8-4523-9B35-531DD15750BE}"/>
              </a:ext>
            </a:extLst>
          </p:cNvPr>
          <p:cNvSpPr/>
          <p:nvPr/>
        </p:nvSpPr>
        <p:spPr>
          <a:xfrm>
            <a:off x="-1541886" y="-4144485"/>
            <a:ext cx="8389257" cy="7904084"/>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EB411979-A3B7-4D6E-90AB-71C76D5B7A49}"/>
              </a:ext>
            </a:extLst>
          </p:cNvPr>
          <p:cNvSpPr txBox="1"/>
          <p:nvPr/>
        </p:nvSpPr>
        <p:spPr>
          <a:xfrm>
            <a:off x="2031722" y="222329"/>
            <a:ext cx="8128555" cy="1754326"/>
          </a:xfrm>
          <a:prstGeom prst="rect">
            <a:avLst/>
          </a:prstGeom>
          <a:noFill/>
        </p:spPr>
        <p:txBody>
          <a:bodyPr wrap="square">
            <a:spAutoFit/>
          </a:bodyPr>
          <a:lstStyle/>
          <a:p>
            <a:pPr algn="ctr"/>
            <a:r>
              <a:rPr lang="da-DK" sz="5400" b="1" dirty="0">
                <a:solidFill>
                  <a:schemeClr val="accent6"/>
                </a:solidFill>
                <a:latin typeface="+mj-lt"/>
              </a:rPr>
              <a:t>XSINERGIA </a:t>
            </a:r>
            <a:r>
              <a:rPr lang="da-DK" sz="5400" b="1" dirty="0">
                <a:solidFill>
                  <a:schemeClr val="bg1"/>
                </a:solidFill>
                <a:latin typeface="+mj-lt"/>
              </a:rPr>
              <a:t>STORIA DELLE ORIGINI</a:t>
            </a:r>
            <a:endParaRPr lang="en-ID" sz="5400" b="1" dirty="0">
              <a:solidFill>
                <a:schemeClr val="bg1"/>
              </a:solidFill>
              <a:latin typeface="+mj-lt"/>
            </a:endParaRPr>
          </a:p>
        </p:txBody>
      </p:sp>
      <p:sp>
        <p:nvSpPr>
          <p:cNvPr id="5" name="TextBox 4">
            <a:extLst>
              <a:ext uri="{FF2B5EF4-FFF2-40B4-BE49-F238E27FC236}">
                <a16:creationId xmlns:a16="http://schemas.microsoft.com/office/drawing/2014/main" id="{85E55029-CA45-4EF5-B940-2AB462E51293}"/>
              </a:ext>
            </a:extLst>
          </p:cNvPr>
          <p:cNvSpPr txBox="1"/>
          <p:nvPr/>
        </p:nvSpPr>
        <p:spPr>
          <a:xfrm>
            <a:off x="1816607" y="2148958"/>
            <a:ext cx="8343670" cy="4323491"/>
          </a:xfrm>
          <a:prstGeom prst="rect">
            <a:avLst/>
          </a:prstGeom>
          <a:noFill/>
        </p:spPr>
        <p:txBody>
          <a:bodyPr wrap="square" rtlCol="0">
            <a:spAutoFit/>
          </a:bodyPr>
          <a:lstStyle/>
          <a:p>
            <a:pPr algn="ctr">
              <a:lnSpc>
                <a:spcPct val="130000"/>
              </a:lnSpc>
            </a:pPr>
            <a:r>
              <a:rPr lang="it-IT" sz="2350" dirty="0">
                <a:solidFill>
                  <a:schemeClr val="bg1"/>
                </a:solidFill>
                <a:latin typeface="Arial" panose="020B0604020202020204" pitchFamily="34" charset="0"/>
                <a:ea typeface="Cambria" panose="02040503050406030204" pitchFamily="18" charset="0"/>
                <a:cs typeface="Arial" panose="020B0604020202020204" pitchFamily="34" charset="0"/>
              </a:rPr>
              <a:t>Questo modello e la Tokenomics sono stati progettati da insider dietro protocolli leggendari come ESAGONALE e TEMPO. Progetti che hanno generato guadagni superiori a venticinque volte e persino a venticinque volte. Ora arriva Xsinergia con un'offerta fissa inferiore, zero gettone di team e nessun controllo interno. Con una riserva strategica Solana e un burn delle transazioni del cinque%, i gettone vengono rimossi man mano che la rete cresce, causando una scarsità strutturale.</a:t>
            </a:r>
            <a:r>
              <a:rPr lang="en-US" sz="2350" dirty="0">
                <a:solidFill>
                  <a:schemeClr val="bg1"/>
                </a:solidFill>
                <a:latin typeface="Arial" panose="020B0604020202020204" pitchFamily="34" charset="0"/>
                <a:ea typeface="Cambria" panose="02040503050406030204" pitchFamily="18" charset="0"/>
                <a:cs typeface="Arial" panose="020B0604020202020204" pitchFamily="34" charset="0"/>
              </a:rPr>
              <a:t>.</a:t>
            </a:r>
          </a:p>
        </p:txBody>
      </p:sp>
      <p:pic>
        <p:nvPicPr>
          <p:cNvPr id="7" name="Picture 6" descr="A green lit up coin&#10;&#10;AI-generated content may be incorrect.">
            <a:extLst>
              <a:ext uri="{FF2B5EF4-FFF2-40B4-BE49-F238E27FC236}">
                <a16:creationId xmlns:a16="http://schemas.microsoft.com/office/drawing/2014/main" id="{0E2B7F05-F5EE-B5E6-95BD-FB97AE48E5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3" name="TextBox 2">
            <a:extLst>
              <a:ext uri="{FF2B5EF4-FFF2-40B4-BE49-F238E27FC236}">
                <a16:creationId xmlns:a16="http://schemas.microsoft.com/office/drawing/2014/main" id="{2FF67555-1DF6-FFB0-6505-051865AC2B18}"/>
              </a:ext>
            </a:extLst>
          </p:cNvPr>
          <p:cNvSpPr txBox="1"/>
          <p:nvPr/>
        </p:nvSpPr>
        <p:spPr>
          <a:xfrm>
            <a:off x="129304" y="647244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164246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be 17">
            <a:extLst>
              <a:ext uri="{FF2B5EF4-FFF2-40B4-BE49-F238E27FC236}">
                <a16:creationId xmlns:a16="http://schemas.microsoft.com/office/drawing/2014/main" id="{4C0837DA-2FFB-4294-85BA-1AD065ED1797}"/>
              </a:ext>
            </a:extLst>
          </p:cNvPr>
          <p:cNvSpPr/>
          <p:nvPr/>
        </p:nvSpPr>
        <p:spPr>
          <a:xfrm flipH="1">
            <a:off x="-1364676" y="-497659"/>
            <a:ext cx="4840728" cy="5060760"/>
          </a:xfrm>
          <a:prstGeom prst="cube">
            <a:avLst>
              <a:gd name="adj" fmla="val 4724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 name="Picture 3" descr="Green lights in a black background&#10;&#10;AI-generated content may be incorrect.">
            <a:extLst>
              <a:ext uri="{FF2B5EF4-FFF2-40B4-BE49-F238E27FC236}">
                <a16:creationId xmlns:a16="http://schemas.microsoft.com/office/drawing/2014/main" id="{97B07FF6-DB59-1669-324D-BFCC4212B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22" name="Rectangle 21">
            <a:extLst>
              <a:ext uri="{FF2B5EF4-FFF2-40B4-BE49-F238E27FC236}">
                <a16:creationId xmlns:a16="http://schemas.microsoft.com/office/drawing/2014/main" id="{94F422BF-B7A6-4205-BC5A-A575729EBF5F}"/>
              </a:ext>
            </a:extLst>
          </p:cNvPr>
          <p:cNvSpPr/>
          <p:nvPr/>
        </p:nvSpPr>
        <p:spPr>
          <a:xfrm rot="10800000" flipH="1" flipV="1">
            <a:off x="0" y="0"/>
            <a:ext cx="12192000" cy="6857999"/>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0" name="Rectangle 19">
            <a:extLst>
              <a:ext uri="{FF2B5EF4-FFF2-40B4-BE49-F238E27FC236}">
                <a16:creationId xmlns:a16="http://schemas.microsoft.com/office/drawing/2014/main" id="{E831F501-7500-4692-A4D8-18ED08D6646E}"/>
              </a:ext>
            </a:extLst>
          </p:cNvPr>
          <p:cNvSpPr/>
          <p:nvPr/>
        </p:nvSpPr>
        <p:spPr>
          <a:xfrm flipH="1">
            <a:off x="-2" y="-90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5" name="Rectangle 4">
            <a:extLst>
              <a:ext uri="{FF2B5EF4-FFF2-40B4-BE49-F238E27FC236}">
                <a16:creationId xmlns:a16="http://schemas.microsoft.com/office/drawing/2014/main" id="{C844D0D8-C855-61F6-5E06-A9A68E733474}"/>
              </a:ext>
            </a:extLst>
          </p:cNvPr>
          <p:cNvSpPr/>
          <p:nvPr/>
        </p:nvSpPr>
        <p:spPr>
          <a:xfrm>
            <a:off x="443272" y="2504960"/>
            <a:ext cx="6989613" cy="2554545"/>
          </a:xfrm>
          <a:prstGeom prst="rect">
            <a:avLst/>
          </a:prstGeom>
          <a:noFill/>
        </p:spPr>
        <p:txBody>
          <a:bodyPr wrap="square">
            <a:spAutoFit/>
          </a:bodyPr>
          <a:lstStyle/>
          <a:p>
            <a:pPr marL="285750" indent="-285750">
              <a:buClr>
                <a:schemeClr val="accent6"/>
              </a:buClr>
              <a:buFont typeface="Wingdings" panose="05000000000000000000" pitchFamily="2" charset="2"/>
              <a:buChar char="Ø"/>
            </a:pPr>
            <a:r>
              <a:rPr lang="it-IT" sz="2000" dirty="0">
                <a:solidFill>
                  <a:schemeClr val="bg1"/>
                </a:solidFill>
                <a:latin typeface="Arial" panose="020B0604020202020204" pitchFamily="34" charset="0"/>
                <a:ea typeface="Cambria" panose="02040503050406030204" pitchFamily="18" charset="0"/>
                <a:cs typeface="Arial" panose="020B0604020202020204" pitchFamily="34" charset="0"/>
              </a:rPr>
              <a:t>Nessun gettone di squadra, nessun controllo umano, nessun controllo amministrativo</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a:t>
            </a:r>
          </a:p>
          <a:p>
            <a:pPr marL="285750" indent="-285750">
              <a:buClr>
                <a:schemeClr val="accent6"/>
              </a:buClr>
              <a:buFont typeface="Wingdings" panose="05000000000000000000" pitchFamily="2" charset="2"/>
              <a:buChar char="Ø"/>
            </a:pPr>
            <a:r>
              <a:rPr lang="it-IT" sz="2000" dirty="0">
                <a:solidFill>
                  <a:schemeClr val="bg1"/>
                </a:solidFill>
                <a:latin typeface="Arial" panose="020B0604020202020204" pitchFamily="34" charset="0"/>
                <a:ea typeface="Cambria" panose="02040503050406030204" pitchFamily="18" charset="0"/>
                <a:cs typeface="Arial" panose="020B0604020202020204" pitchFamily="34" charset="0"/>
              </a:rPr>
              <a:t>Grazie al supporto della riserva strategica di Solana, non verranno mai coniati nuovi gettone e la fornitura totale è fissata per sempre.</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a:t>
            </a:r>
          </a:p>
          <a:p>
            <a:pPr marL="285750" indent="-285750">
              <a:buClr>
                <a:schemeClr val="accent6"/>
              </a:buClr>
              <a:buFont typeface="Wingdings" panose="05000000000000000000" pitchFamily="2" charset="2"/>
              <a:buChar char="Ø"/>
            </a:pP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Xsinergia</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it-IT" sz="2000" dirty="0">
                <a:solidFill>
                  <a:schemeClr val="bg1"/>
                </a:solidFill>
                <a:latin typeface="Arial" panose="020B0604020202020204" pitchFamily="34" charset="0"/>
                <a:ea typeface="Cambria" panose="02040503050406030204" pitchFamily="18" charset="0"/>
                <a:cs typeface="Arial" panose="020B0604020202020204" pitchFamily="34" charset="0"/>
              </a:rPr>
              <a:t>non ha pre-conio e nessuna prevendita</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a:t>
            </a:r>
          </a:p>
          <a:p>
            <a:pPr marL="285750" indent="-285750">
              <a:buClr>
                <a:schemeClr val="accent6"/>
              </a:buClr>
              <a:buFont typeface="Wingdings" panose="05000000000000000000" pitchFamily="2" charset="2"/>
              <a:buChar char="Ø"/>
            </a:pPr>
            <a:r>
              <a:rPr lang="it-IT" sz="2000" dirty="0">
                <a:solidFill>
                  <a:schemeClr val="bg1"/>
                </a:solidFill>
                <a:latin typeface="Arial" panose="020B0604020202020204" pitchFamily="34" charset="0"/>
                <a:ea typeface="Cambria" panose="02040503050406030204" pitchFamily="18" charset="0"/>
                <a:cs typeface="Arial" panose="020B0604020202020204" pitchFamily="34" charset="0"/>
              </a:rPr>
              <a:t>Con l'aumento della domanda, l'offerta si riduce, creando scarsità</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a:t>
            </a:r>
          </a:p>
        </p:txBody>
      </p:sp>
      <p:sp>
        <p:nvSpPr>
          <p:cNvPr id="58" name="Rectangle 57">
            <a:extLst>
              <a:ext uri="{FF2B5EF4-FFF2-40B4-BE49-F238E27FC236}">
                <a16:creationId xmlns:a16="http://schemas.microsoft.com/office/drawing/2014/main" id="{75CEB6B2-61BB-4B9A-8566-1E3B092A09FF}"/>
              </a:ext>
            </a:extLst>
          </p:cNvPr>
          <p:cNvSpPr/>
          <p:nvPr/>
        </p:nvSpPr>
        <p:spPr>
          <a:xfrm>
            <a:off x="443272" y="122633"/>
            <a:ext cx="7786328" cy="1588127"/>
          </a:xfrm>
          <a:prstGeom prst="rect">
            <a:avLst/>
          </a:prstGeom>
        </p:spPr>
        <p:txBody>
          <a:bodyPr wrap="square">
            <a:spAutoFit/>
          </a:bodyPr>
          <a:lstStyle/>
          <a:p>
            <a:pPr>
              <a:lnSpc>
                <a:spcPct val="90000"/>
              </a:lnSpc>
            </a:pPr>
            <a:r>
              <a:rPr lang="en-US" sz="5400" b="1" dirty="0">
                <a:solidFill>
                  <a:schemeClr val="bg1"/>
                </a:solidFill>
                <a:latin typeface="+mj-lt"/>
              </a:rPr>
              <a:t>COSA È</a:t>
            </a:r>
          </a:p>
          <a:p>
            <a:pPr>
              <a:lnSpc>
                <a:spcPct val="90000"/>
              </a:lnSpc>
            </a:pPr>
            <a:r>
              <a:rPr lang="en-US" sz="5400" b="1" dirty="0">
                <a:solidFill>
                  <a:schemeClr val="accent6"/>
                </a:solidFill>
                <a:latin typeface="+mj-lt"/>
              </a:rPr>
              <a:t>XSINERGIA</a:t>
            </a:r>
            <a:r>
              <a:rPr lang="en-US" sz="5400" b="1" dirty="0">
                <a:solidFill>
                  <a:schemeClr val="bg1"/>
                </a:solidFill>
                <a:latin typeface="+mj-lt"/>
              </a:rPr>
              <a:t>?</a:t>
            </a:r>
          </a:p>
        </p:txBody>
      </p:sp>
      <p:sp>
        <p:nvSpPr>
          <p:cNvPr id="9" name="TextBox 8">
            <a:extLst>
              <a:ext uri="{FF2B5EF4-FFF2-40B4-BE49-F238E27FC236}">
                <a16:creationId xmlns:a16="http://schemas.microsoft.com/office/drawing/2014/main" id="{1D16D847-159F-1115-6042-D0B9B0069550}"/>
              </a:ext>
            </a:extLst>
          </p:cNvPr>
          <p:cNvSpPr txBox="1"/>
          <p:nvPr/>
        </p:nvSpPr>
        <p:spPr>
          <a:xfrm>
            <a:off x="443272" y="1524889"/>
            <a:ext cx="6305185" cy="1015663"/>
          </a:xfrm>
          <a:prstGeom prst="rect">
            <a:avLst/>
          </a:prstGeom>
          <a:noFill/>
        </p:spPr>
        <p:txBody>
          <a:bodyPr wrap="square">
            <a:spAutoFit/>
          </a:bodyPr>
          <a:lstStyle/>
          <a:p>
            <a:r>
              <a:rPr lang="it-IT" sz="2000" dirty="0">
                <a:solidFill>
                  <a:schemeClr val="bg1"/>
                </a:solidFill>
                <a:latin typeface="Arial" panose="020B0604020202020204" pitchFamily="34" charset="0"/>
                <a:ea typeface="Cambria" panose="02040503050406030204" pitchFamily="18" charset="0"/>
                <a:cs typeface="Arial" panose="020B0604020202020204" pitchFamily="34" charset="0"/>
              </a:rPr>
              <a:t>Xsinergia è un progetto comunitario globale completamente decentralizzato, basato sulla trasparenza e sulla fiducia.</a:t>
            </a:r>
            <a:endParaRPr lang="en-IN" sz="20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pic>
        <p:nvPicPr>
          <p:cNvPr id="11" name="Picture 10" descr="A green lit up coin&#10;&#10;AI-generated content may be incorrect.">
            <a:extLst>
              <a:ext uri="{FF2B5EF4-FFF2-40B4-BE49-F238E27FC236}">
                <a16:creationId xmlns:a16="http://schemas.microsoft.com/office/drawing/2014/main" id="{A47EF30D-69D1-8785-D18A-F77309073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054" y="1485270"/>
            <a:ext cx="4537870" cy="4537870"/>
          </a:xfrm>
          <a:prstGeom prst="rect">
            <a:avLst/>
          </a:prstGeom>
        </p:spPr>
      </p:pic>
      <p:sp>
        <p:nvSpPr>
          <p:cNvPr id="13" name="TextBox 12">
            <a:extLst>
              <a:ext uri="{FF2B5EF4-FFF2-40B4-BE49-F238E27FC236}">
                <a16:creationId xmlns:a16="http://schemas.microsoft.com/office/drawing/2014/main" id="{AD50165A-B639-4297-001D-AE271AAC7DC5}"/>
              </a:ext>
            </a:extLst>
          </p:cNvPr>
          <p:cNvSpPr txBox="1"/>
          <p:nvPr/>
        </p:nvSpPr>
        <p:spPr>
          <a:xfrm>
            <a:off x="646853" y="4870828"/>
            <a:ext cx="1358225" cy="496996"/>
          </a:xfrm>
          <a:prstGeom prst="rect">
            <a:avLst/>
          </a:prstGeom>
          <a:noFill/>
        </p:spPr>
        <p:txBody>
          <a:bodyPr wrap="square">
            <a:spAutoFit/>
          </a:bodyPr>
          <a:lstStyle/>
          <a:p>
            <a:pPr>
              <a:lnSpc>
                <a:spcPct val="150000"/>
              </a:lnSpc>
              <a:buClr>
                <a:schemeClr val="accent6"/>
              </a:buClr>
            </a:pPr>
            <a:r>
              <a:rPr lang="en-US" sz="2000" b="1" dirty="0" err="1">
                <a:solidFill>
                  <a:schemeClr val="bg1"/>
                </a:solidFill>
                <a:latin typeface="Arial" panose="020B0604020202020204" pitchFamily="34" charset="0"/>
                <a:ea typeface="Cambria" panose="02040503050406030204" pitchFamily="18" charset="0"/>
                <a:cs typeface="Arial" panose="020B0604020202020204" pitchFamily="34" charset="0"/>
              </a:rPr>
              <a:t>Fisso</a:t>
            </a:r>
            <a:endParaRPr lang="en-US" sz="2000" b="1"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4" name="TextBox 13">
            <a:extLst>
              <a:ext uri="{FF2B5EF4-FFF2-40B4-BE49-F238E27FC236}">
                <a16:creationId xmlns:a16="http://schemas.microsoft.com/office/drawing/2014/main" id="{4BB908F1-4608-0590-CA0F-A20CFA94E1E9}"/>
              </a:ext>
            </a:extLst>
          </p:cNvPr>
          <p:cNvSpPr txBox="1"/>
          <p:nvPr/>
        </p:nvSpPr>
        <p:spPr>
          <a:xfrm>
            <a:off x="9888601" y="6423250"/>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6" name="TextBox 5">
            <a:extLst>
              <a:ext uri="{FF2B5EF4-FFF2-40B4-BE49-F238E27FC236}">
                <a16:creationId xmlns:a16="http://schemas.microsoft.com/office/drawing/2014/main" id="{CAC21E30-9C5B-CFC6-3601-9FA3638CC1B2}"/>
              </a:ext>
            </a:extLst>
          </p:cNvPr>
          <p:cNvSpPr txBox="1"/>
          <p:nvPr/>
        </p:nvSpPr>
        <p:spPr>
          <a:xfrm>
            <a:off x="492460" y="5195549"/>
            <a:ext cx="7870021" cy="1200329"/>
          </a:xfrm>
          <a:prstGeom prst="rect">
            <a:avLst/>
          </a:prstGeom>
          <a:noFill/>
        </p:spPr>
        <p:txBody>
          <a:bodyPr wrap="square">
            <a:spAutoFit/>
          </a:bodyPr>
          <a:lstStyle/>
          <a:p>
            <a:pPr>
              <a:lnSpc>
                <a:spcPct val="150000"/>
              </a:lnSpc>
              <a:buClr>
                <a:schemeClr val="accent6"/>
              </a:buClr>
            </a:pPr>
            <a:r>
              <a:rPr lang="it-IT" sz="2400" b="1" dirty="0">
                <a:solidFill>
                  <a:schemeClr val="accent6"/>
                </a:solidFill>
                <a:latin typeface="Arial" panose="020B0604020202020204" pitchFamily="34" charset="0"/>
                <a:ea typeface="Cambria" panose="02040503050406030204" pitchFamily="18" charset="0"/>
                <a:cs typeface="Arial" panose="020B0604020202020204" pitchFamily="34" charset="0"/>
              </a:rPr>
              <a:t>ottantotto milioni ottocento ottantotto mila ottocento ottantotto</a:t>
            </a:r>
            <a:r>
              <a:rPr lang="en-US" sz="24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2400" b="1" dirty="0" err="1">
                <a:solidFill>
                  <a:schemeClr val="accent6"/>
                </a:solidFill>
                <a:latin typeface="Arial" panose="020B0604020202020204" pitchFamily="34" charset="0"/>
                <a:ea typeface="Cambria" panose="02040503050406030204" pitchFamily="18" charset="0"/>
                <a:cs typeface="Arial" panose="020B0604020202020204" pitchFamily="34" charset="0"/>
              </a:rPr>
              <a:t>Gettoni</a:t>
            </a:r>
            <a:endParaRPr lang="en-US" sz="18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F80DC90E-A5C7-2563-8292-D412243B7289}"/>
              </a:ext>
            </a:extLst>
          </p:cNvPr>
          <p:cNvSpPr txBox="1"/>
          <p:nvPr/>
        </p:nvSpPr>
        <p:spPr>
          <a:xfrm>
            <a:off x="479219" y="6149213"/>
            <a:ext cx="6924582" cy="707886"/>
          </a:xfrm>
          <a:prstGeom prst="rect">
            <a:avLst/>
          </a:prstGeom>
          <a:noFill/>
        </p:spPr>
        <p:txBody>
          <a:bodyPr wrap="square">
            <a:spAutoFit/>
          </a:bodyPr>
          <a:lstStyle/>
          <a:p>
            <a:r>
              <a:rPr lang="it-IT" sz="2000" dirty="0">
                <a:solidFill>
                  <a:schemeClr val="bg1"/>
                </a:solidFill>
                <a:latin typeface="Arial" panose="020B0604020202020204" pitchFamily="34" charset="0"/>
                <a:ea typeface="Cambria" panose="02040503050406030204" pitchFamily="18" charset="0"/>
                <a:cs typeface="Arial" panose="020B0604020202020204" pitchFamily="34" charset="0"/>
              </a:rPr>
              <a:t>Crea una vera e propria scarsità con un'offerta circolante estremamente bassa.</a:t>
            </a:r>
            <a:endParaRPr lang="en-IN" sz="20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24319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een lights in a black background&#10;&#10;AI-generated content may be incorrect.">
            <a:extLst>
              <a:ext uri="{FF2B5EF4-FFF2-40B4-BE49-F238E27FC236}">
                <a16:creationId xmlns:a16="http://schemas.microsoft.com/office/drawing/2014/main" id="{C62D0A6A-EEF8-D565-DE2A-606D8FA32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279086D7-A616-0588-ED99-ABD9887781E6}"/>
              </a:ext>
            </a:extLst>
          </p:cNvPr>
          <p:cNvSpPr/>
          <p:nvPr/>
        </p:nvSpPr>
        <p:spPr>
          <a:xfrm rot="10800000" flipH="1" flipV="1">
            <a:off x="0" y="0"/>
            <a:ext cx="12192000" cy="6857999"/>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 name="Rectangle 6">
            <a:extLst>
              <a:ext uri="{FF2B5EF4-FFF2-40B4-BE49-F238E27FC236}">
                <a16:creationId xmlns:a16="http://schemas.microsoft.com/office/drawing/2014/main" id="{EC6B9315-9CE5-7801-42D1-59EC408B7BB6}"/>
              </a:ext>
            </a:extLst>
          </p:cNvPr>
          <p:cNvSpPr/>
          <p:nvPr/>
        </p:nvSpPr>
        <p:spPr>
          <a:xfrm flipH="1">
            <a:off x="52101" y="-9737"/>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10" name="TextBox 9">
            <a:extLst>
              <a:ext uri="{FF2B5EF4-FFF2-40B4-BE49-F238E27FC236}">
                <a16:creationId xmlns:a16="http://schemas.microsoft.com/office/drawing/2014/main" id="{BF79D3C1-C55E-53D7-AA69-829AF28D9DE1}"/>
              </a:ext>
            </a:extLst>
          </p:cNvPr>
          <p:cNvSpPr txBox="1"/>
          <p:nvPr/>
        </p:nvSpPr>
        <p:spPr>
          <a:xfrm>
            <a:off x="907027" y="332616"/>
            <a:ext cx="8544622" cy="830997"/>
          </a:xfrm>
          <a:prstGeom prst="rect">
            <a:avLst/>
          </a:prstGeom>
        </p:spPr>
        <p:txBody>
          <a:bodyPr wrap="square">
            <a:spAutoFit/>
          </a:bodyPr>
          <a:lstStyle>
            <a:defPPr>
              <a:defRPr lang="en-US"/>
            </a:defPPr>
            <a:lvl1pPr>
              <a:lnSpc>
                <a:spcPct val="90000"/>
              </a:lnSpc>
              <a:defRPr sz="4400">
                <a:solidFill>
                  <a:schemeClr val="bg1"/>
                </a:solidFill>
                <a:latin typeface="+mj-lt"/>
              </a:defRPr>
            </a:lvl1pPr>
          </a:lstStyle>
          <a:p>
            <a:pPr>
              <a:lnSpc>
                <a:spcPct val="100000"/>
              </a:lnSpc>
            </a:pPr>
            <a:r>
              <a:rPr lang="en-ID" sz="4800" b="1" dirty="0"/>
              <a:t>IL POTERE DI </a:t>
            </a:r>
            <a:r>
              <a:rPr lang="en-US" sz="4800" b="1" dirty="0">
                <a:solidFill>
                  <a:schemeClr val="accent6"/>
                </a:solidFill>
              </a:rPr>
              <a:t>XSINERGIA</a:t>
            </a:r>
          </a:p>
        </p:txBody>
      </p:sp>
      <p:sp>
        <p:nvSpPr>
          <p:cNvPr id="25" name="Cube 24">
            <a:extLst>
              <a:ext uri="{FF2B5EF4-FFF2-40B4-BE49-F238E27FC236}">
                <a16:creationId xmlns:a16="http://schemas.microsoft.com/office/drawing/2014/main" id="{F6C21BAD-F174-44E8-8373-0471124006A6}"/>
              </a:ext>
            </a:extLst>
          </p:cNvPr>
          <p:cNvSpPr/>
          <p:nvPr/>
        </p:nvSpPr>
        <p:spPr>
          <a:xfrm flipH="1">
            <a:off x="6241591" y="-1737489"/>
            <a:ext cx="5521585" cy="5504905"/>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Rectangle: Rounded Corners 21">
            <a:extLst>
              <a:ext uri="{FF2B5EF4-FFF2-40B4-BE49-F238E27FC236}">
                <a16:creationId xmlns:a16="http://schemas.microsoft.com/office/drawing/2014/main" id="{1FC88B7E-8D76-4919-B450-BA17A93C3156}"/>
              </a:ext>
            </a:extLst>
          </p:cNvPr>
          <p:cNvSpPr/>
          <p:nvPr/>
        </p:nvSpPr>
        <p:spPr>
          <a:xfrm>
            <a:off x="8133725" y="1564994"/>
            <a:ext cx="3306762" cy="1854269"/>
          </a:xfrm>
          <a:prstGeom prst="roundRect">
            <a:avLst>
              <a:gd name="adj" fmla="val 3679"/>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3FAD3242-FA1E-400D-AFAA-5F400798C695}"/>
              </a:ext>
            </a:extLst>
          </p:cNvPr>
          <p:cNvGrpSpPr/>
          <p:nvPr/>
        </p:nvGrpSpPr>
        <p:grpSpPr>
          <a:xfrm>
            <a:off x="8153400" y="1722228"/>
            <a:ext cx="3276535" cy="1636250"/>
            <a:chOff x="887694" y="3810758"/>
            <a:chExt cx="4156995" cy="2075937"/>
          </a:xfrm>
        </p:grpSpPr>
        <p:sp>
          <p:nvSpPr>
            <p:cNvPr id="104" name="Rectangle 103">
              <a:extLst>
                <a:ext uri="{FF2B5EF4-FFF2-40B4-BE49-F238E27FC236}">
                  <a16:creationId xmlns:a16="http://schemas.microsoft.com/office/drawing/2014/main" id="{BFB4B515-4D0D-4BF9-8E27-B49C82D5EAFF}"/>
                </a:ext>
              </a:extLst>
            </p:cNvPr>
            <p:cNvSpPr/>
            <p:nvPr/>
          </p:nvSpPr>
          <p:spPr>
            <a:xfrm>
              <a:off x="1044137" y="5095889"/>
              <a:ext cx="3596353" cy="790806"/>
            </a:xfrm>
            <a:prstGeom prst="rect">
              <a:avLst/>
            </a:prstGeom>
          </p:spPr>
          <p:txBody>
            <a:bodyPr wrap="square">
              <a:spAutoFit/>
            </a:bodyPr>
            <a:lstStyle/>
            <a:p>
              <a:pPr>
                <a:lnSpc>
                  <a:spcPct val="130000"/>
                </a:lnSpc>
              </a:pPr>
              <a:r>
                <a:rPr lang="it-IT" sz="1400" dirty="0">
                  <a:solidFill>
                    <a:schemeClr val="bg1"/>
                  </a:solidFill>
                  <a:latin typeface="Arial" panose="020B0604020202020204" pitchFamily="34" charset="0"/>
                  <a:ea typeface="Cambria" panose="02040503050406030204" pitchFamily="18" charset="0"/>
                  <a:cs typeface="Arial" panose="020B0604020202020204" pitchFamily="34" charset="0"/>
                </a:rPr>
                <a:t>Nessun KYC. Basta collegare il tuo portafoglio e sei dentro.</a:t>
              </a:r>
              <a:endParaRPr lang="en-GB" sz="14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05" name="TextBox 104">
              <a:extLst>
                <a:ext uri="{FF2B5EF4-FFF2-40B4-BE49-F238E27FC236}">
                  <a16:creationId xmlns:a16="http://schemas.microsoft.com/office/drawing/2014/main" id="{610DFA36-D0E0-4419-9E36-D3E9FD034700}"/>
                </a:ext>
              </a:extLst>
            </p:cNvPr>
            <p:cNvSpPr txBox="1"/>
            <p:nvPr/>
          </p:nvSpPr>
          <p:spPr>
            <a:xfrm>
              <a:off x="1839790" y="3810758"/>
              <a:ext cx="3204899" cy="1171444"/>
            </a:xfrm>
            <a:prstGeom prst="rect">
              <a:avLst/>
            </a:prstGeom>
            <a:noFill/>
          </p:spPr>
          <p:txBody>
            <a:bodyPr wrap="square" rtlCol="0">
              <a:spAutoFit/>
            </a:bodyPr>
            <a:lstStyle/>
            <a:p>
              <a:r>
                <a:rPr lang="en-US" b="1" dirty="0" err="1">
                  <a:solidFill>
                    <a:schemeClr val="bg1"/>
                  </a:solidFill>
                  <a:latin typeface="+mj-lt"/>
                  <a:cs typeface="Arial" panose="020B0604020202020204" pitchFamily="34" charset="0"/>
                </a:rPr>
                <a:t>ventiquattroXSette</a:t>
              </a:r>
              <a:r>
                <a:rPr lang="en-US" b="1" dirty="0">
                  <a:solidFill>
                    <a:schemeClr val="bg1"/>
                  </a:solidFill>
                  <a:latin typeface="+mj-lt"/>
                  <a:cs typeface="Arial" panose="020B0604020202020204" pitchFamily="34" charset="0"/>
                </a:rPr>
                <a:t> ACCESSIBILITÀ GLOBALE</a:t>
              </a:r>
            </a:p>
          </p:txBody>
        </p:sp>
        <p:sp>
          <p:nvSpPr>
            <p:cNvPr id="106" name="Rectangle 105">
              <a:extLst>
                <a:ext uri="{FF2B5EF4-FFF2-40B4-BE49-F238E27FC236}">
                  <a16:creationId xmlns:a16="http://schemas.microsoft.com/office/drawing/2014/main" id="{7D8CFD5A-7941-4077-9260-3EDC20271DE8}"/>
                </a:ext>
              </a:extLst>
            </p:cNvPr>
            <p:cNvSpPr/>
            <p:nvPr/>
          </p:nvSpPr>
          <p:spPr>
            <a:xfrm>
              <a:off x="887694" y="3923563"/>
              <a:ext cx="874995" cy="591179"/>
            </a:xfrm>
            <a:prstGeom prst="rect">
              <a:avLst/>
            </a:prstGeom>
            <a:solidFill>
              <a:schemeClr val="accent6"/>
            </a:solidFill>
            <a:ln>
              <a:noFill/>
            </a:ln>
            <a:effectLst>
              <a:outerShdw blurRad="419100" dist="63500" dir="5400000" sx="94000" sy="94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ysClr val="windowText" lastClr="000000"/>
                  </a:solidFill>
                </a:rPr>
                <a:t>una</a:t>
              </a:r>
              <a:endParaRPr lang="en-US" sz="1600" b="1" dirty="0">
                <a:solidFill>
                  <a:sysClr val="windowText" lastClr="000000"/>
                </a:solidFill>
              </a:endParaRPr>
            </a:p>
          </p:txBody>
        </p:sp>
      </p:grpSp>
      <p:sp>
        <p:nvSpPr>
          <p:cNvPr id="107" name="Rectangle: Rounded Corners 21">
            <a:extLst>
              <a:ext uri="{FF2B5EF4-FFF2-40B4-BE49-F238E27FC236}">
                <a16:creationId xmlns:a16="http://schemas.microsoft.com/office/drawing/2014/main" id="{8AD35349-7489-49A0-8BB2-0EC1DDBD5906}"/>
              </a:ext>
            </a:extLst>
          </p:cNvPr>
          <p:cNvSpPr/>
          <p:nvPr/>
        </p:nvSpPr>
        <p:spPr>
          <a:xfrm>
            <a:off x="8153399" y="3907213"/>
            <a:ext cx="3374877" cy="2123155"/>
          </a:xfrm>
          <a:prstGeom prst="roundRect">
            <a:avLst>
              <a:gd name="adj" fmla="val 3679"/>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A73116A8-6A46-4D4E-AFB3-652D9DD675CC}"/>
              </a:ext>
            </a:extLst>
          </p:cNvPr>
          <p:cNvGrpSpPr/>
          <p:nvPr/>
        </p:nvGrpSpPr>
        <p:grpSpPr>
          <a:xfrm>
            <a:off x="8153401" y="4035617"/>
            <a:ext cx="3163779" cy="1823916"/>
            <a:chOff x="862733" y="3774187"/>
            <a:chExt cx="4013939" cy="2314033"/>
          </a:xfrm>
        </p:grpSpPr>
        <p:sp>
          <p:nvSpPr>
            <p:cNvPr id="109" name="Rectangle 108">
              <a:extLst>
                <a:ext uri="{FF2B5EF4-FFF2-40B4-BE49-F238E27FC236}">
                  <a16:creationId xmlns:a16="http://schemas.microsoft.com/office/drawing/2014/main" id="{257A1EB3-B601-45F5-AD3D-B03199617D4E}"/>
                </a:ext>
              </a:extLst>
            </p:cNvPr>
            <p:cNvSpPr/>
            <p:nvPr/>
          </p:nvSpPr>
          <p:spPr>
            <a:xfrm>
              <a:off x="1008982" y="4586737"/>
              <a:ext cx="3867690" cy="1501483"/>
            </a:xfrm>
            <a:prstGeom prst="rect">
              <a:avLst/>
            </a:prstGeom>
          </p:spPr>
          <p:txBody>
            <a:bodyPr wrap="square">
              <a:spAutoFit/>
            </a:bodyPr>
            <a:lstStyle/>
            <a:p>
              <a:pPr>
                <a:lnSpc>
                  <a:spcPct val="130000"/>
                </a:lnSpc>
              </a:pPr>
              <a:r>
                <a:rPr lang="it-IT" sz="1400" dirty="0">
                  <a:solidFill>
                    <a:schemeClr val="bg1"/>
                  </a:solidFill>
                  <a:latin typeface="Arial" panose="020B0604020202020204" pitchFamily="34" charset="0"/>
                  <a:ea typeface="Cambria" panose="02040503050406030204" pitchFamily="18" charset="0"/>
                  <a:cs typeface="Arial" panose="020B0604020202020204" pitchFamily="34" charset="0"/>
                </a:rPr>
                <a:t>Ogni azione attiva la distribuzione automatizzata in modo immediato, trasparente</a:t>
              </a:r>
            </a:p>
            <a:p>
              <a:pPr>
                <a:lnSpc>
                  <a:spcPct val="130000"/>
                </a:lnSpc>
              </a:pPr>
              <a:r>
                <a:rPr lang="it-IT" sz="1400" dirty="0">
                  <a:solidFill>
                    <a:schemeClr val="bg1"/>
                  </a:solidFill>
                  <a:latin typeface="Arial" panose="020B0604020202020204" pitchFamily="34" charset="0"/>
                  <a:ea typeface="Cambria" panose="02040503050406030204" pitchFamily="18" charset="0"/>
                  <a:cs typeface="Arial" panose="020B0604020202020204" pitchFamily="34" charset="0"/>
                </a:rPr>
                <a:t>e senza ritardi</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a:t>
              </a:r>
              <a:endParaRPr lang="en-GB" sz="14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10" name="TextBox 109">
              <a:extLst>
                <a:ext uri="{FF2B5EF4-FFF2-40B4-BE49-F238E27FC236}">
                  <a16:creationId xmlns:a16="http://schemas.microsoft.com/office/drawing/2014/main" id="{513B807E-C377-4BF0-AF6D-005B9613B839}"/>
                </a:ext>
              </a:extLst>
            </p:cNvPr>
            <p:cNvSpPr txBox="1"/>
            <p:nvPr/>
          </p:nvSpPr>
          <p:spPr>
            <a:xfrm>
              <a:off x="2124172" y="3774187"/>
              <a:ext cx="2391049" cy="820011"/>
            </a:xfrm>
            <a:prstGeom prst="rect">
              <a:avLst/>
            </a:prstGeom>
            <a:noFill/>
          </p:spPr>
          <p:txBody>
            <a:bodyPr wrap="square" rtlCol="0">
              <a:spAutoFit/>
            </a:bodyPr>
            <a:lstStyle/>
            <a:p>
              <a:r>
                <a:rPr lang="en-US" b="1" dirty="0">
                  <a:solidFill>
                    <a:schemeClr val="bg1"/>
                  </a:solidFill>
                  <a:latin typeface="+mj-lt"/>
                  <a:cs typeface="Arial" panose="020B0604020202020204" pitchFamily="34" charset="0"/>
                </a:rPr>
                <a:t>ESECUZIONE IMMEDIATA</a:t>
              </a:r>
            </a:p>
          </p:txBody>
        </p:sp>
        <p:sp>
          <p:nvSpPr>
            <p:cNvPr id="111" name="Rectangle 110">
              <a:extLst>
                <a:ext uri="{FF2B5EF4-FFF2-40B4-BE49-F238E27FC236}">
                  <a16:creationId xmlns:a16="http://schemas.microsoft.com/office/drawing/2014/main" id="{A5EF8B1A-76A0-46ED-99A4-651059223FA2}"/>
                </a:ext>
              </a:extLst>
            </p:cNvPr>
            <p:cNvSpPr/>
            <p:nvPr/>
          </p:nvSpPr>
          <p:spPr>
            <a:xfrm>
              <a:off x="862733" y="3904063"/>
              <a:ext cx="1077118" cy="610679"/>
            </a:xfrm>
            <a:prstGeom prst="rect">
              <a:avLst/>
            </a:prstGeom>
            <a:solidFill>
              <a:schemeClr val="accent6"/>
            </a:solidFill>
            <a:ln>
              <a:noFill/>
            </a:ln>
            <a:effectLst>
              <a:outerShdw blurRad="419100" dist="63500" dir="5400000" sx="94000" sy="94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ysClr val="windowText" lastClr="000000"/>
                  </a:solidFill>
                </a:rPr>
                <a:t>quattro</a:t>
              </a:r>
              <a:endParaRPr lang="en-US" sz="1400" b="1" dirty="0">
                <a:solidFill>
                  <a:sysClr val="windowText" lastClr="000000"/>
                </a:solidFill>
              </a:endParaRPr>
            </a:p>
          </p:txBody>
        </p:sp>
      </p:grpSp>
      <p:sp>
        <p:nvSpPr>
          <p:cNvPr id="112" name="Rectangle: Rounded Corners 21">
            <a:extLst>
              <a:ext uri="{FF2B5EF4-FFF2-40B4-BE49-F238E27FC236}">
                <a16:creationId xmlns:a16="http://schemas.microsoft.com/office/drawing/2014/main" id="{7EC3D57D-C725-4272-A18C-7EE24B71FC3C}"/>
              </a:ext>
            </a:extLst>
          </p:cNvPr>
          <p:cNvSpPr/>
          <p:nvPr/>
        </p:nvSpPr>
        <p:spPr>
          <a:xfrm>
            <a:off x="4442619" y="3907213"/>
            <a:ext cx="3410966" cy="2123155"/>
          </a:xfrm>
          <a:prstGeom prst="roundRect">
            <a:avLst>
              <a:gd name="adj" fmla="val 3679"/>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FA273D98-A67C-410D-A7E4-AE2A5836E514}"/>
              </a:ext>
            </a:extLst>
          </p:cNvPr>
          <p:cNvGrpSpPr/>
          <p:nvPr/>
        </p:nvGrpSpPr>
        <p:grpSpPr>
          <a:xfrm>
            <a:off x="4442619" y="4073679"/>
            <a:ext cx="3265946" cy="1804327"/>
            <a:chOff x="862732" y="3822476"/>
            <a:chExt cx="4143557" cy="2289180"/>
          </a:xfrm>
        </p:grpSpPr>
        <p:sp>
          <p:nvSpPr>
            <p:cNvPr id="114" name="Rectangle 113">
              <a:extLst>
                <a:ext uri="{FF2B5EF4-FFF2-40B4-BE49-F238E27FC236}">
                  <a16:creationId xmlns:a16="http://schemas.microsoft.com/office/drawing/2014/main" id="{A7D16031-62F4-48AC-A477-6C24540DBA29}"/>
                </a:ext>
              </a:extLst>
            </p:cNvPr>
            <p:cNvSpPr/>
            <p:nvPr/>
          </p:nvSpPr>
          <p:spPr>
            <a:xfrm>
              <a:off x="1008983" y="4610173"/>
              <a:ext cx="3962151" cy="1501483"/>
            </a:xfrm>
            <a:prstGeom prst="rect">
              <a:avLst/>
            </a:prstGeom>
          </p:spPr>
          <p:txBody>
            <a:bodyPr wrap="square">
              <a:spAutoFit/>
            </a:bodyPr>
            <a:lstStyle/>
            <a:p>
              <a:pPr>
                <a:lnSpc>
                  <a:spcPct val="130000"/>
                </a:lnSpc>
              </a:pPr>
              <a:r>
                <a:rPr lang="it-IT" sz="1400" dirty="0">
                  <a:solidFill>
                    <a:schemeClr val="bg1"/>
                  </a:solidFill>
                  <a:latin typeface="Arial" panose="020B0604020202020204" pitchFamily="34" charset="0"/>
                  <a:ea typeface="Cambria" panose="02040503050406030204" pitchFamily="18" charset="0"/>
                  <a:cs typeface="Arial" panose="020B0604020202020204" pitchFamily="34" charset="0"/>
                </a:rPr>
                <a:t>Ogni interazione, ogni ricompensa e ogni vault sono visibili on-chain e verificabili da chiunque, in qualsiasi momento</a:t>
              </a:r>
              <a:endParaRPr lang="en-GB" sz="14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15" name="TextBox 114">
              <a:extLst>
                <a:ext uri="{FF2B5EF4-FFF2-40B4-BE49-F238E27FC236}">
                  <a16:creationId xmlns:a16="http://schemas.microsoft.com/office/drawing/2014/main" id="{F0831160-07A9-48DA-96FB-7673A9FC432E}"/>
                </a:ext>
              </a:extLst>
            </p:cNvPr>
            <p:cNvSpPr txBox="1"/>
            <p:nvPr/>
          </p:nvSpPr>
          <p:spPr>
            <a:xfrm>
              <a:off x="1804640" y="3822476"/>
              <a:ext cx="3201649" cy="820011"/>
            </a:xfrm>
            <a:prstGeom prst="rect">
              <a:avLst/>
            </a:prstGeom>
            <a:noFill/>
          </p:spPr>
          <p:txBody>
            <a:bodyPr wrap="square" rtlCol="0">
              <a:spAutoFit/>
            </a:bodyPr>
            <a:lstStyle/>
            <a:p>
              <a:r>
                <a:rPr lang="en-US" b="1" dirty="0">
                  <a:solidFill>
                    <a:schemeClr val="bg1"/>
                  </a:solidFill>
                  <a:latin typeface="+mj-lt"/>
                  <a:cs typeface="Arial" panose="020B0604020202020204" pitchFamily="34" charset="0"/>
                </a:rPr>
                <a:t>DOCUMENTI TRASPARENTI</a:t>
              </a:r>
            </a:p>
          </p:txBody>
        </p:sp>
        <p:sp>
          <p:nvSpPr>
            <p:cNvPr id="116" name="Rectangle 115">
              <a:extLst>
                <a:ext uri="{FF2B5EF4-FFF2-40B4-BE49-F238E27FC236}">
                  <a16:creationId xmlns:a16="http://schemas.microsoft.com/office/drawing/2014/main" id="{7FECE325-5C0F-4B58-A4B0-D8AA29949944}"/>
                </a:ext>
              </a:extLst>
            </p:cNvPr>
            <p:cNvSpPr/>
            <p:nvPr/>
          </p:nvSpPr>
          <p:spPr>
            <a:xfrm>
              <a:off x="862732" y="3923562"/>
              <a:ext cx="841368" cy="571683"/>
            </a:xfrm>
            <a:prstGeom prst="rect">
              <a:avLst/>
            </a:prstGeom>
            <a:solidFill>
              <a:schemeClr val="accent6"/>
            </a:solidFill>
            <a:ln>
              <a:noFill/>
            </a:ln>
            <a:effectLst>
              <a:outerShdw blurRad="419100" dist="63500" dir="5400000" sx="94000" sy="94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ysClr val="windowText" lastClr="000000"/>
                  </a:solidFill>
                </a:rPr>
                <a:t>tre</a:t>
              </a:r>
              <a:endParaRPr lang="en-US" sz="1600" b="1" dirty="0">
                <a:solidFill>
                  <a:sysClr val="windowText" lastClr="000000"/>
                </a:solidFill>
              </a:endParaRPr>
            </a:p>
          </p:txBody>
        </p:sp>
      </p:grpSp>
      <p:pic>
        <p:nvPicPr>
          <p:cNvPr id="2" name="Picture 1" descr="A green lit up coin&#10;&#10;AI-generated content may be incorrect.">
            <a:extLst>
              <a:ext uri="{FF2B5EF4-FFF2-40B4-BE49-F238E27FC236}">
                <a16:creationId xmlns:a16="http://schemas.microsoft.com/office/drawing/2014/main" id="{3C4EFBD6-BA71-F5C1-9BD8-4577748285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9" name="TextBox 8">
            <a:extLst>
              <a:ext uri="{FF2B5EF4-FFF2-40B4-BE49-F238E27FC236}">
                <a16:creationId xmlns:a16="http://schemas.microsoft.com/office/drawing/2014/main" id="{4554B2BD-977D-C6F8-EEF3-5A2F35F1D655}"/>
              </a:ext>
            </a:extLst>
          </p:cNvPr>
          <p:cNvSpPr txBox="1"/>
          <p:nvPr/>
        </p:nvSpPr>
        <p:spPr>
          <a:xfrm>
            <a:off x="631642" y="2065785"/>
            <a:ext cx="6096000" cy="369332"/>
          </a:xfrm>
          <a:prstGeom prst="rect">
            <a:avLst/>
          </a:prstGeom>
          <a:noFill/>
        </p:spPr>
        <p:txBody>
          <a:bodyPr wrap="square">
            <a:spAutoFit/>
          </a:bodyPr>
          <a:lstStyle/>
          <a:p>
            <a:r>
              <a:rPr lang="it-IT" dirty="0">
                <a:solidFill>
                  <a:schemeClr val="bg1"/>
                </a:solidFill>
                <a:latin typeface="Arial" panose="020B0604020202020204" pitchFamily="34" charset="0"/>
                <a:ea typeface="Cambria" panose="02040503050406030204" pitchFamily="18" charset="0"/>
                <a:cs typeface="Arial" panose="020B0604020202020204" pitchFamily="34" charset="0"/>
              </a:rPr>
              <a:t>Come Xsinergia ridefinisce il mondo digitale.</a:t>
            </a:r>
            <a:endParaRPr lang="en-IN"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A14905BB-EE88-A99A-53AE-F562BACC443A}"/>
              </a:ext>
            </a:extLst>
          </p:cNvPr>
          <p:cNvSpPr txBox="1"/>
          <p:nvPr/>
        </p:nvSpPr>
        <p:spPr>
          <a:xfrm>
            <a:off x="129304" y="647244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12" name="Rectangle: Rounded Corners 21">
            <a:extLst>
              <a:ext uri="{FF2B5EF4-FFF2-40B4-BE49-F238E27FC236}">
                <a16:creationId xmlns:a16="http://schemas.microsoft.com/office/drawing/2014/main" id="{AE7496F5-577F-81D4-C262-D48FDED3B98D}"/>
              </a:ext>
            </a:extLst>
          </p:cNvPr>
          <p:cNvSpPr/>
          <p:nvPr/>
        </p:nvSpPr>
        <p:spPr>
          <a:xfrm>
            <a:off x="705143" y="3900713"/>
            <a:ext cx="3396838" cy="2129655"/>
          </a:xfrm>
          <a:prstGeom prst="roundRect">
            <a:avLst>
              <a:gd name="adj" fmla="val 3679"/>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F034831-E624-B93F-6DA6-50CE64965AC0}"/>
              </a:ext>
            </a:extLst>
          </p:cNvPr>
          <p:cNvGrpSpPr/>
          <p:nvPr/>
        </p:nvGrpSpPr>
        <p:grpSpPr>
          <a:xfrm>
            <a:off x="705143" y="4137986"/>
            <a:ext cx="3303774" cy="1892382"/>
            <a:chOff x="919427" y="3968619"/>
            <a:chExt cx="4125262" cy="2400888"/>
          </a:xfrm>
        </p:grpSpPr>
        <p:sp>
          <p:nvSpPr>
            <p:cNvPr id="14" name="Rectangle 13">
              <a:extLst>
                <a:ext uri="{FF2B5EF4-FFF2-40B4-BE49-F238E27FC236}">
                  <a16:creationId xmlns:a16="http://schemas.microsoft.com/office/drawing/2014/main" id="{1CC6F27B-8400-D589-B3E1-90334EE61827}"/>
                </a:ext>
              </a:extLst>
            </p:cNvPr>
            <p:cNvSpPr/>
            <p:nvPr/>
          </p:nvSpPr>
          <p:spPr>
            <a:xfrm>
              <a:off x="1042534" y="4831016"/>
              <a:ext cx="3773828" cy="1538491"/>
            </a:xfrm>
            <a:prstGeom prst="rect">
              <a:avLst/>
            </a:prstGeom>
          </p:spPr>
          <p:txBody>
            <a:bodyPr wrap="square">
              <a:spAutoFit/>
            </a:bodyPr>
            <a:lstStyle/>
            <a:p>
              <a:pPr>
                <a:lnSpc>
                  <a:spcPct val="130000"/>
                </a:lnSpc>
              </a:pPr>
              <a:r>
                <a:rPr lang="it-IT" sz="1400" dirty="0">
                  <a:solidFill>
                    <a:schemeClr val="bg1"/>
                  </a:solidFill>
                  <a:latin typeface="Arial" panose="020B0604020202020204" pitchFamily="34" charset="0"/>
                  <a:ea typeface="Cambria" panose="02040503050406030204" pitchFamily="18" charset="0"/>
                  <a:cs typeface="Arial" panose="020B0604020202020204" pitchFamily="34" charset="0"/>
                </a:rPr>
                <a:t>Contratti intelligenti completamente autonomi gestiscono tutte le leggi. Nessun portafoglio di squadra. Nessun intervento umano.</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a:t>
              </a:r>
              <a:endParaRPr lang="en-GB" sz="14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5" name="TextBox 14">
              <a:extLst>
                <a:ext uri="{FF2B5EF4-FFF2-40B4-BE49-F238E27FC236}">
                  <a16:creationId xmlns:a16="http://schemas.microsoft.com/office/drawing/2014/main" id="{52AF140F-8B32-FA80-C2A7-16D8DAB185B5}"/>
                </a:ext>
              </a:extLst>
            </p:cNvPr>
            <p:cNvSpPr txBox="1"/>
            <p:nvPr/>
          </p:nvSpPr>
          <p:spPr>
            <a:xfrm>
              <a:off x="1839790" y="4008142"/>
              <a:ext cx="3204899" cy="898103"/>
            </a:xfrm>
            <a:prstGeom prst="rect">
              <a:avLst/>
            </a:prstGeom>
            <a:noFill/>
          </p:spPr>
          <p:txBody>
            <a:bodyPr wrap="square" rtlCol="0">
              <a:spAutoFit/>
            </a:bodyPr>
            <a:lstStyle/>
            <a:p>
              <a:r>
                <a:rPr lang="en-US" sz="2000" b="1" dirty="0">
                  <a:solidFill>
                    <a:schemeClr val="bg1"/>
                  </a:solidFill>
                  <a:latin typeface="+mj-lt"/>
                  <a:cs typeface="Arial" panose="020B0604020202020204" pitchFamily="34" charset="0"/>
                </a:rPr>
                <a:t>NESSUN AMMINISTRATORE</a:t>
              </a:r>
            </a:p>
          </p:txBody>
        </p:sp>
        <p:sp>
          <p:nvSpPr>
            <p:cNvPr id="16" name="Rectangle 15">
              <a:extLst>
                <a:ext uri="{FF2B5EF4-FFF2-40B4-BE49-F238E27FC236}">
                  <a16:creationId xmlns:a16="http://schemas.microsoft.com/office/drawing/2014/main" id="{B1A21A50-BA6B-A550-30A9-A324E0E4938E}"/>
                </a:ext>
              </a:extLst>
            </p:cNvPr>
            <p:cNvSpPr/>
            <p:nvPr/>
          </p:nvSpPr>
          <p:spPr>
            <a:xfrm>
              <a:off x="919427" y="3968619"/>
              <a:ext cx="843262" cy="591179"/>
            </a:xfrm>
            <a:prstGeom prst="rect">
              <a:avLst/>
            </a:prstGeom>
            <a:solidFill>
              <a:schemeClr val="accent6"/>
            </a:solidFill>
            <a:ln>
              <a:noFill/>
            </a:ln>
            <a:effectLst>
              <a:outerShdw blurRad="419100" dist="63500" dir="5400000" sx="94000" sy="94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rPr>
                <a:t>due</a:t>
              </a:r>
            </a:p>
          </p:txBody>
        </p:sp>
      </p:grpSp>
    </p:spTree>
    <p:extLst>
      <p:ext uri="{BB962C8B-B14F-4D97-AF65-F5344CB8AC3E}">
        <p14:creationId xmlns:p14="http://schemas.microsoft.com/office/powerpoint/2010/main" val="1264901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CE46C2-EC73-E49C-C6F9-D73C3EEBC441}"/>
              </a:ext>
            </a:extLst>
          </p:cNvPr>
          <p:cNvSpPr/>
          <p:nvPr/>
        </p:nvSpPr>
        <p:spPr>
          <a:xfrm rot="10800000" flipH="1" flipV="1">
            <a:off x="0" y="0"/>
            <a:ext cx="12192000" cy="6857999"/>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11" name="Picture 10" descr="Green lights in a black background&#10;&#10;AI-generated content may be incorrect.">
            <a:extLst>
              <a:ext uri="{FF2B5EF4-FFF2-40B4-BE49-F238E27FC236}">
                <a16:creationId xmlns:a16="http://schemas.microsoft.com/office/drawing/2014/main" id="{60A9A049-5F1B-E988-40F0-6ABCDBFD0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9" name="Rectangle 8">
            <a:extLst>
              <a:ext uri="{FF2B5EF4-FFF2-40B4-BE49-F238E27FC236}">
                <a16:creationId xmlns:a16="http://schemas.microsoft.com/office/drawing/2014/main" id="{D9CB9F9D-5697-B318-36DE-F3A56A41684C}"/>
              </a:ext>
            </a:extLst>
          </p:cNvPr>
          <p:cNvSpPr/>
          <p:nvPr/>
        </p:nvSpPr>
        <p:spPr>
          <a:xfrm flipH="1">
            <a:off x="-2" y="-90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18" name="Rectangle 17">
            <a:extLst>
              <a:ext uri="{FF2B5EF4-FFF2-40B4-BE49-F238E27FC236}">
                <a16:creationId xmlns:a16="http://schemas.microsoft.com/office/drawing/2014/main" id="{9A895A76-A390-4D11-8636-7343D6308BA0}"/>
              </a:ext>
            </a:extLst>
          </p:cNvPr>
          <p:cNvSpPr/>
          <p:nvPr/>
        </p:nvSpPr>
        <p:spPr>
          <a:xfrm>
            <a:off x="-5714" y="21410"/>
            <a:ext cx="5950857"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6" name="Rectangle 65">
            <a:extLst>
              <a:ext uri="{FF2B5EF4-FFF2-40B4-BE49-F238E27FC236}">
                <a16:creationId xmlns:a16="http://schemas.microsoft.com/office/drawing/2014/main" id="{755A4801-DFC5-497B-8B14-B490AB4D2217}"/>
              </a:ext>
            </a:extLst>
          </p:cNvPr>
          <p:cNvSpPr/>
          <p:nvPr/>
        </p:nvSpPr>
        <p:spPr>
          <a:xfrm>
            <a:off x="439827" y="1170092"/>
            <a:ext cx="7734862" cy="1200329"/>
          </a:xfrm>
          <a:prstGeom prst="rect">
            <a:avLst/>
          </a:prstGeom>
        </p:spPr>
        <p:txBody>
          <a:bodyPr wrap="square">
            <a:spAutoFit/>
          </a:bodyPr>
          <a:lstStyle/>
          <a:p>
            <a:pPr>
              <a:lnSpc>
                <a:spcPct val="90000"/>
              </a:lnSpc>
            </a:pPr>
            <a:r>
              <a:rPr lang="en-US" sz="4000" b="1" dirty="0">
                <a:solidFill>
                  <a:schemeClr val="bg1"/>
                </a:solidFill>
                <a:latin typeface="+mj-lt"/>
              </a:rPr>
              <a:t>IL MONDO </a:t>
            </a:r>
            <a:r>
              <a:rPr lang="en-US" sz="4000" b="1" dirty="0">
                <a:solidFill>
                  <a:schemeClr val="accent6"/>
                </a:solidFill>
                <a:latin typeface="+mj-lt"/>
              </a:rPr>
              <a:t>PRIMA MATRICE IBRIDA </a:t>
            </a:r>
            <a:r>
              <a:rPr lang="en-US" sz="4000" b="1" dirty="0">
                <a:solidFill>
                  <a:schemeClr val="bg1"/>
                </a:solidFill>
                <a:latin typeface="+mj-lt"/>
              </a:rPr>
              <a:t>MODELLA</a:t>
            </a:r>
          </a:p>
        </p:txBody>
      </p:sp>
      <p:sp>
        <p:nvSpPr>
          <p:cNvPr id="22" name="Cube 21">
            <a:extLst>
              <a:ext uri="{FF2B5EF4-FFF2-40B4-BE49-F238E27FC236}">
                <a16:creationId xmlns:a16="http://schemas.microsoft.com/office/drawing/2014/main" id="{125663C0-7552-479F-848A-1807FB5D7596}"/>
              </a:ext>
            </a:extLst>
          </p:cNvPr>
          <p:cNvSpPr/>
          <p:nvPr/>
        </p:nvSpPr>
        <p:spPr>
          <a:xfrm flipH="1">
            <a:off x="3324554" y="-1297065"/>
            <a:ext cx="4280130" cy="4267200"/>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3BE76C04-DFD8-6728-675B-6A317D90C6D2}"/>
              </a:ext>
            </a:extLst>
          </p:cNvPr>
          <p:cNvSpPr txBox="1"/>
          <p:nvPr/>
        </p:nvSpPr>
        <p:spPr>
          <a:xfrm>
            <a:off x="120426" y="6534595"/>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pic>
        <p:nvPicPr>
          <p:cNvPr id="7" name="Picture 6" descr="A green lit up coin&#10;&#10;AI-generated content may be incorrect.">
            <a:extLst>
              <a:ext uri="{FF2B5EF4-FFF2-40B4-BE49-F238E27FC236}">
                <a16:creationId xmlns:a16="http://schemas.microsoft.com/office/drawing/2014/main" id="{A642288B-AD71-AEAA-1C2A-A356FFA2C4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13" name="TextBox 12">
            <a:extLst>
              <a:ext uri="{FF2B5EF4-FFF2-40B4-BE49-F238E27FC236}">
                <a16:creationId xmlns:a16="http://schemas.microsoft.com/office/drawing/2014/main" id="{AC52AD79-C228-97E5-D014-55F3DD52BF9B}"/>
              </a:ext>
            </a:extLst>
          </p:cNvPr>
          <p:cNvSpPr txBox="1"/>
          <p:nvPr/>
        </p:nvSpPr>
        <p:spPr>
          <a:xfrm>
            <a:off x="439827" y="3193767"/>
            <a:ext cx="5927388" cy="1477328"/>
          </a:xfrm>
          <a:prstGeom prst="rect">
            <a:avLst/>
          </a:prstGeom>
          <a:noFill/>
        </p:spPr>
        <p:txBody>
          <a:bodyPr wrap="square">
            <a:spAutoFit/>
          </a:bodyPr>
          <a:lstStyle/>
          <a:p>
            <a:pPr marL="285750" indent="-285750">
              <a:buClr>
                <a:schemeClr val="accent6"/>
              </a:buClr>
              <a:buFont typeface="Wingdings" panose="05000000000000000000" pitchFamily="2" charset="2"/>
              <a:buChar char="Ø"/>
            </a:pP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Reddito</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attivo</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it-IT" dirty="0">
                <a:solidFill>
                  <a:schemeClr val="bg1"/>
                </a:solidFill>
                <a:latin typeface="Arial" panose="020B0604020202020204" pitchFamily="34" charset="0"/>
                <a:ea typeface="Cambria" panose="02040503050406030204" pitchFamily="18" charset="0"/>
                <a:cs typeface="Arial" panose="020B0604020202020204" pitchFamily="34" charset="0"/>
              </a:rPr>
              <a:t>Ricevi il pagamento immediato in USDT per ogni referral che porti.</a:t>
            </a:r>
            <a:br>
              <a:rPr lang="en-US" dirty="0">
                <a:solidFill>
                  <a:schemeClr val="bg1"/>
                </a:solidFill>
                <a:latin typeface="Arial" panose="020B0604020202020204" pitchFamily="34" charset="0"/>
                <a:ea typeface="Cambria" panose="02040503050406030204" pitchFamily="18" charset="0"/>
                <a:cs typeface="Arial" panose="020B0604020202020204" pitchFamily="34" charset="0"/>
              </a:rPr>
            </a:br>
            <a:endParaRPr lang="en-US" dirty="0">
              <a:solidFill>
                <a:schemeClr val="bg1"/>
              </a:solidFill>
              <a:latin typeface="Arial" panose="020B0604020202020204" pitchFamily="34" charset="0"/>
              <a:ea typeface="Cambria" panose="02040503050406030204" pitchFamily="18" charset="0"/>
              <a:cs typeface="Arial" panose="020B0604020202020204" pitchFamily="34" charset="0"/>
            </a:endParaRPr>
          </a:p>
          <a:p>
            <a:pPr marL="285750" indent="-285750">
              <a:buClr>
                <a:schemeClr val="accent6"/>
              </a:buClr>
              <a:buFont typeface="Wingdings" panose="05000000000000000000" pitchFamily="2" charset="2"/>
              <a:buChar char="Ø"/>
            </a:pP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Reddito</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passivo</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it-IT" dirty="0">
                <a:solidFill>
                  <a:schemeClr val="bg1"/>
                </a:solidFill>
                <a:latin typeface="Arial" panose="020B0604020202020204" pitchFamily="34" charset="0"/>
                <a:ea typeface="Cambria" panose="02040503050406030204" pitchFamily="18" charset="0"/>
                <a:cs typeface="Arial" panose="020B0604020202020204" pitchFamily="34" charset="0"/>
              </a:rPr>
              <a:t>Più a lungo scommetti, più guadagni.</a:t>
            </a:r>
            <a:endParaRPr lang="en-US"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5" name="TextBox 14">
            <a:extLst>
              <a:ext uri="{FF2B5EF4-FFF2-40B4-BE49-F238E27FC236}">
                <a16:creationId xmlns:a16="http://schemas.microsoft.com/office/drawing/2014/main" id="{C89E699A-3069-9DBB-E2F6-C0D3FCA514B2}"/>
              </a:ext>
            </a:extLst>
          </p:cNvPr>
          <p:cNvSpPr txBox="1"/>
          <p:nvPr/>
        </p:nvSpPr>
        <p:spPr>
          <a:xfrm>
            <a:off x="450349" y="5271654"/>
            <a:ext cx="7154335" cy="923330"/>
          </a:xfrm>
          <a:prstGeom prst="rect">
            <a:avLst/>
          </a:prstGeom>
          <a:noFill/>
        </p:spPr>
        <p:txBody>
          <a:bodyPr wrap="square">
            <a:spAutoFit/>
          </a:bodyPr>
          <a:lstStyle/>
          <a:p>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Nessun</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hardware </a:t>
            </a:r>
            <a:r>
              <a:rPr lang="en-US" b="1" dirty="0">
                <a:solidFill>
                  <a:schemeClr val="bg1"/>
                </a:solidFill>
                <a:latin typeface="Arial" panose="020B0604020202020204" pitchFamily="34" charset="0"/>
                <a:ea typeface="Cambria" panose="02040503050406030204" pitchFamily="18" charset="0"/>
                <a:cs typeface="Arial" panose="020B0604020202020204" pitchFamily="34" charset="0"/>
              </a:rPr>
              <a: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Nessun</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impianto</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minerario</a:t>
            </a:r>
            <a:r>
              <a:rPr lang="en-US" b="1" dirty="0">
                <a:solidFill>
                  <a:schemeClr val="bg1"/>
                </a:solidFill>
                <a:latin typeface="Arial" panose="020B0604020202020204" pitchFamily="34" charset="0"/>
                <a:ea typeface="Cambria" panose="02040503050406030204" pitchFamily="18" charset="0"/>
                <a:cs typeface="Arial" panose="020B0604020202020204" pitchFamily="34" charset="0"/>
              </a:rPr>
              <a: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Nessuna</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configurazione</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complessa</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endParaRPr lang="en-US" b="1" dirty="0">
              <a:solidFill>
                <a:schemeClr val="bg1"/>
              </a:solidFill>
              <a:latin typeface="Arial" panose="020B0604020202020204" pitchFamily="34" charset="0"/>
              <a:ea typeface="Cambria" panose="02040503050406030204" pitchFamily="18" charset="0"/>
              <a:cs typeface="Arial" panose="020B0604020202020204" pitchFamily="34" charset="0"/>
            </a:endParaRPr>
          </a:p>
          <a:p>
            <a:r>
              <a:rPr lang="it-IT" dirty="0">
                <a:solidFill>
                  <a:schemeClr val="bg1"/>
                </a:solidFill>
                <a:latin typeface="Arial" panose="020B0604020202020204" pitchFamily="34" charset="0"/>
                <a:ea typeface="Cambria" panose="02040503050406030204" pitchFamily="18" charset="0"/>
                <a:cs typeface="Arial" panose="020B0604020202020204" pitchFamily="34" charset="0"/>
              </a:rPr>
              <a:t>Basta collegarsi, puntare una volta e guadagnare ogni giorno</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a:t>
            </a:r>
            <a:endParaRPr lang="en-IN"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pic>
        <p:nvPicPr>
          <p:cNvPr id="3" name="Picture 2" descr="A computer screen shot of a computer&#10;&#10;AI-generated content may be incorrect.">
            <a:extLst>
              <a:ext uri="{FF2B5EF4-FFF2-40B4-BE49-F238E27FC236}">
                <a16:creationId xmlns:a16="http://schemas.microsoft.com/office/drawing/2014/main" id="{7A885D5D-8FF2-EE4D-C21E-5850293E4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864" y="1509196"/>
            <a:ext cx="6059641" cy="4409110"/>
          </a:xfrm>
          <a:prstGeom prst="rect">
            <a:avLst/>
          </a:prstGeom>
        </p:spPr>
      </p:pic>
    </p:spTree>
    <p:extLst>
      <p:ext uri="{BB962C8B-B14F-4D97-AF65-F5344CB8AC3E}">
        <p14:creationId xmlns:p14="http://schemas.microsoft.com/office/powerpoint/2010/main" val="938155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erson standing in front of a large letter&#10;&#10;AI-generated content may be incorrect.">
            <a:extLst>
              <a:ext uri="{FF2B5EF4-FFF2-40B4-BE49-F238E27FC236}">
                <a16:creationId xmlns:a16="http://schemas.microsoft.com/office/drawing/2014/main" id="{642A731F-4476-D47F-E2D6-573E41FDA1C1}"/>
              </a:ext>
            </a:extLst>
          </p:cNvPr>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3789" y="-7631"/>
            <a:ext cx="4042926" cy="6858000"/>
          </a:xfrm>
          <a:prstGeom prst="rect">
            <a:avLst/>
          </a:prstGeom>
        </p:spPr>
      </p:pic>
      <p:pic>
        <p:nvPicPr>
          <p:cNvPr id="16" name="Picture 15">
            <a:extLst>
              <a:ext uri="{FF2B5EF4-FFF2-40B4-BE49-F238E27FC236}">
                <a16:creationId xmlns:a16="http://schemas.microsoft.com/office/drawing/2014/main" id="{F7275E88-E09F-127A-B244-0661A4646D5F}"/>
              </a:ext>
            </a:extLst>
          </p:cNvPr>
          <p:cNvPicPr>
            <a:picLocks noChangeAspect="1"/>
          </p:cNvPicPr>
          <p:nvPr/>
        </p:nvPicPr>
        <p:blipFill>
          <a:blip r:embed="rId3" cstate="print">
            <a:duotone>
              <a:prstClr val="black"/>
              <a:schemeClr val="accent5">
                <a:tint val="45000"/>
                <a:satMod val="400000"/>
              </a:schemeClr>
            </a:duotone>
            <a:alphaModFix amt="68000"/>
            <a:extLst>
              <a:ext uri="{28A0092B-C50C-407E-A947-70E740481C1C}">
                <a14:useLocalDpi xmlns:a14="http://schemas.microsoft.com/office/drawing/2010/main" val="0"/>
              </a:ext>
            </a:extLst>
          </a:blip>
          <a:srcRect l="2779" r="2779"/>
          <a:stretch/>
        </p:blipFill>
        <p:spPr>
          <a:xfrm>
            <a:off x="8481159" y="0"/>
            <a:ext cx="3725842" cy="6874775"/>
          </a:xfrm>
          <a:prstGeom prst="rect">
            <a:avLst/>
          </a:prstGeom>
        </p:spPr>
      </p:pic>
      <p:pic>
        <p:nvPicPr>
          <p:cNvPr id="18" name="Picture 17" descr="A green hexagons on a black background&#10;&#10;AI-generated content may be incorrect.">
            <a:extLst>
              <a:ext uri="{FF2B5EF4-FFF2-40B4-BE49-F238E27FC236}">
                <a16:creationId xmlns:a16="http://schemas.microsoft.com/office/drawing/2014/main" id="{9053E378-C052-6341-B3A3-BB1F35B09314}"/>
              </a:ext>
            </a:extLst>
          </p:cNvPr>
          <p:cNvPicPr>
            <a:picLocks noChangeAspect="1"/>
          </p:cNvPicPr>
          <p:nvPr/>
        </p:nvPicPr>
        <p:blipFill>
          <a:blip r:embed="rId4">
            <a:alphaModFix amt="13000"/>
            <a:extLst>
              <a:ext uri="{28A0092B-C50C-407E-A947-70E740481C1C}">
                <a14:useLocalDpi xmlns:a14="http://schemas.microsoft.com/office/drawing/2010/main" val="0"/>
              </a:ext>
            </a:extLst>
          </a:blip>
          <a:srcRect t="17379" b="14622"/>
          <a:stretch>
            <a:fillRect/>
          </a:stretch>
        </p:blipFill>
        <p:spPr>
          <a:xfrm>
            <a:off x="-1" y="-16775"/>
            <a:ext cx="12207001" cy="6891550"/>
          </a:xfrm>
          <a:prstGeom prst="rect">
            <a:avLst/>
          </a:prstGeom>
        </p:spPr>
      </p:pic>
      <p:sp>
        <p:nvSpPr>
          <p:cNvPr id="65" name="Rectangle 64">
            <a:extLst>
              <a:ext uri="{FF2B5EF4-FFF2-40B4-BE49-F238E27FC236}">
                <a16:creationId xmlns:a16="http://schemas.microsoft.com/office/drawing/2014/main" id="{4D17DC3D-3962-46C8-B32A-235DA5EF80A9}"/>
              </a:ext>
            </a:extLst>
          </p:cNvPr>
          <p:cNvSpPr/>
          <p:nvPr/>
        </p:nvSpPr>
        <p:spPr>
          <a:xfrm>
            <a:off x="3710842" y="0"/>
            <a:ext cx="4770317" cy="6858000"/>
          </a:xfrm>
          <a:prstGeom prst="rect">
            <a:avLst/>
          </a:prstGeom>
          <a:gradFill flip="none" rotWithShape="1">
            <a:gsLst>
              <a:gs pos="0">
                <a:schemeClr val="accent6">
                  <a:alpha val="0"/>
                </a:schemeClr>
              </a:gs>
              <a:gs pos="59000">
                <a:schemeClr val="tx1">
                  <a:alpha val="42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TextBox 22">
            <a:extLst>
              <a:ext uri="{FF2B5EF4-FFF2-40B4-BE49-F238E27FC236}">
                <a16:creationId xmlns:a16="http://schemas.microsoft.com/office/drawing/2014/main" id="{B23CF93B-C83B-4348-8683-1FA706E92C4D}"/>
              </a:ext>
            </a:extLst>
          </p:cNvPr>
          <p:cNvSpPr txBox="1"/>
          <p:nvPr/>
        </p:nvSpPr>
        <p:spPr>
          <a:xfrm>
            <a:off x="3780738" y="2329366"/>
            <a:ext cx="5012883" cy="2123658"/>
          </a:xfrm>
          <a:prstGeom prst="rect">
            <a:avLst/>
          </a:prstGeom>
          <a:noFill/>
        </p:spPr>
        <p:txBody>
          <a:bodyPr wrap="square" rtlCol="0">
            <a:spAutoFit/>
          </a:bodyPr>
          <a:lstStyle>
            <a:defPPr>
              <a:defRPr lang="en-US"/>
            </a:defPPr>
            <a:lvl1pPr>
              <a:lnSpc>
                <a:spcPct val="80000"/>
              </a:lnSpc>
              <a:defRPr sz="2000">
                <a:solidFill>
                  <a:schemeClr val="bg1"/>
                </a:solidFill>
                <a:latin typeface="+mj-lt"/>
              </a:defRPr>
            </a:lvl1pPr>
          </a:lstStyle>
          <a:p>
            <a:pPr algn="ctr">
              <a:lnSpc>
                <a:spcPct val="100000"/>
              </a:lnSpc>
            </a:pPr>
            <a:r>
              <a:rPr lang="en-US" sz="4400" b="1" dirty="0">
                <a:effectLst>
                  <a:outerShdw blurRad="50800" dist="38100" dir="8100000" algn="tr" rotWithShape="0">
                    <a:prstClr val="black">
                      <a:alpha val="40000"/>
                    </a:prstClr>
                  </a:outerShdw>
                </a:effectLst>
              </a:rPr>
              <a:t>VENIRE TARIFFA </a:t>
            </a:r>
            <a:r>
              <a:rPr lang="en-US" sz="4400" b="1" dirty="0">
                <a:solidFill>
                  <a:schemeClr val="accent6"/>
                </a:solidFill>
                <a:effectLst>
                  <a:outerShdw blurRad="50800" dist="38100" dir="8100000" algn="tr" rotWithShape="0">
                    <a:prstClr val="black">
                      <a:alpha val="40000"/>
                    </a:prstClr>
                  </a:outerShdw>
                </a:effectLst>
              </a:rPr>
              <a:t>GUADAGNI CON </a:t>
            </a:r>
            <a:r>
              <a:rPr lang="en-US" sz="4400" b="1" dirty="0" err="1">
                <a:effectLst>
                  <a:outerShdw blurRad="50800" dist="38100" dir="8100000" algn="tr" rotWithShape="0">
                    <a:prstClr val="black">
                      <a:alpha val="40000"/>
                    </a:prstClr>
                  </a:outerShdw>
                </a:effectLst>
              </a:rPr>
              <a:t>Energia</a:t>
            </a:r>
            <a:r>
              <a:rPr lang="en-US" sz="4400" b="1" dirty="0">
                <a:effectLst>
                  <a:outerShdw blurRad="50800" dist="38100" dir="8100000" algn="tr" rotWithShape="0">
                    <a:prstClr val="black">
                      <a:alpha val="40000"/>
                    </a:prstClr>
                  </a:outerShdw>
                </a:effectLst>
              </a:rPr>
              <a:t> X?</a:t>
            </a:r>
          </a:p>
        </p:txBody>
      </p:sp>
      <p:pic>
        <p:nvPicPr>
          <p:cNvPr id="4" name="Picture 3" descr="A green lit up coin&#10;&#10;AI-generated content may be incorrect.">
            <a:extLst>
              <a:ext uri="{FF2B5EF4-FFF2-40B4-BE49-F238E27FC236}">
                <a16:creationId xmlns:a16="http://schemas.microsoft.com/office/drawing/2014/main" id="{3E034F9C-CE39-B07B-3BC6-65DF279FB8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5" name="TextBox 4">
            <a:extLst>
              <a:ext uri="{FF2B5EF4-FFF2-40B4-BE49-F238E27FC236}">
                <a16:creationId xmlns:a16="http://schemas.microsoft.com/office/drawing/2014/main" id="{52DB42CF-CB08-C33B-CEE6-AC45E4720A6A}"/>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190433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 lights in a black background&#10;&#10;AI-generated content may be incorrect.">
            <a:extLst>
              <a:ext uri="{FF2B5EF4-FFF2-40B4-BE49-F238E27FC236}">
                <a16:creationId xmlns:a16="http://schemas.microsoft.com/office/drawing/2014/main" id="{F01E3F90-C44C-8708-B752-A61767786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6" name="Rectangle 5">
            <a:extLst>
              <a:ext uri="{FF2B5EF4-FFF2-40B4-BE49-F238E27FC236}">
                <a16:creationId xmlns:a16="http://schemas.microsoft.com/office/drawing/2014/main" id="{A3D1BCB9-432B-E9B5-C057-CEBCFAD7D01B}"/>
              </a:ext>
            </a:extLst>
          </p:cNvPr>
          <p:cNvSpPr/>
          <p:nvPr/>
        </p:nvSpPr>
        <p:spPr>
          <a:xfrm flipH="1">
            <a:off x="-1898" y="-1802"/>
            <a:ext cx="12192001" cy="685980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grpSp>
        <p:nvGrpSpPr>
          <p:cNvPr id="12" name="Group 11">
            <a:extLst>
              <a:ext uri="{FF2B5EF4-FFF2-40B4-BE49-F238E27FC236}">
                <a16:creationId xmlns:a16="http://schemas.microsoft.com/office/drawing/2014/main" id="{0A4C2273-CE9C-406A-9957-49E2D0D57E97}"/>
              </a:ext>
            </a:extLst>
          </p:cNvPr>
          <p:cNvGrpSpPr/>
          <p:nvPr/>
        </p:nvGrpSpPr>
        <p:grpSpPr>
          <a:xfrm>
            <a:off x="3153909" y="3267074"/>
            <a:ext cx="5884182" cy="1674286"/>
            <a:chOff x="2687947" y="1714500"/>
            <a:chExt cx="6773553" cy="1674286"/>
          </a:xfrm>
        </p:grpSpPr>
        <p:sp>
          <p:nvSpPr>
            <p:cNvPr id="8" name="Freeform: Shape 7">
              <a:extLst>
                <a:ext uri="{FF2B5EF4-FFF2-40B4-BE49-F238E27FC236}">
                  <a16:creationId xmlns:a16="http://schemas.microsoft.com/office/drawing/2014/main" id="{D820F5AE-BF82-4572-A5F0-9E667A361FC0}"/>
                </a:ext>
              </a:extLst>
            </p:cNvPr>
            <p:cNvSpPr/>
            <p:nvPr/>
          </p:nvSpPr>
          <p:spPr>
            <a:xfrm>
              <a:off x="7499350" y="1714500"/>
              <a:ext cx="1962150" cy="495300"/>
            </a:xfrm>
            <a:custGeom>
              <a:avLst/>
              <a:gdLst>
                <a:gd name="connsiteX0" fmla="*/ 0 w 1962150"/>
                <a:gd name="connsiteY0" fmla="*/ 495300 h 495300"/>
                <a:gd name="connsiteX1" fmla="*/ 742950 w 1962150"/>
                <a:gd name="connsiteY1" fmla="*/ 495300 h 495300"/>
                <a:gd name="connsiteX2" fmla="*/ 1028700 w 1962150"/>
                <a:gd name="connsiteY2" fmla="*/ 0 h 495300"/>
                <a:gd name="connsiteX3" fmla="*/ 1962150 w 1962150"/>
                <a:gd name="connsiteY3" fmla="*/ 0 h 495300"/>
              </a:gdLst>
              <a:ahLst/>
              <a:cxnLst>
                <a:cxn ang="0">
                  <a:pos x="connsiteX0" y="connsiteY0"/>
                </a:cxn>
                <a:cxn ang="0">
                  <a:pos x="connsiteX1" y="connsiteY1"/>
                </a:cxn>
                <a:cxn ang="0">
                  <a:pos x="connsiteX2" y="connsiteY2"/>
                </a:cxn>
                <a:cxn ang="0">
                  <a:pos x="connsiteX3" y="connsiteY3"/>
                </a:cxn>
              </a:cxnLst>
              <a:rect l="l" t="t" r="r" b="b"/>
              <a:pathLst>
                <a:path w="1962150" h="495300">
                  <a:moveTo>
                    <a:pt x="0" y="495300"/>
                  </a:moveTo>
                  <a:lnTo>
                    <a:pt x="742950" y="495300"/>
                  </a:lnTo>
                  <a:lnTo>
                    <a:pt x="1028700" y="0"/>
                  </a:lnTo>
                  <a:lnTo>
                    <a:pt x="1962150" y="0"/>
                  </a:lnTo>
                </a:path>
              </a:pathLst>
            </a:custGeom>
            <a:noFill/>
            <a:ln>
              <a:solidFill>
                <a:schemeClr val="bg1">
                  <a:lumMod val="75000"/>
                  <a:alpha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9" name="Freeform: Shape 8">
              <a:extLst>
                <a:ext uri="{FF2B5EF4-FFF2-40B4-BE49-F238E27FC236}">
                  <a16:creationId xmlns:a16="http://schemas.microsoft.com/office/drawing/2014/main" id="{B32F437A-60CA-44A0-B6E5-FF6E35E09B4A}"/>
                </a:ext>
              </a:extLst>
            </p:cNvPr>
            <p:cNvSpPr/>
            <p:nvPr/>
          </p:nvSpPr>
          <p:spPr>
            <a:xfrm flipH="1">
              <a:off x="2730500" y="1714500"/>
              <a:ext cx="1962150" cy="495300"/>
            </a:xfrm>
            <a:custGeom>
              <a:avLst/>
              <a:gdLst>
                <a:gd name="connsiteX0" fmla="*/ 0 w 1962150"/>
                <a:gd name="connsiteY0" fmla="*/ 495300 h 495300"/>
                <a:gd name="connsiteX1" fmla="*/ 742950 w 1962150"/>
                <a:gd name="connsiteY1" fmla="*/ 495300 h 495300"/>
                <a:gd name="connsiteX2" fmla="*/ 1028700 w 1962150"/>
                <a:gd name="connsiteY2" fmla="*/ 0 h 495300"/>
                <a:gd name="connsiteX3" fmla="*/ 1962150 w 1962150"/>
                <a:gd name="connsiteY3" fmla="*/ 0 h 495300"/>
              </a:gdLst>
              <a:ahLst/>
              <a:cxnLst>
                <a:cxn ang="0">
                  <a:pos x="connsiteX0" y="connsiteY0"/>
                </a:cxn>
                <a:cxn ang="0">
                  <a:pos x="connsiteX1" y="connsiteY1"/>
                </a:cxn>
                <a:cxn ang="0">
                  <a:pos x="connsiteX2" y="connsiteY2"/>
                </a:cxn>
                <a:cxn ang="0">
                  <a:pos x="connsiteX3" y="connsiteY3"/>
                </a:cxn>
              </a:cxnLst>
              <a:rect l="l" t="t" r="r" b="b"/>
              <a:pathLst>
                <a:path w="1962150" h="495300">
                  <a:moveTo>
                    <a:pt x="0" y="495300"/>
                  </a:moveTo>
                  <a:lnTo>
                    <a:pt x="742950" y="495300"/>
                  </a:lnTo>
                  <a:lnTo>
                    <a:pt x="1028700" y="0"/>
                  </a:lnTo>
                  <a:lnTo>
                    <a:pt x="1962150" y="0"/>
                  </a:lnTo>
                </a:path>
              </a:pathLst>
            </a:custGeom>
            <a:noFill/>
            <a:ln>
              <a:solidFill>
                <a:schemeClr val="bg1">
                  <a:lumMod val="75000"/>
                  <a:alpha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cxnSp>
          <p:nvCxnSpPr>
            <p:cNvPr id="13" name="Straight Connector 12">
              <a:extLst>
                <a:ext uri="{FF2B5EF4-FFF2-40B4-BE49-F238E27FC236}">
                  <a16:creationId xmlns:a16="http://schemas.microsoft.com/office/drawing/2014/main" id="{80961FCB-7C07-4D2A-AB67-A2BF5B936032}"/>
                </a:ext>
              </a:extLst>
            </p:cNvPr>
            <p:cNvCxnSpPr>
              <a:cxnSpLocks/>
            </p:cNvCxnSpPr>
            <p:nvPr/>
          </p:nvCxnSpPr>
          <p:spPr>
            <a:xfrm flipH="1">
              <a:off x="2687947" y="3388786"/>
              <a:ext cx="1490354" cy="0"/>
            </a:xfrm>
            <a:prstGeom prst="line">
              <a:avLst/>
            </a:prstGeom>
            <a:noFill/>
            <a:ln>
              <a:solidFill>
                <a:schemeClr val="bg1">
                  <a:lumMod val="75000"/>
                  <a:alpha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a:extLst>
                <a:ext uri="{FF2B5EF4-FFF2-40B4-BE49-F238E27FC236}">
                  <a16:creationId xmlns:a16="http://schemas.microsoft.com/office/drawing/2014/main" id="{7ED7CCF1-960F-48E3-9657-B53FFA156F39}"/>
                </a:ext>
              </a:extLst>
            </p:cNvPr>
            <p:cNvCxnSpPr>
              <a:cxnSpLocks/>
            </p:cNvCxnSpPr>
            <p:nvPr/>
          </p:nvCxnSpPr>
          <p:spPr>
            <a:xfrm>
              <a:off x="8013700" y="3388786"/>
              <a:ext cx="1447800" cy="0"/>
            </a:xfrm>
            <a:prstGeom prst="line">
              <a:avLst/>
            </a:prstGeom>
            <a:noFill/>
            <a:ln>
              <a:solidFill>
                <a:schemeClr val="bg1">
                  <a:lumMod val="75000"/>
                  <a:alpha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grpSp>
      <p:grpSp>
        <p:nvGrpSpPr>
          <p:cNvPr id="15" name="Group 14">
            <a:extLst>
              <a:ext uri="{FF2B5EF4-FFF2-40B4-BE49-F238E27FC236}">
                <a16:creationId xmlns:a16="http://schemas.microsoft.com/office/drawing/2014/main" id="{C958B1F6-F819-43A1-88A1-8E129D7A77C5}"/>
              </a:ext>
            </a:extLst>
          </p:cNvPr>
          <p:cNvGrpSpPr/>
          <p:nvPr/>
        </p:nvGrpSpPr>
        <p:grpSpPr>
          <a:xfrm>
            <a:off x="1047523" y="2781541"/>
            <a:ext cx="2311400" cy="1125039"/>
            <a:chOff x="9666514" y="2921907"/>
            <a:chExt cx="2311400" cy="1125039"/>
          </a:xfrm>
        </p:grpSpPr>
        <p:sp>
          <p:nvSpPr>
            <p:cNvPr id="16" name="TextBox 15">
              <a:extLst>
                <a:ext uri="{FF2B5EF4-FFF2-40B4-BE49-F238E27FC236}">
                  <a16:creationId xmlns:a16="http://schemas.microsoft.com/office/drawing/2014/main" id="{DD99F2BA-8C07-4049-B4E6-6B17198947B9}"/>
                </a:ext>
              </a:extLst>
            </p:cNvPr>
            <p:cNvSpPr txBox="1"/>
            <p:nvPr/>
          </p:nvSpPr>
          <p:spPr>
            <a:xfrm>
              <a:off x="9666514" y="2921907"/>
              <a:ext cx="2311400" cy="338554"/>
            </a:xfrm>
            <a:prstGeom prst="rect">
              <a:avLst/>
            </a:prstGeom>
            <a:noFill/>
          </p:spPr>
          <p:txBody>
            <a:bodyPr wrap="square" rtlCol="0">
              <a:spAutoFit/>
            </a:bodyPr>
            <a:lstStyle>
              <a:defPPr>
                <a:defRPr lang="id-ID"/>
              </a:defPPr>
              <a:lvl1pPr algn="r">
                <a:defRPr sz="3200" b="1">
                  <a:gradFill flip="none" rotWithShape="1">
                    <a:gsLst>
                      <a:gs pos="0">
                        <a:schemeClr val="accent1"/>
                      </a:gs>
                      <a:gs pos="100000">
                        <a:schemeClr val="accent2"/>
                      </a:gs>
                    </a:gsLst>
                    <a:lin ang="0" scaled="1"/>
                    <a:tileRect/>
                  </a:gradFill>
                  <a:latin typeface="Rajdhani" panose="02000000000000000000" pitchFamily="2" charset="0"/>
                  <a:cs typeface="Rajdhani" panose="02000000000000000000" pitchFamily="2" charset="0"/>
                </a:defRPr>
              </a:lvl1pPr>
            </a:lstStyle>
            <a:p>
              <a:pPr algn="l"/>
              <a:r>
                <a:rPr lang="en-IN" sz="1600" dirty="0">
                  <a:solidFill>
                    <a:schemeClr val="accent6"/>
                  </a:solidFill>
                  <a:latin typeface="+mj-lt"/>
                </a:rPr>
                <a:t>REDDITO ATTIVO</a:t>
              </a:r>
              <a:endParaRPr lang="en-US" sz="1600" dirty="0">
                <a:solidFill>
                  <a:schemeClr val="accent6"/>
                </a:solidFill>
                <a:latin typeface="+mj-lt"/>
              </a:endParaRPr>
            </a:p>
          </p:txBody>
        </p:sp>
        <p:sp>
          <p:nvSpPr>
            <p:cNvPr id="17" name="TextBox 16">
              <a:extLst>
                <a:ext uri="{FF2B5EF4-FFF2-40B4-BE49-F238E27FC236}">
                  <a16:creationId xmlns:a16="http://schemas.microsoft.com/office/drawing/2014/main" id="{9D14563A-6DD8-478A-B49E-A71194165408}"/>
                </a:ext>
              </a:extLst>
            </p:cNvPr>
            <p:cNvSpPr txBox="1"/>
            <p:nvPr/>
          </p:nvSpPr>
          <p:spPr>
            <a:xfrm>
              <a:off x="9666514" y="3202804"/>
              <a:ext cx="2252280" cy="844142"/>
            </a:xfrm>
            <a:prstGeom prst="rect">
              <a:avLst/>
            </a:prstGeom>
            <a:noFill/>
          </p:spPr>
          <p:txBody>
            <a:bodyPr wrap="square" rtlCol="0">
              <a:spAutoFit/>
            </a:bodyPr>
            <a:lstStyle>
              <a:defPPr>
                <a:defRPr lang="id-ID"/>
              </a:defPPr>
              <a:lvl1pPr>
                <a:lnSpc>
                  <a:spcPct val="120000"/>
                </a:lnSpc>
                <a:defRPr sz="1200">
                  <a:solidFill>
                    <a:schemeClr val="bg1">
                      <a:lumMod val="65000"/>
                    </a:schemeClr>
                  </a:solidFill>
                  <a:latin typeface="Segoe UI" panose="020B0502040204020203" pitchFamily="34" charset="0"/>
                  <a:cs typeface="Segoe UI" panose="020B0502040204020203" pitchFamily="34" charset="0"/>
                </a:defRPr>
              </a:lvl1pPr>
            </a:lstStyle>
            <a:p>
              <a:r>
                <a:rPr lang="it-IT" sz="1400" dirty="0">
                  <a:solidFill>
                    <a:schemeClr val="bg1"/>
                  </a:solidFill>
                  <a:latin typeface="Arial" panose="020B0604020202020204" pitchFamily="34" charset="0"/>
                  <a:cs typeface="Arial" panose="020B0604020202020204" pitchFamily="34" charset="0"/>
                </a:rPr>
                <a:t>Reddito attivo, indirizzando le persone alla piattaforma</a:t>
              </a:r>
              <a:endParaRPr lang="en-US" sz="14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EC224282-F5E1-4F41-9627-B356019475C7}"/>
              </a:ext>
            </a:extLst>
          </p:cNvPr>
          <p:cNvGrpSpPr/>
          <p:nvPr/>
        </p:nvGrpSpPr>
        <p:grpSpPr>
          <a:xfrm>
            <a:off x="976499" y="4496983"/>
            <a:ext cx="2311400" cy="1406678"/>
            <a:chOff x="9185462" y="3025155"/>
            <a:chExt cx="2311400" cy="1406678"/>
          </a:xfrm>
        </p:grpSpPr>
        <p:sp>
          <p:nvSpPr>
            <p:cNvPr id="19" name="TextBox 18">
              <a:extLst>
                <a:ext uri="{FF2B5EF4-FFF2-40B4-BE49-F238E27FC236}">
                  <a16:creationId xmlns:a16="http://schemas.microsoft.com/office/drawing/2014/main" id="{1B14C842-6382-42E1-B988-20861B719FDF}"/>
                </a:ext>
              </a:extLst>
            </p:cNvPr>
            <p:cNvSpPr txBox="1"/>
            <p:nvPr/>
          </p:nvSpPr>
          <p:spPr>
            <a:xfrm>
              <a:off x="9185462" y="3025155"/>
              <a:ext cx="2311400" cy="338554"/>
            </a:xfrm>
            <a:prstGeom prst="rect">
              <a:avLst/>
            </a:prstGeom>
            <a:noFill/>
          </p:spPr>
          <p:txBody>
            <a:bodyPr wrap="square" rtlCol="0">
              <a:spAutoFit/>
            </a:bodyPr>
            <a:lstStyle>
              <a:defPPr>
                <a:defRPr lang="en-US"/>
              </a:defPPr>
              <a:lvl1pPr algn="r">
                <a:defRPr sz="1600" b="1">
                  <a:solidFill>
                    <a:schemeClr val="accent6"/>
                  </a:solidFill>
                  <a:latin typeface="+mj-lt"/>
                  <a:cs typeface="Rajdhani" panose="02000000000000000000" pitchFamily="2" charset="0"/>
                </a:defRPr>
              </a:lvl1pPr>
            </a:lstStyle>
            <a:p>
              <a:pPr algn="l"/>
              <a:r>
                <a:rPr lang="en-US" dirty="0"/>
                <a:t> </a:t>
              </a:r>
              <a:r>
                <a:rPr lang="en-US" dirty="0" err="1"/>
                <a:t>Spillamento</a:t>
              </a:r>
              <a:endParaRPr lang="en-US" dirty="0"/>
            </a:p>
          </p:txBody>
        </p:sp>
        <p:sp>
          <p:nvSpPr>
            <p:cNvPr id="20" name="TextBox 19">
              <a:extLst>
                <a:ext uri="{FF2B5EF4-FFF2-40B4-BE49-F238E27FC236}">
                  <a16:creationId xmlns:a16="http://schemas.microsoft.com/office/drawing/2014/main" id="{23EF209E-2159-4157-A22C-9137AC7D7D81}"/>
                </a:ext>
              </a:extLst>
            </p:cNvPr>
            <p:cNvSpPr txBox="1"/>
            <p:nvPr/>
          </p:nvSpPr>
          <p:spPr>
            <a:xfrm>
              <a:off x="9238730" y="3329159"/>
              <a:ext cx="2143352" cy="1102674"/>
            </a:xfrm>
            <a:prstGeom prst="rect">
              <a:avLst/>
            </a:prstGeom>
            <a:noFill/>
          </p:spPr>
          <p:txBody>
            <a:bodyPr wrap="square" rtlCol="0">
              <a:spAutoFit/>
            </a:bodyPr>
            <a:lstStyle>
              <a:defPPr>
                <a:defRPr lang="en-US"/>
              </a:defPPr>
              <a:lvl1pPr algn="r">
                <a:lnSpc>
                  <a:spcPct val="120000"/>
                </a:lnSpc>
                <a:defRPr sz="1200">
                  <a:solidFill>
                    <a:schemeClr val="bg1">
                      <a:lumMod val="65000"/>
                    </a:schemeClr>
                  </a:solidFill>
                  <a:cs typeface="Segoe UI" panose="020B0502040204020203" pitchFamily="34" charset="0"/>
                </a:defRPr>
              </a:lvl1pPr>
            </a:lstStyle>
            <a:p>
              <a:pPr algn="l"/>
              <a:r>
                <a:rPr lang="it-IT" sz="1400" dirty="0">
                  <a:solidFill>
                    <a:schemeClr val="bg1"/>
                  </a:solidFill>
                  <a:latin typeface="Arial" panose="020B0604020202020204" pitchFamily="34" charset="0"/>
                  <a:cs typeface="Arial" panose="020B0604020202020204" pitchFamily="34" charset="0"/>
                </a:rPr>
                <a:t>Da ciò che guadagni deriva dall'impegno della linea ascendente e discendente.</a:t>
              </a:r>
              <a:endParaRPr lang="en-US" sz="1400" dirty="0">
                <a:solidFill>
                  <a:schemeClr val="bg1"/>
                </a:solidFill>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22E77311-7645-488E-8A1E-8588434EC2A0}"/>
              </a:ext>
            </a:extLst>
          </p:cNvPr>
          <p:cNvGrpSpPr/>
          <p:nvPr/>
        </p:nvGrpSpPr>
        <p:grpSpPr>
          <a:xfrm flipH="1">
            <a:off x="9087122" y="2826679"/>
            <a:ext cx="3181814" cy="1147266"/>
            <a:chOff x="8778933" y="3014673"/>
            <a:chExt cx="3181814" cy="1147266"/>
          </a:xfrm>
        </p:grpSpPr>
        <p:sp>
          <p:nvSpPr>
            <p:cNvPr id="34" name="TextBox 33">
              <a:extLst>
                <a:ext uri="{FF2B5EF4-FFF2-40B4-BE49-F238E27FC236}">
                  <a16:creationId xmlns:a16="http://schemas.microsoft.com/office/drawing/2014/main" id="{6998EF1B-4EA0-41F1-99C4-CC3E1D667B6B}"/>
                </a:ext>
              </a:extLst>
            </p:cNvPr>
            <p:cNvSpPr txBox="1"/>
            <p:nvPr/>
          </p:nvSpPr>
          <p:spPr>
            <a:xfrm>
              <a:off x="8778933" y="3014673"/>
              <a:ext cx="3181814" cy="338554"/>
            </a:xfrm>
            <a:prstGeom prst="rect">
              <a:avLst/>
            </a:prstGeom>
            <a:noFill/>
          </p:spPr>
          <p:txBody>
            <a:bodyPr wrap="square" rtlCol="0">
              <a:spAutoFit/>
            </a:bodyPr>
            <a:lstStyle>
              <a:defPPr>
                <a:defRPr lang="en-US"/>
              </a:defPPr>
              <a:lvl1pPr>
                <a:defRPr sz="1600" b="1">
                  <a:solidFill>
                    <a:schemeClr val="accent6"/>
                  </a:solidFill>
                  <a:latin typeface="+mj-lt"/>
                  <a:cs typeface="Rajdhani" panose="02000000000000000000" pitchFamily="2" charset="0"/>
                </a:defRPr>
              </a:lvl1pPr>
            </a:lstStyle>
            <a:p>
              <a:r>
                <a:rPr lang="en-IN" dirty="0" err="1"/>
                <a:t>Gettone</a:t>
              </a:r>
              <a:r>
                <a:rPr lang="en-IN" dirty="0"/>
                <a:t> </a:t>
              </a:r>
              <a:r>
                <a:rPr lang="en-IN" dirty="0" err="1"/>
                <a:t>Apprezzamento</a:t>
              </a:r>
              <a:endParaRPr lang="en-US" dirty="0"/>
            </a:p>
          </p:txBody>
        </p:sp>
        <p:sp>
          <p:nvSpPr>
            <p:cNvPr id="35" name="TextBox 34">
              <a:extLst>
                <a:ext uri="{FF2B5EF4-FFF2-40B4-BE49-F238E27FC236}">
                  <a16:creationId xmlns:a16="http://schemas.microsoft.com/office/drawing/2014/main" id="{8514B978-7D9B-41F1-82DD-999D25A2D614}"/>
                </a:ext>
              </a:extLst>
            </p:cNvPr>
            <p:cNvSpPr txBox="1"/>
            <p:nvPr/>
          </p:nvSpPr>
          <p:spPr>
            <a:xfrm>
              <a:off x="10031665" y="3294009"/>
              <a:ext cx="1901372" cy="867930"/>
            </a:xfrm>
            <a:prstGeom prst="rect">
              <a:avLst/>
            </a:prstGeom>
            <a:noFill/>
          </p:spPr>
          <p:txBody>
            <a:bodyPr wrap="square" rtlCol="0">
              <a:spAutoFit/>
            </a:bodyPr>
            <a:lstStyle>
              <a:defPPr>
                <a:defRPr lang="en-US"/>
              </a:defPPr>
              <a:lvl1pPr algn="r">
                <a:lnSpc>
                  <a:spcPct val="120000"/>
                </a:lnSpc>
                <a:defRPr sz="1200">
                  <a:solidFill>
                    <a:schemeClr val="bg1">
                      <a:lumMod val="65000"/>
                    </a:schemeClr>
                  </a:solidFill>
                  <a:cs typeface="Segoe UI" panose="020B0502040204020203" pitchFamily="34" charset="0"/>
                </a:defRPr>
              </a:lvl1pPr>
            </a:lstStyle>
            <a:p>
              <a:pPr algn="l"/>
              <a:r>
                <a:rPr lang="it-IT" sz="1400" dirty="0">
                  <a:solidFill>
                    <a:schemeClr val="bg1"/>
                  </a:solidFill>
                  <a:latin typeface="Arial" panose="020B0604020202020204" pitchFamily="34" charset="0"/>
                  <a:cs typeface="Arial" panose="020B0604020202020204" pitchFamily="34" charset="0"/>
                </a:rPr>
                <a:t>Se il prezzo del gettone aumenta guadagni</a:t>
              </a:r>
              <a:endParaRPr lang="en-US" sz="1400" dirty="0">
                <a:solidFill>
                  <a:schemeClr val="bg1"/>
                </a:solidFill>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E5515912-A6BD-4DB1-AEB0-AD8D76A78FDD}"/>
              </a:ext>
            </a:extLst>
          </p:cNvPr>
          <p:cNvGrpSpPr/>
          <p:nvPr/>
        </p:nvGrpSpPr>
        <p:grpSpPr>
          <a:xfrm flipH="1">
            <a:off x="9107025" y="4650053"/>
            <a:ext cx="2691398" cy="885695"/>
            <a:chOff x="9265491" y="3178225"/>
            <a:chExt cx="2691398" cy="885695"/>
          </a:xfrm>
        </p:grpSpPr>
        <p:sp>
          <p:nvSpPr>
            <p:cNvPr id="37" name="TextBox 36">
              <a:extLst>
                <a:ext uri="{FF2B5EF4-FFF2-40B4-BE49-F238E27FC236}">
                  <a16:creationId xmlns:a16="http://schemas.microsoft.com/office/drawing/2014/main" id="{D1379EF5-14DE-4C02-B8C3-F3D7CF431F7E}"/>
                </a:ext>
              </a:extLst>
            </p:cNvPr>
            <p:cNvSpPr txBox="1"/>
            <p:nvPr/>
          </p:nvSpPr>
          <p:spPr>
            <a:xfrm>
              <a:off x="9265491" y="3178225"/>
              <a:ext cx="2691398" cy="338554"/>
            </a:xfrm>
            <a:prstGeom prst="rect">
              <a:avLst/>
            </a:prstGeom>
            <a:noFill/>
          </p:spPr>
          <p:txBody>
            <a:bodyPr wrap="square" rtlCol="0">
              <a:spAutoFit/>
            </a:bodyPr>
            <a:lstStyle>
              <a:defPPr>
                <a:defRPr lang="en-US"/>
              </a:defPPr>
              <a:lvl1pPr>
                <a:defRPr sz="1600" b="1">
                  <a:solidFill>
                    <a:schemeClr val="accent6"/>
                  </a:solidFill>
                  <a:latin typeface="+mj-lt"/>
                  <a:cs typeface="Rajdhani" panose="02000000000000000000" pitchFamily="2" charset="0"/>
                </a:defRPr>
              </a:lvl1pPr>
            </a:lstStyle>
            <a:p>
              <a:r>
                <a:rPr lang="en-US" dirty="0"/>
                <a:t>PICCHETTO PREMI</a:t>
              </a:r>
            </a:p>
          </p:txBody>
        </p:sp>
        <p:sp>
          <p:nvSpPr>
            <p:cNvPr id="38" name="TextBox 37">
              <a:extLst>
                <a:ext uri="{FF2B5EF4-FFF2-40B4-BE49-F238E27FC236}">
                  <a16:creationId xmlns:a16="http://schemas.microsoft.com/office/drawing/2014/main" id="{E6C64795-2D64-4DBF-B1DB-EDCDB25B7294}"/>
                </a:ext>
              </a:extLst>
            </p:cNvPr>
            <p:cNvSpPr txBox="1"/>
            <p:nvPr/>
          </p:nvSpPr>
          <p:spPr>
            <a:xfrm>
              <a:off x="9677789" y="3454522"/>
              <a:ext cx="2242153" cy="609398"/>
            </a:xfrm>
            <a:prstGeom prst="rect">
              <a:avLst/>
            </a:prstGeom>
            <a:noFill/>
          </p:spPr>
          <p:txBody>
            <a:bodyPr wrap="square" rtlCol="0">
              <a:spAutoFit/>
            </a:bodyPr>
            <a:lstStyle>
              <a:defPPr>
                <a:defRPr lang="en-US"/>
              </a:defPPr>
              <a:lvl1pPr>
                <a:lnSpc>
                  <a:spcPct val="120000"/>
                </a:lnSpc>
                <a:defRPr sz="1200">
                  <a:solidFill>
                    <a:schemeClr val="bg1">
                      <a:lumMod val="65000"/>
                    </a:schemeClr>
                  </a:solidFill>
                  <a:cs typeface="Segoe UI" panose="020B0502040204020203" pitchFamily="34" charset="0"/>
                </a:defRPr>
              </a:lvl1pPr>
            </a:lstStyle>
            <a:p>
              <a:r>
                <a:rPr lang="it-IT" sz="1400" dirty="0">
                  <a:solidFill>
                    <a:schemeClr val="bg1"/>
                  </a:solidFill>
                  <a:latin typeface="Arial" panose="020B0604020202020204" pitchFamily="34" charset="0"/>
                  <a:cs typeface="Arial" panose="020B0604020202020204" pitchFamily="34" charset="0"/>
                </a:rPr>
                <a:t>Punta e guadagna ogni giorno</a:t>
              </a:r>
              <a:r>
                <a:rPr lang="en-US" sz="1400" dirty="0">
                  <a:solidFill>
                    <a:schemeClr val="bg1"/>
                  </a:solidFill>
                  <a:latin typeface="Arial" panose="020B0604020202020204" pitchFamily="34" charset="0"/>
                  <a:cs typeface="Arial" panose="020B0604020202020204" pitchFamily="34" charset="0"/>
                </a:rPr>
                <a:t>.</a:t>
              </a:r>
            </a:p>
          </p:txBody>
        </p:sp>
      </p:grpSp>
      <p:pic>
        <p:nvPicPr>
          <p:cNvPr id="3" name="Picture 2" descr="A green lit up coin&#10;&#10;AI-generated content may be incorrect.">
            <a:extLst>
              <a:ext uri="{FF2B5EF4-FFF2-40B4-BE49-F238E27FC236}">
                <a16:creationId xmlns:a16="http://schemas.microsoft.com/office/drawing/2014/main" id="{0B8D6066-94FE-3383-4A07-2481F03D50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4" name="TextBox 3">
            <a:extLst>
              <a:ext uri="{FF2B5EF4-FFF2-40B4-BE49-F238E27FC236}">
                <a16:creationId xmlns:a16="http://schemas.microsoft.com/office/drawing/2014/main" id="{B0393843-B034-6925-90DE-F55B4D8D1B03}"/>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24" name="TextBox 23">
            <a:extLst>
              <a:ext uri="{FF2B5EF4-FFF2-40B4-BE49-F238E27FC236}">
                <a16:creationId xmlns:a16="http://schemas.microsoft.com/office/drawing/2014/main" id="{E9E60B63-D86D-D039-D597-74206821B695}"/>
              </a:ext>
            </a:extLst>
          </p:cNvPr>
          <p:cNvSpPr txBox="1"/>
          <p:nvPr/>
        </p:nvSpPr>
        <p:spPr>
          <a:xfrm>
            <a:off x="2101443" y="928338"/>
            <a:ext cx="7565715" cy="646331"/>
          </a:xfrm>
          <a:prstGeom prst="rect">
            <a:avLst/>
          </a:prstGeom>
          <a:noFill/>
        </p:spPr>
        <p:txBody>
          <a:bodyPr wrap="square">
            <a:spAutoFit/>
          </a:bodyPr>
          <a:lstStyle/>
          <a:p>
            <a:r>
              <a:rPr lang="en-IN" sz="3600" b="1" dirty="0">
                <a:solidFill>
                  <a:schemeClr val="bg1"/>
                </a:solidFill>
                <a:latin typeface="+mj-lt"/>
              </a:rPr>
              <a:t>QUATTRO MODI </a:t>
            </a:r>
            <a:r>
              <a:rPr lang="en-IN" sz="3600" b="1" dirty="0">
                <a:solidFill>
                  <a:schemeClr val="accent6"/>
                </a:solidFill>
                <a:latin typeface="+mj-lt"/>
              </a:rPr>
              <a:t>GUADAGNARE</a:t>
            </a:r>
          </a:p>
        </p:txBody>
      </p:sp>
      <p:pic>
        <p:nvPicPr>
          <p:cNvPr id="26" name="Picture 25" descr="A green lit up coin&#10;&#10;AI-generated content may be incorrect.">
            <a:extLst>
              <a:ext uri="{FF2B5EF4-FFF2-40B4-BE49-F238E27FC236}">
                <a16:creationId xmlns:a16="http://schemas.microsoft.com/office/drawing/2014/main" id="{F7FF3A7C-E434-AE5F-31A8-5C293BF302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1695" y="1990661"/>
            <a:ext cx="4664677" cy="4664677"/>
          </a:xfrm>
          <a:prstGeom prst="rect">
            <a:avLst/>
          </a:prstGeom>
        </p:spPr>
      </p:pic>
    </p:spTree>
    <p:extLst>
      <p:ext uri="{BB962C8B-B14F-4D97-AF65-F5344CB8AC3E}">
        <p14:creationId xmlns:p14="http://schemas.microsoft.com/office/powerpoint/2010/main" val="228598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AA13F-D59C-01D4-720A-623638B55FB6}"/>
            </a:ext>
          </a:extLst>
        </p:cNvPr>
        <p:cNvGrpSpPr/>
        <p:nvPr/>
      </p:nvGrpSpPr>
      <p:grpSpPr>
        <a:xfrm>
          <a:off x="0" y="0"/>
          <a:ext cx="0" cy="0"/>
          <a:chOff x="0" y="0"/>
          <a:chExt cx="0" cy="0"/>
        </a:xfrm>
      </p:grpSpPr>
      <p:pic>
        <p:nvPicPr>
          <p:cNvPr id="4" name="Picture 3" descr="Green lights in a black background&#10;&#10;AI-generated content may be incorrect.">
            <a:extLst>
              <a:ext uri="{FF2B5EF4-FFF2-40B4-BE49-F238E27FC236}">
                <a16:creationId xmlns:a16="http://schemas.microsoft.com/office/drawing/2014/main" id="{50D1280F-F793-D4AA-7DB3-0AE5A5D82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88201"/>
            <a:ext cx="12191999" cy="6841066"/>
          </a:xfrm>
          <a:prstGeom prst="rect">
            <a:avLst/>
          </a:prstGeom>
        </p:spPr>
      </p:pic>
      <p:sp>
        <p:nvSpPr>
          <p:cNvPr id="5" name="Rectangle 4">
            <a:extLst>
              <a:ext uri="{FF2B5EF4-FFF2-40B4-BE49-F238E27FC236}">
                <a16:creationId xmlns:a16="http://schemas.microsoft.com/office/drawing/2014/main" id="{AD7841AE-0A92-FC2A-0F2F-8F945043FEB6}"/>
              </a:ext>
            </a:extLst>
          </p:cNvPr>
          <p:cNvSpPr/>
          <p:nvPr/>
        </p:nvSpPr>
        <p:spPr>
          <a:xfrm flipH="1">
            <a:off x="160919" y="92667"/>
            <a:ext cx="12192001" cy="6858000"/>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pic>
        <p:nvPicPr>
          <p:cNvPr id="15" name="Picture 14" descr="A green keyhole with hexagons and numbers&#10;&#10;AI-generated content may be incorrect.">
            <a:extLst>
              <a:ext uri="{FF2B5EF4-FFF2-40B4-BE49-F238E27FC236}">
                <a16:creationId xmlns:a16="http://schemas.microsoft.com/office/drawing/2014/main" id="{7A7B9E09-5461-3F08-223A-4D208C11CD09}"/>
              </a:ext>
            </a:extLst>
          </p:cNvPr>
          <p:cNvPicPr>
            <a:picLocks noChangeAspect="1"/>
          </p:cNvPicPr>
          <p:nvPr/>
        </p:nvPicPr>
        <p:blipFill>
          <a:blip r:embed="rId4">
            <a:alphaModFix amt="23000"/>
            <a:extLst>
              <a:ext uri="{28A0092B-C50C-407E-A947-70E740481C1C}">
                <a14:useLocalDpi xmlns:a14="http://schemas.microsoft.com/office/drawing/2010/main" val="0"/>
              </a:ext>
            </a:extLst>
          </a:blip>
          <a:srcRect t="9476" b="17680"/>
          <a:stretch>
            <a:fillRect/>
          </a:stretch>
        </p:blipFill>
        <p:spPr>
          <a:xfrm>
            <a:off x="229482" y="752559"/>
            <a:ext cx="12191997" cy="6877638"/>
          </a:xfrm>
          <a:prstGeom prst="rect">
            <a:avLst/>
          </a:prstGeom>
        </p:spPr>
      </p:pic>
      <p:sp>
        <p:nvSpPr>
          <p:cNvPr id="16" name="TextBox 15">
            <a:extLst>
              <a:ext uri="{FF2B5EF4-FFF2-40B4-BE49-F238E27FC236}">
                <a16:creationId xmlns:a16="http://schemas.microsoft.com/office/drawing/2014/main" id="{4FE79272-F5DD-7C54-623C-50F06E3AAFF1}"/>
              </a:ext>
            </a:extLst>
          </p:cNvPr>
          <p:cNvSpPr txBox="1"/>
          <p:nvPr/>
        </p:nvSpPr>
        <p:spPr>
          <a:xfrm>
            <a:off x="1458786" y="330455"/>
            <a:ext cx="8304728" cy="646331"/>
          </a:xfrm>
          <a:prstGeom prst="rect">
            <a:avLst/>
          </a:prstGeom>
        </p:spPr>
        <p:txBody>
          <a:bodyPr wrap="square" rtlCol="0" anchor="b">
            <a:spAutoFit/>
          </a:bodyPr>
          <a:lstStyle/>
          <a:p>
            <a:pPr algn="ctr"/>
            <a:r>
              <a:rPr lang="en-US" sz="3600" b="1" dirty="0">
                <a:solidFill>
                  <a:schemeClr val="bg1"/>
                </a:solidFill>
                <a:latin typeface="+mj-lt"/>
              </a:rPr>
              <a:t>XSINERGIA </a:t>
            </a:r>
            <a:r>
              <a:rPr lang="en-IN" sz="3600" b="1" dirty="0">
                <a:solidFill>
                  <a:schemeClr val="accent6"/>
                </a:solidFill>
                <a:latin typeface="+mj-lt"/>
              </a:rPr>
              <a:t>VACANZA E</a:t>
            </a:r>
            <a:r>
              <a:rPr lang="en-IN" sz="3600" b="1" dirty="0">
                <a:solidFill>
                  <a:schemeClr val="bg1"/>
                </a:solidFill>
                <a:latin typeface="+mj-lt"/>
              </a:rPr>
              <a:t> APY</a:t>
            </a:r>
            <a:endParaRPr lang="en-ID" sz="3600" b="1" dirty="0">
              <a:solidFill>
                <a:schemeClr val="bg1"/>
              </a:solidFill>
              <a:latin typeface="+mj-lt"/>
            </a:endParaRPr>
          </a:p>
        </p:txBody>
      </p:sp>
      <p:pic>
        <p:nvPicPr>
          <p:cNvPr id="3" name="Picture 2" descr="A green lit up coin&#10;&#10;AI-generated content may be incorrect.">
            <a:extLst>
              <a:ext uri="{FF2B5EF4-FFF2-40B4-BE49-F238E27FC236}">
                <a16:creationId xmlns:a16="http://schemas.microsoft.com/office/drawing/2014/main" id="{55589D6D-113B-3806-E04A-68760F782C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2" name="TextBox 1">
            <a:extLst>
              <a:ext uri="{FF2B5EF4-FFF2-40B4-BE49-F238E27FC236}">
                <a16:creationId xmlns:a16="http://schemas.microsoft.com/office/drawing/2014/main" id="{3269CD92-F38C-50C1-ED5C-9234E3F7EA5C}"/>
              </a:ext>
            </a:extLst>
          </p:cNvPr>
          <p:cNvSpPr txBox="1"/>
          <p:nvPr/>
        </p:nvSpPr>
        <p:spPr>
          <a:xfrm>
            <a:off x="194121" y="6410201"/>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9" name="TextBox 8">
            <a:extLst>
              <a:ext uri="{FF2B5EF4-FFF2-40B4-BE49-F238E27FC236}">
                <a16:creationId xmlns:a16="http://schemas.microsoft.com/office/drawing/2014/main" id="{61C0CFC4-7A24-EDEF-EABE-1FA13796045B}"/>
              </a:ext>
            </a:extLst>
          </p:cNvPr>
          <p:cNvSpPr txBox="1"/>
          <p:nvPr/>
        </p:nvSpPr>
        <p:spPr>
          <a:xfrm>
            <a:off x="8926620" y="57080"/>
            <a:ext cx="3613187" cy="338554"/>
          </a:xfrm>
          <a:prstGeom prst="rect">
            <a:avLst/>
          </a:prstGeom>
          <a:noFill/>
        </p:spPr>
        <p:txBody>
          <a:bodyPr wrap="square">
            <a:spAutoFit/>
          </a:bodyPr>
          <a:lstStyle/>
          <a:p>
            <a:r>
              <a:rPr lang="en-IN" sz="1600" b="1" dirty="0" err="1">
                <a:solidFill>
                  <a:schemeClr val="accent6"/>
                </a:solidFill>
                <a:latin typeface="+mj-lt"/>
              </a:rPr>
              <a:t>Moltiplichiamo</a:t>
            </a:r>
            <a:r>
              <a:rPr lang="en-IN" sz="1600" b="1" dirty="0">
                <a:solidFill>
                  <a:schemeClr val="accent6"/>
                </a:solidFill>
                <a:latin typeface="+mj-lt"/>
              </a:rPr>
              <a:t> </a:t>
            </a:r>
            <a:r>
              <a:rPr lang="en-IN" sz="1600" b="1" dirty="0">
                <a:solidFill>
                  <a:schemeClr val="bg1"/>
                </a:solidFill>
                <a:latin typeface="+mj-lt"/>
              </a:rPr>
              <a:t>I </a:t>
            </a:r>
            <a:r>
              <a:rPr lang="en-IN" sz="1600" b="1" dirty="0" err="1">
                <a:solidFill>
                  <a:schemeClr val="bg1"/>
                </a:solidFill>
                <a:latin typeface="+mj-lt"/>
              </a:rPr>
              <a:t>tuoi</a:t>
            </a:r>
            <a:r>
              <a:rPr lang="en-IN" sz="1600" b="1" dirty="0">
                <a:solidFill>
                  <a:schemeClr val="bg1"/>
                </a:solidFill>
                <a:latin typeface="+mj-lt"/>
              </a:rPr>
              <a:t> </a:t>
            </a:r>
            <a:r>
              <a:rPr lang="en-IN" sz="1600" b="1" dirty="0" err="1">
                <a:solidFill>
                  <a:schemeClr val="bg1"/>
                </a:solidFill>
                <a:latin typeface="+mj-lt"/>
              </a:rPr>
              <a:t>premi</a:t>
            </a:r>
            <a:endParaRPr lang="en-IN" sz="1600" b="1" dirty="0">
              <a:solidFill>
                <a:schemeClr val="bg1"/>
              </a:solidFill>
              <a:latin typeface="+mj-lt"/>
            </a:endParaRPr>
          </a:p>
        </p:txBody>
      </p:sp>
      <p:sp>
        <p:nvSpPr>
          <p:cNvPr id="17" name="Rectangle 16">
            <a:extLst>
              <a:ext uri="{FF2B5EF4-FFF2-40B4-BE49-F238E27FC236}">
                <a16:creationId xmlns:a16="http://schemas.microsoft.com/office/drawing/2014/main" id="{C3E90C14-1A63-B38A-FB20-1DF8C15765CE}"/>
              </a:ext>
            </a:extLst>
          </p:cNvPr>
          <p:cNvSpPr/>
          <p:nvPr/>
        </p:nvSpPr>
        <p:spPr>
          <a:xfrm>
            <a:off x="461418" y="2878768"/>
            <a:ext cx="11317415" cy="345072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6" name="Table 5">
            <a:extLst>
              <a:ext uri="{FF2B5EF4-FFF2-40B4-BE49-F238E27FC236}">
                <a16:creationId xmlns:a16="http://schemas.microsoft.com/office/drawing/2014/main" id="{9F18D61F-BAEC-9765-8A45-A7F0203336A0}"/>
              </a:ext>
            </a:extLst>
          </p:cNvPr>
          <p:cNvGraphicFramePr>
            <a:graphicFrameLocks noGrp="1"/>
          </p:cNvGraphicFramePr>
          <p:nvPr>
            <p:extLst>
              <p:ext uri="{D42A27DB-BD31-4B8C-83A1-F6EECF244321}">
                <p14:modId xmlns:p14="http://schemas.microsoft.com/office/powerpoint/2010/main" val="1509552116"/>
              </p:ext>
            </p:extLst>
          </p:nvPr>
        </p:nvGraphicFramePr>
        <p:xfrm>
          <a:off x="370577" y="1726041"/>
          <a:ext cx="11317415" cy="4475405"/>
        </p:xfrm>
        <a:graphic>
          <a:graphicData uri="http://schemas.openxmlformats.org/drawingml/2006/table">
            <a:tbl>
              <a:tblPr firstRow="1" bandRow="1">
                <a:tableStyleId>{E8B1032C-EA38-4F05-BA0D-38AFFFC7BED3}</a:tableStyleId>
              </a:tblPr>
              <a:tblGrid>
                <a:gridCol w="2282221">
                  <a:extLst>
                    <a:ext uri="{9D8B030D-6E8A-4147-A177-3AD203B41FA5}">
                      <a16:colId xmlns:a16="http://schemas.microsoft.com/office/drawing/2014/main" val="3121714536"/>
                    </a:ext>
                  </a:extLst>
                </a:gridCol>
                <a:gridCol w="2337388">
                  <a:extLst>
                    <a:ext uri="{9D8B030D-6E8A-4147-A177-3AD203B41FA5}">
                      <a16:colId xmlns:a16="http://schemas.microsoft.com/office/drawing/2014/main" val="3212096320"/>
                    </a:ext>
                  </a:extLst>
                </a:gridCol>
                <a:gridCol w="2816835">
                  <a:extLst>
                    <a:ext uri="{9D8B030D-6E8A-4147-A177-3AD203B41FA5}">
                      <a16:colId xmlns:a16="http://schemas.microsoft.com/office/drawing/2014/main" val="4068632567"/>
                    </a:ext>
                  </a:extLst>
                </a:gridCol>
                <a:gridCol w="1833474">
                  <a:extLst>
                    <a:ext uri="{9D8B030D-6E8A-4147-A177-3AD203B41FA5}">
                      <a16:colId xmlns:a16="http://schemas.microsoft.com/office/drawing/2014/main" val="163715673"/>
                    </a:ext>
                  </a:extLst>
                </a:gridCol>
                <a:gridCol w="2047497">
                  <a:extLst>
                    <a:ext uri="{9D8B030D-6E8A-4147-A177-3AD203B41FA5}">
                      <a16:colId xmlns:a16="http://schemas.microsoft.com/office/drawing/2014/main" val="3070907641"/>
                    </a:ext>
                  </a:extLst>
                </a:gridCol>
              </a:tblGrid>
              <a:tr h="621972">
                <a:tc>
                  <a:txBody>
                    <a:bodyPr/>
                    <a:lstStyle/>
                    <a:p>
                      <a:pPr algn="ctr">
                        <a:buNone/>
                      </a:pPr>
                      <a:r>
                        <a:rPr lang="en-IN" sz="1800" b="1" kern="1200" dirty="0">
                          <a:solidFill>
                            <a:schemeClr val="bg1"/>
                          </a:solidFill>
                          <a:latin typeface="Arial" panose="020B0604020202020204" pitchFamily="34" charset="0"/>
                          <a:ea typeface="+mn-ea"/>
                          <a:cs typeface="Arial" panose="020B0604020202020204" pitchFamily="34" charset="0"/>
                        </a:rPr>
                        <a:t>LIVELLO</a:t>
                      </a:r>
                    </a:p>
                  </a:txBody>
                  <a:tcPr anchor="ctr"/>
                </a:tc>
                <a:tc>
                  <a:txBody>
                    <a:bodyPr/>
                    <a:lstStyle/>
                    <a:p>
                      <a:pPr algn="ctr">
                        <a:buNone/>
                      </a:pPr>
                      <a:r>
                        <a:rPr lang="en-IN" sz="1800" b="1" kern="1200" dirty="0">
                          <a:solidFill>
                            <a:schemeClr val="bg1"/>
                          </a:solidFill>
                          <a:latin typeface="Arial" panose="020B0604020202020204" pitchFamily="34" charset="0"/>
                          <a:ea typeface="+mn-ea"/>
                          <a:cs typeface="Arial" panose="020B0604020202020204" pitchFamily="34" charset="0"/>
                        </a:rPr>
                        <a:t>LIVELLO DELLA SLOT</a:t>
                      </a:r>
                    </a:p>
                  </a:txBody>
                  <a:tcPr anchor="ctr"/>
                </a:tc>
                <a:tc>
                  <a:txBody>
                    <a:bodyPr/>
                    <a:lstStyle/>
                    <a:p>
                      <a:pPr algn="ctr">
                        <a:buNone/>
                      </a:pPr>
                      <a:r>
                        <a:rPr lang="en-IN" sz="1800" b="1" kern="1200" dirty="0">
                          <a:solidFill>
                            <a:schemeClr val="bg1"/>
                          </a:solidFill>
                          <a:latin typeface="Arial" panose="020B0604020202020204" pitchFamily="34" charset="0"/>
                          <a:ea typeface="+mn-ea"/>
                          <a:cs typeface="Arial" panose="020B0604020202020204" pitchFamily="34" charset="0"/>
                        </a:rPr>
                        <a:t>DURATA DEL BLOCCO</a:t>
                      </a:r>
                    </a:p>
                  </a:txBody>
                  <a:tcPr anchor="ctr"/>
                </a:tc>
                <a:tc>
                  <a:txBody>
                    <a:bodyPr/>
                    <a:lstStyle/>
                    <a:p>
                      <a:pPr algn="ctr">
                        <a:buNone/>
                      </a:pPr>
                      <a:r>
                        <a:rPr lang="en-IN" sz="1800" b="1" kern="1200" dirty="0">
                          <a:solidFill>
                            <a:schemeClr val="bg1"/>
                          </a:solidFill>
                          <a:latin typeface="Arial" panose="020B0604020202020204" pitchFamily="34" charset="0"/>
                          <a:ea typeface="+mn-ea"/>
                          <a:cs typeface="Arial" panose="020B0604020202020204" pitchFamily="34" charset="0"/>
                        </a:rPr>
                        <a:t>APY</a:t>
                      </a:r>
                    </a:p>
                  </a:txBody>
                  <a:tcPr anchor="ctr"/>
                </a:tc>
                <a:tc>
                  <a:txBody>
                    <a:bodyPr/>
                    <a:lstStyle/>
                    <a:p>
                      <a:pPr algn="ctr">
                        <a:buNone/>
                      </a:pPr>
                      <a:r>
                        <a:rPr lang="en-IN" sz="1800" b="1" kern="1200" dirty="0">
                          <a:solidFill>
                            <a:schemeClr val="bg1"/>
                          </a:solidFill>
                          <a:latin typeface="Arial" panose="020B0604020202020204" pitchFamily="34" charset="0"/>
                          <a:ea typeface="+mn-ea"/>
                          <a:cs typeface="Arial" panose="020B0604020202020204" pitchFamily="34" charset="0"/>
                        </a:rPr>
                        <a:t>ROI MASSIMO</a:t>
                      </a:r>
                    </a:p>
                  </a:txBody>
                  <a:tcPr anchor="ctr"/>
                </a:tc>
                <a:extLst>
                  <a:ext uri="{0D108BD9-81ED-4DB2-BD59-A6C34878D82A}">
                    <a16:rowId xmlns:a16="http://schemas.microsoft.com/office/drawing/2014/main" val="1938135931"/>
                  </a:ext>
                </a:extLst>
              </a:tr>
              <a:tr h="730665">
                <a:tc>
                  <a:txBody>
                    <a:bodyPr/>
                    <a:lstStyle/>
                    <a:p>
                      <a:pPr algn="ct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INIZIO</a:t>
                      </a:r>
                    </a:p>
                  </a:txBody>
                  <a:tcPr anchor="ctr">
                    <a:solidFill>
                      <a:schemeClr val="accent6">
                        <a:alpha val="75000"/>
                      </a:schemeClr>
                    </a:solidFill>
                  </a:tcPr>
                </a:tc>
                <a:tc>
                  <a:txBody>
                    <a:bodyPr/>
                    <a:lstStyle/>
                    <a:p>
                      <a:pPr marL="0" algn="ctr" defTabSz="914400" rtl="0" eaLnBrk="1" latinLnBrk="0" hangingPunct="1"/>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SLOT</a:t>
                      </a:r>
                      <a:r>
                        <a:rPr lang="en-IN" sz="1800" b="1" kern="1200" baseline="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UNA</a:t>
                      </a:r>
                      <a:endPar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solidFill>
                      <a:schemeClr val="accent6">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TRECENTOSESSANTA GIORNI</a:t>
                      </a:r>
                    </a:p>
                  </a:txBody>
                  <a:tcPr anchor="ctr">
                    <a:solidFill>
                      <a:schemeClr val="accent6">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NOVANTA%</a:t>
                      </a:r>
                    </a:p>
                  </a:txBody>
                  <a:tcPr anchor="ctr">
                    <a:solidFill>
                      <a:schemeClr val="accent6">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DUE X</a:t>
                      </a:r>
                    </a:p>
                  </a:txBody>
                  <a:tcPr anchor="ctr">
                    <a:solidFill>
                      <a:schemeClr val="accent6">
                        <a:alpha val="75000"/>
                      </a:schemeClr>
                    </a:solidFill>
                  </a:tcPr>
                </a:tc>
                <a:extLst>
                  <a:ext uri="{0D108BD9-81ED-4DB2-BD59-A6C34878D82A}">
                    <a16:rowId xmlns:a16="http://schemas.microsoft.com/office/drawing/2014/main" val="2035508653"/>
                  </a:ext>
                </a:extLst>
              </a:tr>
              <a:tr h="658902">
                <a:tc>
                  <a:txBody>
                    <a:bodyPr/>
                    <a:lstStyle/>
                    <a:p>
                      <a:pPr marL="0" algn="ctr" defTabSz="914400" rtl="0" eaLnBrk="1" latinLnBrk="0" hangingPunct="1"/>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BRONZO</a:t>
                      </a:r>
                    </a:p>
                  </a:txBody>
                  <a:tcPr anchor="ctr"/>
                </a:tc>
                <a:tc>
                  <a:txBody>
                    <a:bodyPr/>
                    <a:lstStyle/>
                    <a:p>
                      <a:pPr marL="0" algn="ctr" defTabSz="914400" rtl="0" eaLnBrk="1" latinLnBrk="0" hangingPunct="1"/>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SLOT TRE</a:t>
                      </a:r>
                    </a:p>
                  </a:txBody>
                  <a:tcPr anchor="ctr"/>
                </a:tc>
                <a:tc>
                  <a:txBody>
                    <a:bodyPr/>
                    <a:lstStyle/>
                    <a:p>
                      <a:pPr marL="0" algn="ctr" defTabSz="914400" rtl="0" eaLnBrk="1" latinLnBrk="0" hangingPunct="1"/>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TRECENTO  GIORNI</a:t>
                      </a:r>
                    </a:p>
                  </a:txBody>
                  <a:tcPr anchor="ctr"/>
                </a:tc>
                <a:tc>
                  <a:txBody>
                    <a:bodyPr/>
                    <a:lstStyle/>
                    <a:p>
                      <a:pPr marL="0" algn="ctr" defTabSz="914400" rtl="0" eaLnBrk="1" latinLnBrk="0" hangingPunct="1"/>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CENTOVENTI%</a:t>
                      </a:r>
                    </a:p>
                  </a:txBody>
                  <a:tcPr anchor="ctr"/>
                </a:tc>
                <a:tc>
                  <a:txBody>
                    <a:bodyPr/>
                    <a:lstStyle/>
                    <a:p>
                      <a:pPr marL="0" algn="ctr" defTabSz="914400" rtl="0" eaLnBrk="1" latinLnBrk="0" hangingPunct="1"/>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due e </a:t>
                      </a:r>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cinque</a:t>
                      </a: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decimi</a:t>
                      </a: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X</a:t>
                      </a:r>
                    </a:p>
                  </a:txBody>
                  <a:tcPr anchor="ctr"/>
                </a:tc>
                <a:extLst>
                  <a:ext uri="{0D108BD9-81ED-4DB2-BD59-A6C34878D82A}">
                    <a16:rowId xmlns:a16="http://schemas.microsoft.com/office/drawing/2014/main" val="3789732747"/>
                  </a:ext>
                </a:extLst>
              </a:tr>
              <a:tr h="742629">
                <a:tc>
                  <a:txBody>
                    <a:bodyPr/>
                    <a:lstStyle/>
                    <a:p>
                      <a:pPr algn="ct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ARGENTO</a:t>
                      </a:r>
                    </a:p>
                  </a:txBody>
                  <a:tcPr anchor="ctr">
                    <a:solidFill>
                      <a:schemeClr val="accent6">
                        <a:alpha val="74000"/>
                      </a:schemeClr>
                    </a:solidFill>
                  </a:tcPr>
                </a:tc>
                <a:tc>
                  <a:txBody>
                    <a:bodyPr/>
                    <a:lstStyle/>
                    <a:p>
                      <a:pPr marL="0" algn="ctr" defTabSz="914400" rtl="0" eaLnBrk="1" latinLnBrk="0" hangingPunct="1"/>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SLOT SEI</a:t>
                      </a:r>
                    </a:p>
                  </a:txBody>
                  <a:tcPr anchor="ctr">
                    <a:solidFill>
                      <a:schemeClr val="accent6">
                        <a:alpha val="74000"/>
                      </a:schemeClr>
                    </a:solidFill>
                  </a:tcPr>
                </a:tc>
                <a:tc>
                  <a:txBody>
                    <a:bodyPr/>
                    <a:lstStyle/>
                    <a:p>
                      <a:pPr marL="0" algn="ctr" defTabSz="914400" rtl="0" eaLnBrk="1" latinLnBrk="0" hangingPunct="1"/>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DUECENTO  GIORNI</a:t>
                      </a:r>
                    </a:p>
                  </a:txBody>
                  <a:tcPr anchor="ctr">
                    <a:solidFill>
                      <a:schemeClr val="accent6">
                        <a:alpha val="74000"/>
                      </a:schemeClr>
                    </a:solidFill>
                  </a:tcPr>
                </a:tc>
                <a:tc>
                  <a:txBody>
                    <a:bodyPr/>
                    <a:lstStyle/>
                    <a:p>
                      <a:pPr marL="0" algn="ctr" defTabSz="914400" rtl="0" eaLnBrk="1" latinLnBrk="0" hangingPunct="1"/>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CENTOTTANTA%</a:t>
                      </a:r>
                    </a:p>
                  </a:txBody>
                  <a:tcPr anchor="ctr">
                    <a:solidFill>
                      <a:schemeClr val="accent6">
                        <a:alpha val="74000"/>
                      </a:schemeClr>
                    </a:solidFill>
                  </a:tcPr>
                </a:tc>
                <a:tc>
                  <a:txBody>
                    <a:bodyPr/>
                    <a:lstStyle/>
                    <a:p>
                      <a:pPr marL="0" algn="ctr" defTabSz="914400" rtl="0" eaLnBrk="1" latinLnBrk="0" hangingPunct="1"/>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TRE</a:t>
                      </a:r>
                      <a:r>
                        <a:rPr lang="en-IN" sz="1800" b="1" kern="1200" baseline="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X</a:t>
                      </a:r>
                    </a:p>
                  </a:txBody>
                  <a:tcPr anchor="ctr">
                    <a:solidFill>
                      <a:schemeClr val="accent6">
                        <a:alpha val="74000"/>
                      </a:schemeClr>
                    </a:solidFill>
                  </a:tcPr>
                </a:tc>
                <a:extLst>
                  <a:ext uri="{0D108BD9-81ED-4DB2-BD59-A6C34878D82A}">
                    <a16:rowId xmlns:a16="http://schemas.microsoft.com/office/drawing/2014/main" val="465175194"/>
                  </a:ext>
                </a:extLst>
              </a:tr>
              <a:tr h="658902">
                <a:tc>
                  <a:txBody>
                    <a:bodyPr/>
                    <a:lstStyle/>
                    <a:p>
                      <a:pPr algn="ct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ORO</a:t>
                      </a:r>
                    </a:p>
                  </a:txBody>
                  <a:tcPr anchor="ctr"/>
                </a:tc>
                <a:tc>
                  <a:txBody>
                    <a:bodyPr/>
                    <a:lstStyle/>
                    <a:p>
                      <a:pPr marL="0" algn="ctr" defTabSz="914400" rtl="0" eaLnBrk="1" latinLnBrk="0" hangingPunct="1"/>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SLOT NOVE</a:t>
                      </a:r>
                    </a:p>
                  </a:txBody>
                  <a:tcPr anchor="ctr"/>
                </a:tc>
                <a:tc>
                  <a:txBody>
                    <a:bodyPr/>
                    <a:lstStyle/>
                    <a:p>
                      <a:pPr marL="0" algn="ctr" defTabSz="914400" rtl="0" eaLnBrk="1" latinLnBrk="0" hangingPunct="1"/>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CENTOSETTANTAMPA GIORNI</a:t>
                      </a:r>
                    </a:p>
                  </a:txBody>
                  <a:tcPr anchor="ctr"/>
                </a:tc>
                <a:tc>
                  <a:txBody>
                    <a:bodyPr/>
                    <a:lstStyle/>
                    <a:p>
                      <a:pPr marL="0" algn="ctr" defTabSz="914400" rtl="0" eaLnBrk="1" latinLnBrk="0" hangingPunct="1"/>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TRECENTO%</a:t>
                      </a:r>
                    </a:p>
                  </a:txBody>
                  <a:tcPr anchor="ctr"/>
                </a:tc>
                <a:tc>
                  <a:txBody>
                    <a:bodyPr/>
                    <a:lstStyle/>
                    <a:p>
                      <a:pPr marL="0" algn="ctr" defTabSz="914400" rtl="0" eaLnBrk="1" latinLnBrk="0" hangingPunct="1"/>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tre</a:t>
                      </a: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e </a:t>
                      </a:r>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cinque</a:t>
                      </a: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decimi</a:t>
                      </a: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X</a:t>
                      </a:r>
                    </a:p>
                  </a:txBody>
                  <a:tcPr anchor="ctr"/>
                </a:tc>
                <a:extLst>
                  <a:ext uri="{0D108BD9-81ED-4DB2-BD59-A6C34878D82A}">
                    <a16:rowId xmlns:a16="http://schemas.microsoft.com/office/drawing/2014/main" val="3758541145"/>
                  </a:ext>
                </a:extLst>
              </a:tr>
              <a:tr h="1044227">
                <a:tc>
                  <a:txBody>
                    <a:bodyPr/>
                    <a:lstStyle/>
                    <a:p>
                      <a:pPr marL="0" algn="ctr" defTabSz="914400" rtl="0" eaLnBrk="1" latinLnBrk="0" hangingPunct="1"/>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DIAMANTE</a:t>
                      </a:r>
                    </a:p>
                  </a:txBody>
                  <a:tcPr anchor="ctr">
                    <a:solidFill>
                      <a:schemeClr val="accent6">
                        <a:alpha val="74000"/>
                      </a:schemeClr>
                    </a:solidFill>
                  </a:tcPr>
                </a:tc>
                <a:tc>
                  <a:txBody>
                    <a:bodyPr/>
                    <a:lstStyle/>
                    <a:p>
                      <a:pPr marL="0" algn="ctr" defTabSz="914400" rtl="0" eaLnBrk="1" latinLnBrk="0" hangingPunct="1"/>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SLOT DODICI</a:t>
                      </a:r>
                    </a:p>
                  </a:txBody>
                  <a:tcPr anchor="ctr">
                    <a:solidFill>
                      <a:schemeClr val="accent6">
                        <a:alpha val="74000"/>
                      </a:schemeClr>
                    </a:solidFill>
                  </a:tcPr>
                </a:tc>
                <a:tc>
                  <a:txBody>
                    <a:bodyPr/>
                    <a:lstStyle/>
                    <a:p>
                      <a:pPr marL="0" algn="ctr" defTabSz="914400" rtl="0" eaLnBrk="1" latinLnBrk="0" hangingPunct="1"/>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CENTOVENTICINQUE GIORNI</a:t>
                      </a:r>
                    </a:p>
                  </a:txBody>
                  <a:tcPr anchor="ctr">
                    <a:solidFill>
                      <a:schemeClr val="accent6">
                        <a:alpha val="74000"/>
                      </a:schemeClr>
                    </a:solidFill>
                  </a:tcPr>
                </a:tc>
                <a:tc>
                  <a:txBody>
                    <a:bodyPr/>
                    <a:lstStyle/>
                    <a:p>
                      <a:pPr marL="0" algn="ctr" defTabSz="914400" rtl="0" eaLnBrk="1" latinLnBrk="0" hangingPunct="1"/>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TRECENTOSETTANTA%</a:t>
                      </a:r>
                    </a:p>
                  </a:txBody>
                  <a:tcPr anchor="ctr">
                    <a:solidFill>
                      <a:schemeClr val="accent6">
                        <a:alpha val="74000"/>
                      </a:schemeClr>
                    </a:solidFill>
                  </a:tcPr>
                </a:tc>
                <a:tc>
                  <a:txBody>
                    <a:bodyPr/>
                    <a:lstStyle/>
                    <a:p>
                      <a:pPr marL="0" algn="ctr" defTabSz="914400" rtl="0" eaLnBrk="1" latinLnBrk="0" hangingPunct="1"/>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QUATTRO X</a:t>
                      </a:r>
                    </a:p>
                  </a:txBody>
                  <a:tcPr anchor="ctr">
                    <a:solidFill>
                      <a:schemeClr val="accent6">
                        <a:alpha val="74000"/>
                      </a:schemeClr>
                    </a:solidFill>
                  </a:tcPr>
                </a:tc>
                <a:extLst>
                  <a:ext uri="{0D108BD9-81ED-4DB2-BD59-A6C34878D82A}">
                    <a16:rowId xmlns:a16="http://schemas.microsoft.com/office/drawing/2014/main" val="1710968611"/>
                  </a:ext>
                </a:extLst>
              </a:tr>
            </a:tbl>
          </a:graphicData>
        </a:graphic>
      </p:graphicFrame>
      <p:sp>
        <p:nvSpPr>
          <p:cNvPr id="11" name="TextBox 10">
            <a:extLst>
              <a:ext uri="{FF2B5EF4-FFF2-40B4-BE49-F238E27FC236}">
                <a16:creationId xmlns:a16="http://schemas.microsoft.com/office/drawing/2014/main" id="{CCCAA428-22CF-8E63-E6E2-54F3AC7121AA}"/>
              </a:ext>
            </a:extLst>
          </p:cNvPr>
          <p:cNvSpPr txBox="1"/>
          <p:nvPr/>
        </p:nvSpPr>
        <p:spPr>
          <a:xfrm>
            <a:off x="692326" y="951663"/>
            <a:ext cx="10855598" cy="646331"/>
          </a:xfrm>
          <a:prstGeom prst="rect">
            <a:avLst/>
          </a:prstGeom>
          <a:noFill/>
        </p:spPr>
        <p:txBody>
          <a:bodyPr wrap="square">
            <a:spAutoFit/>
          </a:bodyPr>
          <a:lstStyle/>
          <a:p>
            <a:pPr algn="ctr">
              <a:buNone/>
            </a:pPr>
            <a:r>
              <a:rPr lang="it-IT" dirty="0">
                <a:solidFill>
                  <a:schemeClr val="bg1"/>
                </a:solidFill>
                <a:latin typeface="Arial" panose="020B0604020202020204" pitchFamily="34" charset="0"/>
                <a:ea typeface="Cambria" panose="02040503050406030204" pitchFamily="18" charset="0"/>
                <a:cs typeface="Arial" panose="020B0604020202020204" pitchFamily="34" charset="0"/>
              </a:rPr>
              <a:t>Il Caveau XSINERGIA è il luogo in cui i tuoi gettoni non solo rimangono fermi, ma si moltiplicano.</a:t>
            </a:r>
          </a:p>
          <a:p>
            <a:pPr algn="ctr">
              <a:buNone/>
            </a:pPr>
            <a:r>
              <a:rPr lang="it-IT" dirty="0">
                <a:solidFill>
                  <a:schemeClr val="bg1"/>
                </a:solidFill>
                <a:latin typeface="Arial" panose="020B0604020202020204" pitchFamily="34" charset="0"/>
                <a:ea typeface="Cambria" panose="02040503050406030204" pitchFamily="18" charset="0"/>
                <a:cs typeface="Arial" panose="020B0604020202020204" pitchFamily="34" charset="0"/>
              </a:rPr>
              <a:t>che contiene i tuoi gettoni e ti paga ricompense giornaliere. Più a lungo li tieni nel Caveau, più guadagni.</a:t>
            </a:r>
            <a:endParaRPr lang="en-US" sz="1600" b="1"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028382931"/>
      </p:ext>
    </p:extLst>
  </p:cSld>
  <p:clrMapOvr>
    <a:masterClrMapping/>
  </p:clrMapOvr>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44546A"/>
      </a:dk2>
      <a:lt2>
        <a:srgbClr val="E7E6E6"/>
      </a:lt2>
      <a:accent1>
        <a:srgbClr val="041E3E"/>
      </a:accent1>
      <a:accent2>
        <a:srgbClr val="01406A"/>
      </a:accent2>
      <a:accent3>
        <a:srgbClr val="007089"/>
      </a:accent3>
      <a:accent4>
        <a:srgbClr val="00978A"/>
      </a:accent4>
      <a:accent5>
        <a:srgbClr val="17C565"/>
      </a:accent5>
      <a:accent6>
        <a:srgbClr val="A6EB13"/>
      </a:accent6>
      <a:hlink>
        <a:srgbClr val="0563C1"/>
      </a:hlink>
      <a:folHlink>
        <a:srgbClr val="954F72"/>
      </a:folHlink>
    </a:clrScheme>
    <a:fontScheme name="Powerplay">
      <a:majorFont>
        <a:latin typeface="Orbitron"/>
        <a:ea typeface=""/>
        <a:cs typeface=""/>
      </a:majorFont>
      <a:minorFont>
        <a:latin typeface="Electroliz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8802</TotalTime>
  <Words>1869</Words>
  <Application>Microsoft Office PowerPoint</Application>
  <PresentationFormat>Widescreen</PresentationFormat>
  <Paragraphs>216</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dc:creator>
  <cp:lastModifiedBy>user</cp:lastModifiedBy>
  <cp:revision>241</cp:revision>
  <dcterms:created xsi:type="dcterms:W3CDTF">2024-02-26T03:15:40Z</dcterms:created>
  <dcterms:modified xsi:type="dcterms:W3CDTF">2025-09-26T13:53:16Z</dcterms:modified>
</cp:coreProperties>
</file>