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8" r:id="rId3"/>
    <p:sldId id="257" r:id="rId4"/>
    <p:sldId id="261" r:id="rId5"/>
    <p:sldId id="263" r:id="rId6"/>
    <p:sldId id="348" r:id="rId7"/>
    <p:sldId id="293" r:id="rId8"/>
    <p:sldId id="315" r:id="rId9"/>
    <p:sldId id="689" r:id="rId10"/>
    <p:sldId id="277" r:id="rId11"/>
    <p:sldId id="284" r:id="rId12"/>
    <p:sldId id="531" r:id="rId13"/>
    <p:sldId id="532" r:id="rId14"/>
    <p:sldId id="326" r:id="rId15"/>
    <p:sldId id="687" r:id="rId16"/>
    <p:sldId id="688" r:id="rId17"/>
    <p:sldId id="691" r:id="rId18"/>
    <p:sldId id="692" r:id="rId19"/>
    <p:sldId id="6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E6860-D56E-4078-9E96-1E8E37CC2551}" type="datetimeFigureOut">
              <a:rPr lang="en-ID" smtClean="0"/>
              <a:t>13/09/2025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B3B53-FA52-4A8D-8F2A-56F2B508B41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698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52A5-33CA-92C5-AACE-F4E832D50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DFF40-0473-881A-4F6B-1989A1FDA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E1DA6C-030D-2F39-7BC8-C1154E742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6FC5C-26C2-1E24-E343-B21194A6A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9D992-CAB0-411E-9A6A-073CD8DF7E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9D992-CAB0-411E-9A6A-073CD8DF7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3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E944F-3878-57F8-5130-43B585A1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548AC-6814-0319-7DD1-EBE627EF2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4A568A-87E9-07B2-D622-D1B433B03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4595-95F1-471C-8B4D-73ADA6CB7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9D992-CAB0-411E-9A6A-073CD8DF7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4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C3BF9-8B2F-70DB-F70D-F0802A426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A86D7-81AD-C5DB-2AD9-EBD601A77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EF540B-8E9F-F5AF-2F08-0427D4DB1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E61D-53B4-72C2-32F6-F32A36413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9D992-CAB0-411E-9A6A-073CD8DF7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814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8DBF550-AC22-405C-8784-5BC7E06E8F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4107"/>
            <a:ext cx="4278648" cy="6793892"/>
          </a:xfrm>
          <a:custGeom>
            <a:avLst/>
            <a:gdLst>
              <a:gd name="connsiteX0" fmla="*/ 4278648 w 4278648"/>
              <a:gd name="connsiteY0" fmla="*/ 0 h 6793892"/>
              <a:gd name="connsiteX1" fmla="*/ 4278648 w 4278648"/>
              <a:gd name="connsiteY1" fmla="*/ 3478368 h 6793892"/>
              <a:gd name="connsiteX2" fmla="*/ 0 w 4278648"/>
              <a:gd name="connsiteY2" fmla="*/ 6793892 h 6793892"/>
              <a:gd name="connsiteX3" fmla="*/ 0 w 4278648"/>
              <a:gd name="connsiteY3" fmla="*/ 3315524 h 679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8648" h="6793892">
                <a:moveTo>
                  <a:pt x="4278648" y="0"/>
                </a:moveTo>
                <a:lnTo>
                  <a:pt x="4278648" y="3478368"/>
                </a:lnTo>
                <a:lnTo>
                  <a:pt x="0" y="6793892"/>
                </a:lnTo>
                <a:lnTo>
                  <a:pt x="0" y="33155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EED02FA-B728-4188-9C85-501DE83F3C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13352" y="0"/>
            <a:ext cx="4278648" cy="6793892"/>
          </a:xfrm>
          <a:custGeom>
            <a:avLst/>
            <a:gdLst>
              <a:gd name="connsiteX0" fmla="*/ 4278648 w 4278648"/>
              <a:gd name="connsiteY0" fmla="*/ 0 h 6793892"/>
              <a:gd name="connsiteX1" fmla="*/ 4278648 w 4278648"/>
              <a:gd name="connsiteY1" fmla="*/ 3478368 h 6793892"/>
              <a:gd name="connsiteX2" fmla="*/ 0 w 4278648"/>
              <a:gd name="connsiteY2" fmla="*/ 6793892 h 6793892"/>
              <a:gd name="connsiteX3" fmla="*/ 0 w 4278648"/>
              <a:gd name="connsiteY3" fmla="*/ 3315524 h 679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8648" h="6793892">
                <a:moveTo>
                  <a:pt x="4278648" y="0"/>
                </a:moveTo>
                <a:lnTo>
                  <a:pt x="4278648" y="3478368"/>
                </a:lnTo>
                <a:lnTo>
                  <a:pt x="0" y="6793892"/>
                </a:lnTo>
                <a:lnTo>
                  <a:pt x="0" y="33155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373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A139A4C-F4D0-4361-BD4C-1E4664119D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1900" y="0"/>
            <a:ext cx="4610100" cy="6858000"/>
          </a:xfrm>
          <a:custGeom>
            <a:avLst/>
            <a:gdLst>
              <a:gd name="connsiteX0" fmla="*/ 0 w 4610100"/>
              <a:gd name="connsiteY0" fmla="*/ 0 h 6858000"/>
              <a:gd name="connsiteX1" fmla="*/ 4610100 w 4610100"/>
              <a:gd name="connsiteY1" fmla="*/ 0 h 6858000"/>
              <a:gd name="connsiteX2" fmla="*/ 4610100 w 4610100"/>
              <a:gd name="connsiteY2" fmla="*/ 6858000 h 6858000"/>
              <a:gd name="connsiteX3" fmla="*/ 0 w 46101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0100" h="6858000">
                <a:moveTo>
                  <a:pt x="0" y="0"/>
                </a:moveTo>
                <a:lnTo>
                  <a:pt x="4610100" y="0"/>
                </a:lnTo>
                <a:lnTo>
                  <a:pt x="46101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556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9EBEC9-834D-43BC-8048-E843F01A8BD8}"/>
              </a:ext>
            </a:extLst>
          </p:cNvPr>
          <p:cNvSpPr/>
          <p:nvPr userDrawn="1"/>
        </p:nvSpPr>
        <p:spPr>
          <a:xfrm>
            <a:off x="0" y="8752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5000"/>
                </a:schemeClr>
              </a:gs>
              <a:gs pos="43000">
                <a:schemeClr val="accent5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68B83B-43C8-44CD-852F-5F3707DCEB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45532" y="0"/>
            <a:ext cx="5100936" cy="6858000"/>
          </a:xfrm>
          <a:custGeom>
            <a:avLst/>
            <a:gdLst>
              <a:gd name="connsiteX0" fmla="*/ 0 w 5100936"/>
              <a:gd name="connsiteY0" fmla="*/ 0 h 6858000"/>
              <a:gd name="connsiteX1" fmla="*/ 5100936 w 5100936"/>
              <a:gd name="connsiteY1" fmla="*/ 0 h 6858000"/>
              <a:gd name="connsiteX2" fmla="*/ 5100936 w 5100936"/>
              <a:gd name="connsiteY2" fmla="*/ 6858000 h 6858000"/>
              <a:gd name="connsiteX3" fmla="*/ 0 w 5100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0936" h="6858000">
                <a:moveTo>
                  <a:pt x="0" y="0"/>
                </a:moveTo>
                <a:lnTo>
                  <a:pt x="5100936" y="0"/>
                </a:lnTo>
                <a:lnTo>
                  <a:pt x="510093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1003300" dist="952500" dir="2700000" sx="86000" sy="86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4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828D8A-96BC-449D-92CE-803FC343D05D}"/>
              </a:ext>
            </a:extLst>
          </p:cNvPr>
          <p:cNvSpPr/>
          <p:nvPr userDrawn="1"/>
        </p:nvSpPr>
        <p:spPr>
          <a:xfrm>
            <a:off x="0" y="8752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5000"/>
                </a:schemeClr>
              </a:gs>
              <a:gs pos="43000">
                <a:schemeClr val="accent5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D57D53-822B-423F-927E-3EE52C8D1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7050" y="1757576"/>
            <a:ext cx="3517900" cy="3517900"/>
          </a:xfrm>
          <a:prstGeom prst="snip2DiagRect">
            <a:avLst/>
          </a:pr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74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FFB1BD-B621-4D19-93AC-3FAFF521560A}"/>
              </a:ext>
            </a:extLst>
          </p:cNvPr>
          <p:cNvSpPr/>
          <p:nvPr userDrawn="1"/>
        </p:nvSpPr>
        <p:spPr>
          <a:xfrm flipH="1">
            <a:off x="0" y="10705"/>
            <a:ext cx="12192000" cy="6836591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0000"/>
                </a:schemeClr>
              </a:gs>
              <a:gs pos="84000">
                <a:schemeClr val="accent3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2036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681D13B-6CD5-4734-B0D2-5717CEC008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19188"/>
          </a:xfrm>
          <a:custGeom>
            <a:avLst/>
            <a:gdLst>
              <a:gd name="connsiteX0" fmla="*/ 0 w 12192000"/>
              <a:gd name="connsiteY0" fmla="*/ 0 h 3619188"/>
              <a:gd name="connsiteX1" fmla="*/ 12192000 w 12192000"/>
              <a:gd name="connsiteY1" fmla="*/ 0 h 3619188"/>
              <a:gd name="connsiteX2" fmla="*/ 12192000 w 12192000"/>
              <a:gd name="connsiteY2" fmla="*/ 3619188 h 3619188"/>
              <a:gd name="connsiteX3" fmla="*/ 0 w 12192000"/>
              <a:gd name="connsiteY3" fmla="*/ 3619188 h 361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619188">
                <a:moveTo>
                  <a:pt x="0" y="0"/>
                </a:moveTo>
                <a:lnTo>
                  <a:pt x="12192000" y="0"/>
                </a:lnTo>
                <a:lnTo>
                  <a:pt x="12192000" y="3619188"/>
                </a:lnTo>
                <a:lnTo>
                  <a:pt x="0" y="3619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553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19712A8-80CD-41C2-A7AC-943A2EC89B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212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EC32582-A084-4BC6-AD12-32FB39D30657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0000"/>
                </a:schemeClr>
              </a:gs>
              <a:gs pos="8400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D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3C89F3B-D9CA-42D5-B30C-C92566E08F8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950856" y="0"/>
            <a:ext cx="3120572" cy="4267200"/>
          </a:xfrm>
          <a:custGeom>
            <a:avLst/>
            <a:gdLst>
              <a:gd name="connsiteX0" fmla="*/ 0 w 3120572"/>
              <a:gd name="connsiteY0" fmla="*/ 0 h 4572000"/>
              <a:gd name="connsiteX1" fmla="*/ 3120572 w 3120572"/>
              <a:gd name="connsiteY1" fmla="*/ 0 h 4572000"/>
              <a:gd name="connsiteX2" fmla="*/ 3120572 w 3120572"/>
              <a:gd name="connsiteY2" fmla="*/ 4572000 h 4572000"/>
              <a:gd name="connsiteX3" fmla="*/ 0 w 3120572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572" h="4572000">
                <a:moveTo>
                  <a:pt x="0" y="0"/>
                </a:moveTo>
                <a:lnTo>
                  <a:pt x="3120572" y="0"/>
                </a:lnTo>
                <a:lnTo>
                  <a:pt x="3120572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D13E7D-516F-4644-9A69-1DEA953729D4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9071428" y="0"/>
            <a:ext cx="3120572" cy="4267200"/>
          </a:xfrm>
          <a:custGeom>
            <a:avLst/>
            <a:gdLst>
              <a:gd name="connsiteX0" fmla="*/ 0 w 3120572"/>
              <a:gd name="connsiteY0" fmla="*/ 0 h 4572000"/>
              <a:gd name="connsiteX1" fmla="*/ 3120572 w 3120572"/>
              <a:gd name="connsiteY1" fmla="*/ 0 h 4572000"/>
              <a:gd name="connsiteX2" fmla="*/ 3120572 w 3120572"/>
              <a:gd name="connsiteY2" fmla="*/ 4572000 h 4572000"/>
              <a:gd name="connsiteX3" fmla="*/ 0 w 3120572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572" h="4572000">
                <a:moveTo>
                  <a:pt x="0" y="0"/>
                </a:moveTo>
                <a:lnTo>
                  <a:pt x="3120572" y="0"/>
                </a:lnTo>
                <a:lnTo>
                  <a:pt x="3120572" y="4572000"/>
                </a:lnTo>
                <a:lnTo>
                  <a:pt x="0" y="4572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473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90052CE-F196-405B-A632-E2D7038A4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200650"/>
          </a:xfrm>
          <a:custGeom>
            <a:avLst/>
            <a:gdLst>
              <a:gd name="connsiteX0" fmla="*/ 0 w 12192000"/>
              <a:gd name="connsiteY0" fmla="*/ 0 h 5200650"/>
              <a:gd name="connsiteX1" fmla="*/ 12192000 w 12192000"/>
              <a:gd name="connsiteY1" fmla="*/ 0 h 5200650"/>
              <a:gd name="connsiteX2" fmla="*/ 12192000 w 12192000"/>
              <a:gd name="connsiteY2" fmla="*/ 5200650 h 5200650"/>
              <a:gd name="connsiteX3" fmla="*/ 0 w 12192000"/>
              <a:gd name="connsiteY3" fmla="*/ 5200650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00650">
                <a:moveTo>
                  <a:pt x="0" y="0"/>
                </a:moveTo>
                <a:lnTo>
                  <a:pt x="12192000" y="0"/>
                </a:lnTo>
                <a:lnTo>
                  <a:pt x="12192000" y="5200650"/>
                </a:lnTo>
                <a:lnTo>
                  <a:pt x="0" y="52006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813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9BCD71-696F-486F-968C-57B2720802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80000" cy="6858000"/>
          </a:xfrm>
          <a:custGeom>
            <a:avLst/>
            <a:gdLst>
              <a:gd name="connsiteX0" fmla="*/ 0 w 12192000"/>
              <a:gd name="connsiteY0" fmla="*/ 0 h 3251200"/>
              <a:gd name="connsiteX1" fmla="*/ 12192000 w 12192000"/>
              <a:gd name="connsiteY1" fmla="*/ 0 h 3251200"/>
              <a:gd name="connsiteX2" fmla="*/ 12192000 w 12192000"/>
              <a:gd name="connsiteY2" fmla="*/ 3251200 h 3251200"/>
              <a:gd name="connsiteX3" fmla="*/ 0 w 12192000"/>
              <a:gd name="connsiteY3" fmla="*/ 32512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251200">
                <a:moveTo>
                  <a:pt x="0" y="0"/>
                </a:moveTo>
                <a:lnTo>
                  <a:pt x="12192000" y="0"/>
                </a:lnTo>
                <a:lnTo>
                  <a:pt x="12192000" y="3251200"/>
                </a:lnTo>
                <a:lnTo>
                  <a:pt x="0" y="32512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wrap="square" anchor="ctr">
            <a:noAutofit/>
          </a:bodyPr>
          <a:lstStyle>
            <a:lvl1pPr>
              <a:defRPr lang="en-US"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06FE95-5749-4D5D-8B71-5371D99DF790}"/>
              </a:ext>
            </a:extLst>
          </p:cNvPr>
          <p:cNvSpPr/>
          <p:nvPr userDrawn="1"/>
        </p:nvSpPr>
        <p:spPr>
          <a:xfrm rot="10800000" flipH="1" flipV="1">
            <a:off x="5088567" y="21409"/>
            <a:ext cx="7100513" cy="6836591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0000"/>
                </a:schemeClr>
              </a:gs>
              <a:gs pos="8400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68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56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FB871E-EED6-498C-813A-B002A5EA61B0}"/>
              </a:ext>
            </a:extLst>
          </p:cNvPr>
          <p:cNvSpPr/>
          <p:nvPr userDrawn="1"/>
        </p:nvSpPr>
        <p:spPr>
          <a:xfrm rot="10800000" flipH="1" flipV="1">
            <a:off x="0" y="10705"/>
            <a:ext cx="12192000" cy="6836591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0000"/>
                </a:schemeClr>
              </a:gs>
              <a:gs pos="8400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19DCFCF-CC55-47F6-8515-3694402084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4503" y="-2"/>
            <a:ext cx="3230655" cy="2917138"/>
          </a:xfrm>
          <a:custGeom>
            <a:avLst/>
            <a:gdLst>
              <a:gd name="connsiteX0" fmla="*/ 1151571 w 3230655"/>
              <a:gd name="connsiteY0" fmla="*/ 0 h 2917138"/>
              <a:gd name="connsiteX1" fmla="*/ 3230655 w 3230655"/>
              <a:gd name="connsiteY1" fmla="*/ 0 h 2917138"/>
              <a:gd name="connsiteX2" fmla="*/ 3230655 w 3230655"/>
              <a:gd name="connsiteY2" fmla="*/ 413703 h 2917138"/>
              <a:gd name="connsiteX3" fmla="*/ 0 w 3230655"/>
              <a:gd name="connsiteY3" fmla="*/ 2917138 h 2917138"/>
              <a:gd name="connsiteX4" fmla="*/ 0 w 3230655"/>
              <a:gd name="connsiteY4" fmla="*/ 892352 h 291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0655" h="2917138">
                <a:moveTo>
                  <a:pt x="1151571" y="0"/>
                </a:moveTo>
                <a:lnTo>
                  <a:pt x="3230655" y="0"/>
                </a:lnTo>
                <a:lnTo>
                  <a:pt x="3230655" y="413703"/>
                </a:lnTo>
                <a:lnTo>
                  <a:pt x="0" y="2917138"/>
                </a:lnTo>
                <a:lnTo>
                  <a:pt x="0" y="8923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DD5C347-27EC-4640-B34B-300F15B48A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59657" y="-566057"/>
            <a:ext cx="4414155" cy="7424059"/>
          </a:xfrm>
          <a:custGeom>
            <a:avLst/>
            <a:gdLst>
              <a:gd name="connsiteX0" fmla="*/ 0 w 4414155"/>
              <a:gd name="connsiteY0" fmla="*/ 0 h 7424059"/>
              <a:gd name="connsiteX1" fmla="*/ 4414155 w 4414155"/>
              <a:gd name="connsiteY1" fmla="*/ 3420529 h 7424059"/>
              <a:gd name="connsiteX2" fmla="*/ 4414155 w 4414155"/>
              <a:gd name="connsiteY2" fmla="*/ 7424059 h 7424059"/>
              <a:gd name="connsiteX3" fmla="*/ 0 w 4414155"/>
              <a:gd name="connsiteY3" fmla="*/ 4003530 h 7424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14155" h="7424059">
                <a:moveTo>
                  <a:pt x="0" y="0"/>
                </a:moveTo>
                <a:lnTo>
                  <a:pt x="4414155" y="3420529"/>
                </a:lnTo>
                <a:lnTo>
                  <a:pt x="4414155" y="7424059"/>
                </a:lnTo>
                <a:lnTo>
                  <a:pt x="0" y="40035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86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91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3" r:id="rId4"/>
    <p:sldLayoutId id="2147483654" r:id="rId5"/>
    <p:sldLayoutId id="2147483656" r:id="rId6"/>
    <p:sldLayoutId id="2147483657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" userDrawn="1">
          <p15:clr>
            <a:srgbClr val="F26B43"/>
          </p15:clr>
        </p15:guide>
        <p15:guide id="2" pos="7015" userDrawn="1">
          <p15:clr>
            <a:srgbClr val="F26B43"/>
          </p15:clr>
        </p15:guide>
        <p15:guide id="3" orient="horz" pos="686" userDrawn="1">
          <p15:clr>
            <a:srgbClr val="F26B43"/>
          </p15:clr>
        </p15:guide>
        <p15:guide id="4" orient="horz" pos="3657" userDrawn="1">
          <p15:clr>
            <a:srgbClr val="F26B43"/>
          </p15:clr>
        </p15:guide>
        <p15:guide id="5" pos="461" userDrawn="1">
          <p15:clr>
            <a:srgbClr val="F26B43"/>
          </p15:clr>
        </p15:guide>
        <p15:guide id="6" pos="7219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translate.google.com/details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260537-AA34-FE78-2162-B3C446B5CF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2" b="1415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:a16="http://schemas.microsoft.com/office/drawing/2014/main" id="{A5B0FDDE-CBD2-4785-A7E3-E05E37B437EB}"/>
              </a:ext>
            </a:extLst>
          </p:cNvPr>
          <p:cNvSpPr/>
          <p:nvPr/>
        </p:nvSpPr>
        <p:spPr>
          <a:xfrm>
            <a:off x="-4365846" y="0"/>
            <a:ext cx="8130763" cy="8500345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EB7B551F-E43E-4250-9864-064556C973D0}"/>
              </a:ext>
            </a:extLst>
          </p:cNvPr>
          <p:cNvSpPr/>
          <p:nvPr/>
        </p:nvSpPr>
        <p:spPr>
          <a:xfrm>
            <a:off x="9394846" y="5437581"/>
            <a:ext cx="2797154" cy="2924298"/>
          </a:xfrm>
          <a:prstGeom prst="cube">
            <a:avLst>
              <a:gd name="adj" fmla="val 54012"/>
            </a:avLst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E2BB5201-F8D5-44DF-8FB7-DB8A0DA98398}"/>
              </a:ext>
            </a:extLst>
          </p:cNvPr>
          <p:cNvSpPr/>
          <p:nvPr/>
        </p:nvSpPr>
        <p:spPr>
          <a:xfrm>
            <a:off x="8358025" y="41730"/>
            <a:ext cx="3831771" cy="4005943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60FDF5-FCB1-44EF-AF67-418AFA55AB2F}"/>
              </a:ext>
            </a:extLst>
          </p:cNvPr>
          <p:cNvSpPr txBox="1"/>
          <p:nvPr/>
        </p:nvSpPr>
        <p:spPr>
          <a:xfrm>
            <a:off x="2180326" y="3462846"/>
            <a:ext cx="7829144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+mj-lt"/>
              </a:rPr>
              <a:t>XSYNERGY</a:t>
            </a:r>
            <a:endParaRPr lang="en-ID" sz="8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EC0D30-C605-496A-B52F-597A74163194}"/>
              </a:ext>
            </a:extLst>
          </p:cNvPr>
          <p:cNvSpPr txBox="1"/>
          <p:nvPr/>
        </p:nvSpPr>
        <p:spPr>
          <a:xfrm>
            <a:off x="2424583" y="4678512"/>
            <a:ext cx="71073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cs typeface="Space Grotesk" pitchFamily="2" charset="0"/>
              </a:defRPr>
            </a:lvl1pPr>
          </a:lstStyle>
          <a:p>
            <a:r>
              <a:rPr lang="en-US" sz="1800" b="1" dirty="0">
                <a:solidFill>
                  <a:schemeClr val="accent6"/>
                </a:solidFill>
              </a:rPr>
              <a:t>ECOSISTEMA MATRIZ 100% DESCENTRALIZADO RESPALDADO POR LA RESERVA SOLANA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7DBA3-F1F3-4683-B915-E6F58534D7B8}"/>
              </a:ext>
            </a:extLst>
          </p:cNvPr>
          <p:cNvSpPr txBox="1"/>
          <p:nvPr/>
        </p:nvSpPr>
        <p:spPr>
          <a:xfrm>
            <a:off x="129304" y="647244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85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782C19E3-A8A8-C490-2323-E29D18764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5FC7C9-13F4-1904-2C28-4DA676FDEA7B}"/>
              </a:ext>
            </a:extLst>
          </p:cNvPr>
          <p:cNvSpPr/>
          <p:nvPr/>
        </p:nvSpPr>
        <p:spPr>
          <a:xfrm flipH="1">
            <a:off x="-1893" y="-23721"/>
            <a:ext cx="12192001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1E3886-0033-4BB9-A1CA-4FD57EA0806C}"/>
              </a:ext>
            </a:extLst>
          </p:cNvPr>
          <p:cNvSpPr txBox="1"/>
          <p:nvPr/>
        </p:nvSpPr>
        <p:spPr>
          <a:xfrm>
            <a:off x="1302741" y="1012324"/>
            <a:ext cx="968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j-lt"/>
                <a:cs typeface="+mn-cs"/>
              </a:rPr>
              <a:t>XSYNERGY </a:t>
            </a:r>
            <a:r>
              <a:rPr lang="en-US" b="1" dirty="0">
                <a:solidFill>
                  <a:schemeClr val="accent6"/>
                </a:solidFill>
                <a:latin typeface="+mj-lt"/>
                <a:cs typeface="+mn-cs"/>
              </a:rPr>
              <a:t>ENTRADA DE RANURA </a:t>
            </a:r>
            <a:r>
              <a:rPr lang="en-US" b="1" dirty="0">
                <a:solidFill>
                  <a:schemeClr val="bg1"/>
                </a:solidFill>
                <a:latin typeface="+mj-lt"/>
                <a:cs typeface="+mn-cs"/>
              </a:rPr>
              <a:t>COSTOS</a:t>
            </a:r>
          </a:p>
        </p:txBody>
      </p:sp>
      <p:sp>
        <p:nvSpPr>
          <p:cNvPr id="40" name="Cube 39">
            <a:extLst>
              <a:ext uri="{FF2B5EF4-FFF2-40B4-BE49-F238E27FC236}">
                <a16:creationId xmlns:a16="http://schemas.microsoft.com/office/drawing/2014/main" id="{24FC8BAA-F721-4149-AA76-7198B8198656}"/>
              </a:ext>
            </a:extLst>
          </p:cNvPr>
          <p:cNvSpPr/>
          <p:nvPr/>
        </p:nvSpPr>
        <p:spPr>
          <a:xfrm>
            <a:off x="7669766" y="18736"/>
            <a:ext cx="5061520" cy="5291590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0AA8E63D-1122-4D5B-8C80-FA1415831E73}"/>
              </a:ext>
            </a:extLst>
          </p:cNvPr>
          <p:cNvSpPr/>
          <p:nvPr/>
        </p:nvSpPr>
        <p:spPr>
          <a:xfrm flipH="1">
            <a:off x="-858413" y="-6787"/>
            <a:ext cx="3831936" cy="4006116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" name="Picture 1" descr="A green lit up coin&#10;&#10;AI-generated content may be incorrect.">
            <a:extLst>
              <a:ext uri="{FF2B5EF4-FFF2-40B4-BE49-F238E27FC236}">
                <a16:creationId xmlns:a16="http://schemas.microsoft.com/office/drawing/2014/main" id="{9838793E-B8DA-BFC7-3E17-EF3D1CE44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999AE-EF90-C212-5C24-F19D662D35C6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986CE0-9317-D7C0-2996-F48361016BEE}"/>
              </a:ext>
            </a:extLst>
          </p:cNvPr>
          <p:cNvSpPr/>
          <p:nvPr/>
        </p:nvSpPr>
        <p:spPr>
          <a:xfrm>
            <a:off x="1144243" y="2080270"/>
            <a:ext cx="2034879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A12137-D3A1-DD6D-B61E-48190225D605}"/>
              </a:ext>
            </a:extLst>
          </p:cNvPr>
          <p:cNvGrpSpPr/>
          <p:nvPr/>
        </p:nvGrpSpPr>
        <p:grpSpPr>
          <a:xfrm>
            <a:off x="898435" y="2191820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59019A5-0512-6FFD-BEEA-8673A8BB5C25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任意形状 644">
              <a:extLst>
                <a:ext uri="{FF2B5EF4-FFF2-40B4-BE49-F238E27FC236}">
                  <a16:creationId xmlns:a16="http://schemas.microsoft.com/office/drawing/2014/main" id="{8BC72A53-A0C9-A454-7808-DE0ECA50D5FB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F7A67E-2005-61A3-2768-712C352BCAC6}"/>
              </a:ext>
            </a:extLst>
          </p:cNvPr>
          <p:cNvSpPr/>
          <p:nvPr/>
        </p:nvSpPr>
        <p:spPr>
          <a:xfrm>
            <a:off x="1144243" y="3112810"/>
            <a:ext cx="2034879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BE5733-DEB1-334C-90D5-2CF8F8BC6F9A}"/>
              </a:ext>
            </a:extLst>
          </p:cNvPr>
          <p:cNvGrpSpPr/>
          <p:nvPr/>
        </p:nvGrpSpPr>
        <p:grpSpPr>
          <a:xfrm>
            <a:off x="898435" y="3224360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FE14DA9-DAFB-E663-CF6C-CB0B01BB96A8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5" name="任意形状 644">
              <a:extLst>
                <a:ext uri="{FF2B5EF4-FFF2-40B4-BE49-F238E27FC236}">
                  <a16:creationId xmlns:a16="http://schemas.microsoft.com/office/drawing/2014/main" id="{569B1FAA-878C-E0C2-1AF5-D795270E2303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BFEA64F-52E8-A7D3-A23D-0DFB10B04CA2}"/>
              </a:ext>
            </a:extLst>
          </p:cNvPr>
          <p:cNvSpPr/>
          <p:nvPr/>
        </p:nvSpPr>
        <p:spPr>
          <a:xfrm>
            <a:off x="3811430" y="2080270"/>
            <a:ext cx="2034879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3FF074-9762-E91B-9AD4-7A86A61CDA28}"/>
              </a:ext>
            </a:extLst>
          </p:cNvPr>
          <p:cNvGrpSpPr/>
          <p:nvPr/>
        </p:nvGrpSpPr>
        <p:grpSpPr>
          <a:xfrm>
            <a:off x="3565622" y="2191820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4B0793F-6265-B9A3-35D4-CAED7895369E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任意形状 644">
              <a:extLst>
                <a:ext uri="{FF2B5EF4-FFF2-40B4-BE49-F238E27FC236}">
                  <a16:creationId xmlns:a16="http://schemas.microsoft.com/office/drawing/2014/main" id="{639652A6-AAB6-C23C-BD1C-68F81D8E261E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6A6D2F-2504-9AD3-D467-9900B9617785}"/>
              </a:ext>
            </a:extLst>
          </p:cNvPr>
          <p:cNvSpPr/>
          <p:nvPr/>
        </p:nvSpPr>
        <p:spPr>
          <a:xfrm>
            <a:off x="3811430" y="3112810"/>
            <a:ext cx="2034879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BE0A1-C29D-3220-9C77-DABFA14C29B6}"/>
              </a:ext>
            </a:extLst>
          </p:cNvPr>
          <p:cNvGrpSpPr/>
          <p:nvPr/>
        </p:nvGrpSpPr>
        <p:grpSpPr>
          <a:xfrm>
            <a:off x="3565622" y="3224360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4D3730E-703D-5220-1EBB-5B219F85CC7C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2" name="任意形状 644">
              <a:extLst>
                <a:ext uri="{FF2B5EF4-FFF2-40B4-BE49-F238E27FC236}">
                  <a16:creationId xmlns:a16="http://schemas.microsoft.com/office/drawing/2014/main" id="{01E6B6E3-C063-813C-0150-4E909727C51F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AAF18D6-B34C-482A-E146-B813935DD588}"/>
              </a:ext>
            </a:extLst>
          </p:cNvPr>
          <p:cNvSpPr/>
          <p:nvPr/>
        </p:nvSpPr>
        <p:spPr>
          <a:xfrm>
            <a:off x="6495121" y="2080270"/>
            <a:ext cx="2034879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96A0415-502A-D89C-0E5B-A00587DF4232}"/>
              </a:ext>
            </a:extLst>
          </p:cNvPr>
          <p:cNvGrpSpPr/>
          <p:nvPr/>
        </p:nvGrpSpPr>
        <p:grpSpPr>
          <a:xfrm>
            <a:off x="6249313" y="2191820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3D18B31-EF68-9514-CDD1-BAC1D54CE5DE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6" name="任意形状 644">
              <a:extLst>
                <a:ext uri="{FF2B5EF4-FFF2-40B4-BE49-F238E27FC236}">
                  <a16:creationId xmlns:a16="http://schemas.microsoft.com/office/drawing/2014/main" id="{9AB5339D-B0D6-48AA-1108-CA6DA0DC43BF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F2C26A2-52E0-C03B-EB3C-D6C983AAA2FF}"/>
              </a:ext>
            </a:extLst>
          </p:cNvPr>
          <p:cNvSpPr/>
          <p:nvPr/>
        </p:nvSpPr>
        <p:spPr>
          <a:xfrm>
            <a:off x="6495121" y="3112810"/>
            <a:ext cx="2034879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F076AF-184A-39AB-1D66-6AE44C1A2953}"/>
              </a:ext>
            </a:extLst>
          </p:cNvPr>
          <p:cNvGrpSpPr/>
          <p:nvPr/>
        </p:nvGrpSpPr>
        <p:grpSpPr>
          <a:xfrm>
            <a:off x="6249313" y="3224360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4DEC154-3F63-E8B5-A2E3-48EFDE9DEC04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0" name="任意形状 644">
              <a:extLst>
                <a:ext uri="{FF2B5EF4-FFF2-40B4-BE49-F238E27FC236}">
                  <a16:creationId xmlns:a16="http://schemas.microsoft.com/office/drawing/2014/main" id="{118D6758-2C26-44C6-F2A0-1F89ACE9847B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87C14E2-FACB-839D-4C38-73D6F8E6EA26}"/>
              </a:ext>
            </a:extLst>
          </p:cNvPr>
          <p:cNvSpPr/>
          <p:nvPr/>
        </p:nvSpPr>
        <p:spPr>
          <a:xfrm>
            <a:off x="9162308" y="2080270"/>
            <a:ext cx="2034879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AA66F1-B0C0-16BE-779C-AE6C61741C73}"/>
              </a:ext>
            </a:extLst>
          </p:cNvPr>
          <p:cNvGrpSpPr/>
          <p:nvPr/>
        </p:nvGrpSpPr>
        <p:grpSpPr>
          <a:xfrm>
            <a:off x="8916500" y="2191820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2C2E14F-CCF4-EEDE-E2E0-A7B1F07EFBD5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4" name="任意形状 644">
              <a:extLst>
                <a:ext uri="{FF2B5EF4-FFF2-40B4-BE49-F238E27FC236}">
                  <a16:creationId xmlns:a16="http://schemas.microsoft.com/office/drawing/2014/main" id="{0A437A17-3D29-44B0-8186-D833D2F7F7DF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9302832-AB9E-A7A1-DCAF-F2E68A997FF4}"/>
              </a:ext>
            </a:extLst>
          </p:cNvPr>
          <p:cNvSpPr/>
          <p:nvPr/>
        </p:nvSpPr>
        <p:spPr>
          <a:xfrm>
            <a:off x="9162308" y="3112810"/>
            <a:ext cx="2034879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337670-A39E-8E5A-E8F9-1E4CAF6B114B}"/>
              </a:ext>
            </a:extLst>
          </p:cNvPr>
          <p:cNvGrpSpPr/>
          <p:nvPr/>
        </p:nvGrpSpPr>
        <p:grpSpPr>
          <a:xfrm>
            <a:off x="8916500" y="3224360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83E5711-F111-4C54-98A2-A2665B26F044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8" name="任意形状 644">
              <a:extLst>
                <a:ext uri="{FF2B5EF4-FFF2-40B4-BE49-F238E27FC236}">
                  <a16:creationId xmlns:a16="http://schemas.microsoft.com/office/drawing/2014/main" id="{795FF9F4-7588-717E-6180-169849236F30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6B24D8D-FD34-A798-DC17-6BB1478D7DA1}"/>
              </a:ext>
            </a:extLst>
          </p:cNvPr>
          <p:cNvSpPr/>
          <p:nvPr/>
        </p:nvSpPr>
        <p:spPr>
          <a:xfrm>
            <a:off x="869923" y="4152057"/>
            <a:ext cx="2204620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62BDF20-CAD2-2A50-2376-C1617E72A409}"/>
              </a:ext>
            </a:extLst>
          </p:cNvPr>
          <p:cNvGrpSpPr/>
          <p:nvPr/>
        </p:nvGrpSpPr>
        <p:grpSpPr>
          <a:xfrm>
            <a:off x="624115" y="4263607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6C616FD-8229-309D-F187-4583122BECDE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2" name="任意形状 644">
              <a:extLst>
                <a:ext uri="{FF2B5EF4-FFF2-40B4-BE49-F238E27FC236}">
                  <a16:creationId xmlns:a16="http://schemas.microsoft.com/office/drawing/2014/main" id="{E48AC4E9-6958-1875-8CB0-D28141F87317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127E5173-08F9-3BD1-2E5D-A9862C46825E}"/>
              </a:ext>
            </a:extLst>
          </p:cNvPr>
          <p:cNvSpPr/>
          <p:nvPr/>
        </p:nvSpPr>
        <p:spPr>
          <a:xfrm>
            <a:off x="3537110" y="4152057"/>
            <a:ext cx="2455434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FA564F1-2694-0D1A-BC81-33F0AEC91691}"/>
              </a:ext>
            </a:extLst>
          </p:cNvPr>
          <p:cNvGrpSpPr/>
          <p:nvPr/>
        </p:nvGrpSpPr>
        <p:grpSpPr>
          <a:xfrm>
            <a:off x="3291302" y="4263607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594A688F-5004-50E4-3B86-06BA31227922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6" name="任意形状 644">
              <a:extLst>
                <a:ext uri="{FF2B5EF4-FFF2-40B4-BE49-F238E27FC236}">
                  <a16:creationId xmlns:a16="http://schemas.microsoft.com/office/drawing/2014/main" id="{F99AEDCE-8EFF-55AE-8823-4B78D260EC9D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9E3BC26-6723-FEF9-C264-C6CEC610DB00}"/>
              </a:ext>
            </a:extLst>
          </p:cNvPr>
          <p:cNvSpPr/>
          <p:nvPr/>
        </p:nvSpPr>
        <p:spPr>
          <a:xfrm>
            <a:off x="6484660" y="4125609"/>
            <a:ext cx="2455434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9FD8177-EDBE-DB71-E1E0-7E70968E6DF8}"/>
              </a:ext>
            </a:extLst>
          </p:cNvPr>
          <p:cNvGrpSpPr/>
          <p:nvPr/>
        </p:nvGrpSpPr>
        <p:grpSpPr>
          <a:xfrm>
            <a:off x="6238852" y="4237159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288C77E0-E93A-7BB5-668B-A333E8CC2AAE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70" name="任意形状 644">
              <a:extLst>
                <a:ext uri="{FF2B5EF4-FFF2-40B4-BE49-F238E27FC236}">
                  <a16:creationId xmlns:a16="http://schemas.microsoft.com/office/drawing/2014/main" id="{4C2D8CD8-177F-2C47-F6C8-E15F745C3957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0916207-9F74-83E1-D2C3-C1D839679315}"/>
              </a:ext>
            </a:extLst>
          </p:cNvPr>
          <p:cNvSpPr/>
          <p:nvPr/>
        </p:nvSpPr>
        <p:spPr>
          <a:xfrm>
            <a:off x="9325596" y="4112133"/>
            <a:ext cx="2280002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3272ADD-BCB9-932B-D9E2-94B347D58800}"/>
              </a:ext>
            </a:extLst>
          </p:cNvPr>
          <p:cNvGrpSpPr/>
          <p:nvPr/>
        </p:nvGrpSpPr>
        <p:grpSpPr>
          <a:xfrm>
            <a:off x="9112551" y="4213063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FDD83780-244A-0F53-BD70-0A828AE9B6EA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74" name="任意形状 644">
              <a:extLst>
                <a:ext uri="{FF2B5EF4-FFF2-40B4-BE49-F238E27FC236}">
                  <a16:creationId xmlns:a16="http://schemas.microsoft.com/office/drawing/2014/main" id="{FC275831-FECA-B5B2-5A0E-DA63E1518389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3869A93-8F2A-0943-67DD-6DD4F3536AD8}"/>
              </a:ext>
            </a:extLst>
          </p:cNvPr>
          <p:cNvSpPr/>
          <p:nvPr/>
        </p:nvSpPr>
        <p:spPr>
          <a:xfrm>
            <a:off x="890051" y="5115286"/>
            <a:ext cx="2745042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E3BE9D3-E31A-D1B6-8E99-346166A5B4AD}"/>
              </a:ext>
            </a:extLst>
          </p:cNvPr>
          <p:cNvGrpSpPr/>
          <p:nvPr/>
        </p:nvGrpSpPr>
        <p:grpSpPr>
          <a:xfrm>
            <a:off x="644243" y="5226836"/>
            <a:ext cx="616480" cy="528529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2DFD0824-7E7A-2436-5037-4A70DEE56774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8" name="任意形状 644">
              <a:extLst>
                <a:ext uri="{FF2B5EF4-FFF2-40B4-BE49-F238E27FC236}">
                  <a16:creationId xmlns:a16="http://schemas.microsoft.com/office/drawing/2014/main" id="{8A5BAC91-32AB-5768-2EF8-2D40EECA943C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39D6E005-1703-E141-FA57-940ABCA72034}"/>
              </a:ext>
            </a:extLst>
          </p:cNvPr>
          <p:cNvSpPr txBox="1"/>
          <p:nvPr/>
        </p:nvSpPr>
        <p:spPr>
          <a:xfrm>
            <a:off x="1597211" y="2188574"/>
            <a:ext cx="137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$25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664FCB9-D7DE-8B0B-EF1E-660510DDA121}"/>
              </a:ext>
            </a:extLst>
          </p:cNvPr>
          <p:cNvSpPr txBox="1"/>
          <p:nvPr/>
        </p:nvSpPr>
        <p:spPr>
          <a:xfrm>
            <a:off x="950260" y="2183855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2B2DC13-4FAE-47C5-1657-1E8D16BD0A4D}"/>
              </a:ext>
            </a:extLst>
          </p:cNvPr>
          <p:cNvSpPr txBox="1"/>
          <p:nvPr/>
        </p:nvSpPr>
        <p:spPr>
          <a:xfrm>
            <a:off x="3635093" y="2198710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</a:t>
            </a:r>
            <a:endParaRPr lang="en-IN" sz="2800" b="1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D92700-B8BC-6519-5778-F2EE4FEC2CA8}"/>
              </a:ext>
            </a:extLst>
          </p:cNvPr>
          <p:cNvSpPr txBox="1"/>
          <p:nvPr/>
        </p:nvSpPr>
        <p:spPr>
          <a:xfrm>
            <a:off x="6330441" y="2206610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D11CC73-F31E-0A96-0ACE-B68955E3CD40}"/>
              </a:ext>
            </a:extLst>
          </p:cNvPr>
          <p:cNvSpPr txBox="1"/>
          <p:nvPr/>
        </p:nvSpPr>
        <p:spPr>
          <a:xfrm>
            <a:off x="8991289" y="2192970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4</a:t>
            </a:r>
            <a:endParaRPr lang="en-IN" sz="2800" b="1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E3C1EDF-9E86-C419-C092-17C4EAC3BCBD}"/>
              </a:ext>
            </a:extLst>
          </p:cNvPr>
          <p:cNvSpPr txBox="1"/>
          <p:nvPr/>
        </p:nvSpPr>
        <p:spPr>
          <a:xfrm>
            <a:off x="966995" y="3223418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1DBCB36-B1A2-B3DA-FC22-A6A50F9DE795}"/>
              </a:ext>
            </a:extLst>
          </p:cNvPr>
          <p:cNvSpPr txBox="1"/>
          <p:nvPr/>
        </p:nvSpPr>
        <p:spPr>
          <a:xfrm>
            <a:off x="3642126" y="3238365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</a:t>
            </a:r>
            <a:endParaRPr lang="en-IN" sz="2800" b="1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48AE119-E0C8-D47A-ABD4-DED08B0FA8FF}"/>
              </a:ext>
            </a:extLst>
          </p:cNvPr>
          <p:cNvSpPr txBox="1"/>
          <p:nvPr/>
        </p:nvSpPr>
        <p:spPr>
          <a:xfrm>
            <a:off x="6311447" y="3214274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6F9BD70-F898-DEFB-C8CD-A495BEAB32C1}"/>
              </a:ext>
            </a:extLst>
          </p:cNvPr>
          <p:cNvSpPr txBox="1"/>
          <p:nvPr/>
        </p:nvSpPr>
        <p:spPr>
          <a:xfrm>
            <a:off x="8991288" y="3231835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8</a:t>
            </a:r>
            <a:endParaRPr lang="en-IN" sz="2800" b="1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D754A9F-1DB3-029D-F5A0-23D524A86A6F}"/>
              </a:ext>
            </a:extLst>
          </p:cNvPr>
          <p:cNvSpPr txBox="1"/>
          <p:nvPr/>
        </p:nvSpPr>
        <p:spPr>
          <a:xfrm>
            <a:off x="698771" y="4253642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9</a:t>
            </a:r>
            <a:endParaRPr lang="en-IN" sz="2800" b="1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E7EA2EB-5069-BEE5-D727-C8563BAEB895}"/>
              </a:ext>
            </a:extLst>
          </p:cNvPr>
          <p:cNvSpPr txBox="1"/>
          <p:nvPr/>
        </p:nvSpPr>
        <p:spPr>
          <a:xfrm>
            <a:off x="3200166" y="4296021"/>
            <a:ext cx="7708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kern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10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0A94740-A4F5-12F4-0D23-A42B8DA4B15E}"/>
              </a:ext>
            </a:extLst>
          </p:cNvPr>
          <p:cNvSpPr txBox="1"/>
          <p:nvPr/>
        </p:nvSpPr>
        <p:spPr>
          <a:xfrm>
            <a:off x="6297938" y="4227194"/>
            <a:ext cx="466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11</a:t>
            </a:r>
            <a:endParaRPr lang="en-IN" sz="2800" b="1" kern="12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EF8F19E-6758-278B-3C86-1CFDF4B691D7}"/>
              </a:ext>
            </a:extLst>
          </p:cNvPr>
          <p:cNvSpPr txBox="1"/>
          <p:nvPr/>
        </p:nvSpPr>
        <p:spPr>
          <a:xfrm>
            <a:off x="9032656" y="4258711"/>
            <a:ext cx="772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kern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12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CEC798E-BF3F-91C2-8892-EBE638C03313}"/>
              </a:ext>
            </a:extLst>
          </p:cNvPr>
          <p:cNvSpPr txBox="1"/>
          <p:nvPr/>
        </p:nvSpPr>
        <p:spPr>
          <a:xfrm>
            <a:off x="557487" y="5267694"/>
            <a:ext cx="772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kern="1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13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1C2E67A-B0F4-1B17-D5F7-DFE854B31A20}"/>
              </a:ext>
            </a:extLst>
          </p:cNvPr>
          <p:cNvSpPr txBox="1"/>
          <p:nvPr/>
        </p:nvSpPr>
        <p:spPr>
          <a:xfrm>
            <a:off x="1475490" y="3227031"/>
            <a:ext cx="1703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$400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B5BCDCF-77F1-F7A9-7D24-E30E3857E234}"/>
              </a:ext>
            </a:extLst>
          </p:cNvPr>
          <p:cNvSpPr txBox="1"/>
          <p:nvPr/>
        </p:nvSpPr>
        <p:spPr>
          <a:xfrm>
            <a:off x="4263921" y="2202522"/>
            <a:ext cx="137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$50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93BCF25-5938-6F7D-DAD7-D8447754A819}"/>
              </a:ext>
            </a:extLst>
          </p:cNvPr>
          <p:cNvSpPr txBox="1"/>
          <p:nvPr/>
        </p:nvSpPr>
        <p:spPr>
          <a:xfrm>
            <a:off x="4297648" y="3231835"/>
            <a:ext cx="137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$800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16699DF-1269-696D-7D63-1FB398AF97F7}"/>
              </a:ext>
            </a:extLst>
          </p:cNvPr>
          <p:cNvSpPr txBox="1"/>
          <p:nvPr/>
        </p:nvSpPr>
        <p:spPr>
          <a:xfrm>
            <a:off x="6935611" y="2184386"/>
            <a:ext cx="137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$100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908EC42-2B12-0303-DF5B-8B92FE715B61}"/>
              </a:ext>
            </a:extLst>
          </p:cNvPr>
          <p:cNvSpPr txBox="1"/>
          <p:nvPr/>
        </p:nvSpPr>
        <p:spPr>
          <a:xfrm>
            <a:off x="6823033" y="3213699"/>
            <a:ext cx="1693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$1600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AD97C03-E22C-1387-A516-74F637CAB0AE}"/>
              </a:ext>
            </a:extLst>
          </p:cNvPr>
          <p:cNvSpPr txBox="1"/>
          <p:nvPr/>
        </p:nvSpPr>
        <p:spPr>
          <a:xfrm>
            <a:off x="9602321" y="2198334"/>
            <a:ext cx="1378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$200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E7C5951-2F96-1246-B0B1-D7C72E713F79}"/>
              </a:ext>
            </a:extLst>
          </p:cNvPr>
          <p:cNvSpPr txBox="1"/>
          <p:nvPr/>
        </p:nvSpPr>
        <p:spPr>
          <a:xfrm>
            <a:off x="9298106" y="3227647"/>
            <a:ext cx="2109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$3200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5F46341-4966-D129-6628-C79927FB6387}"/>
              </a:ext>
            </a:extLst>
          </p:cNvPr>
          <p:cNvSpPr txBox="1"/>
          <p:nvPr/>
        </p:nvSpPr>
        <p:spPr>
          <a:xfrm>
            <a:off x="1187619" y="4258025"/>
            <a:ext cx="1852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$6400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C04BCFB-0A87-3E19-DCF9-9332B20A8F1E}"/>
              </a:ext>
            </a:extLst>
          </p:cNvPr>
          <p:cNvSpPr txBox="1"/>
          <p:nvPr/>
        </p:nvSpPr>
        <p:spPr>
          <a:xfrm>
            <a:off x="3936625" y="4271973"/>
            <a:ext cx="1941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$12800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C89C74C-30E5-A5C0-4977-C8D29E70B0F6}"/>
              </a:ext>
            </a:extLst>
          </p:cNvPr>
          <p:cNvSpPr txBox="1"/>
          <p:nvPr/>
        </p:nvSpPr>
        <p:spPr>
          <a:xfrm>
            <a:off x="6827977" y="4227194"/>
            <a:ext cx="21333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$25600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2E34AC1-3785-8BAB-9AD8-3B8B34103C15}"/>
              </a:ext>
            </a:extLst>
          </p:cNvPr>
          <p:cNvSpPr txBox="1"/>
          <p:nvPr/>
        </p:nvSpPr>
        <p:spPr>
          <a:xfrm>
            <a:off x="9630337" y="4227861"/>
            <a:ext cx="2071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$51200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830B591-0B54-F7A3-CC84-A33718FD87C7}"/>
              </a:ext>
            </a:extLst>
          </p:cNvPr>
          <p:cNvSpPr txBox="1"/>
          <p:nvPr/>
        </p:nvSpPr>
        <p:spPr>
          <a:xfrm>
            <a:off x="1173835" y="5226593"/>
            <a:ext cx="25241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800" b="1" kern="12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rPr>
              <a:t>$102400</a:t>
            </a:r>
          </a:p>
        </p:txBody>
      </p:sp>
    </p:spTree>
    <p:extLst>
      <p:ext uri="{BB962C8B-B14F-4D97-AF65-F5344CB8AC3E}">
        <p14:creationId xmlns:p14="http://schemas.microsoft.com/office/powerpoint/2010/main" val="224762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C0DB041E-3C50-D14B-A72D-D42C676C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823B71-3176-9D5A-5DA4-A6BB4A284A02}"/>
              </a:ext>
            </a:extLst>
          </p:cNvPr>
          <p:cNvSpPr/>
          <p:nvPr/>
        </p:nvSpPr>
        <p:spPr>
          <a:xfrm flipH="1">
            <a:off x="-1900" y="-1802"/>
            <a:ext cx="12192001" cy="685980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19CF6082-18E8-4B88-A27D-769272F40F78}"/>
              </a:ext>
            </a:extLst>
          </p:cNvPr>
          <p:cNvSpPr/>
          <p:nvPr/>
        </p:nvSpPr>
        <p:spPr>
          <a:xfrm>
            <a:off x="8598134" y="-20538"/>
            <a:ext cx="3593866" cy="3593866"/>
          </a:xfrm>
          <a:prstGeom prst="cube">
            <a:avLst>
              <a:gd name="adj" fmla="val 46507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63FC5-5E82-47C0-89A3-6D3D69F35595}"/>
              </a:ext>
            </a:extLst>
          </p:cNvPr>
          <p:cNvSpPr txBox="1"/>
          <p:nvPr/>
        </p:nvSpPr>
        <p:spPr>
          <a:xfrm>
            <a:off x="654303" y="1665485"/>
            <a:ext cx="3917697" cy="1089529"/>
          </a:xfrm>
          <a:prstGeom prst="rect">
            <a:avLst/>
          </a:prstGeom>
          <a:noFill/>
          <a:effectLst>
            <a:outerShdw blurRad="254000" dist="38100" dir="12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latin typeface="+mj-lt"/>
              </a:rPr>
              <a:t>XSYNERGY </a:t>
            </a:r>
            <a:r>
              <a:rPr lang="en-IN" sz="3600" b="1" dirty="0">
                <a:solidFill>
                  <a:schemeClr val="accent6"/>
                </a:solidFill>
                <a:latin typeface="+mj-lt"/>
              </a:rPr>
              <a:t>REFUERZO</a:t>
            </a:r>
            <a:endParaRPr lang="en-GB" sz="3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5982F-ECF9-FF7F-7E53-63B018B8F6F5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7C7690-3FFA-9878-3C66-14C21921E49F}"/>
              </a:ext>
            </a:extLst>
          </p:cNvPr>
          <p:cNvSpPr txBox="1"/>
          <p:nvPr/>
        </p:nvSpPr>
        <p:spPr>
          <a:xfrm>
            <a:off x="654303" y="2715787"/>
            <a:ext cx="582038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¡Aumente sus ganancias con referencias!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 a tus amigos a unirse a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desbloquea un aumento exclusivo del 10 % APY en tu propio paquete.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refuerzo dura 30 días.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directamente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recompensas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staking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invitaciones = más impulsos = crecimiento más rápido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solo ganes, multiplica tus recompensas con el 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¡Refuerzo!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242D1E-6CFC-128B-BD48-D2A8C247A21F}"/>
              </a:ext>
            </a:extLst>
          </p:cNvPr>
          <p:cNvGrpSpPr/>
          <p:nvPr/>
        </p:nvGrpSpPr>
        <p:grpSpPr>
          <a:xfrm>
            <a:off x="741073" y="4211924"/>
            <a:ext cx="154854" cy="138313"/>
            <a:chOff x="3140667" y="2901058"/>
            <a:chExt cx="757038" cy="72594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32AADFF-DC41-1E6B-6A10-0485F1EB1CBB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任意形状 644">
              <a:extLst>
                <a:ext uri="{FF2B5EF4-FFF2-40B4-BE49-F238E27FC236}">
                  <a16:creationId xmlns:a16="http://schemas.microsoft.com/office/drawing/2014/main" id="{4F8FC11F-C8A9-B8F5-A5B5-BD5EC53A4DCB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DE5354-9481-2AA7-C9DF-9DA336863BDC}"/>
              </a:ext>
            </a:extLst>
          </p:cNvPr>
          <p:cNvGrpSpPr/>
          <p:nvPr/>
        </p:nvGrpSpPr>
        <p:grpSpPr>
          <a:xfrm>
            <a:off x="736458" y="4475160"/>
            <a:ext cx="154854" cy="138313"/>
            <a:chOff x="3140667" y="2901058"/>
            <a:chExt cx="757038" cy="72594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50C181-FEE2-D19F-15A4-C49FB8B23C41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7" name="任意形状 644">
              <a:extLst>
                <a:ext uri="{FF2B5EF4-FFF2-40B4-BE49-F238E27FC236}">
                  <a16:creationId xmlns:a16="http://schemas.microsoft.com/office/drawing/2014/main" id="{EDDF78FE-ACD2-7228-572F-45DD3EA7715F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24BD46-E97A-5F56-BADB-3BCF4851238C}"/>
              </a:ext>
            </a:extLst>
          </p:cNvPr>
          <p:cNvGrpSpPr/>
          <p:nvPr/>
        </p:nvGrpSpPr>
        <p:grpSpPr>
          <a:xfrm>
            <a:off x="741078" y="4756867"/>
            <a:ext cx="154854" cy="138313"/>
            <a:chOff x="3140667" y="2901058"/>
            <a:chExt cx="757038" cy="72594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E4A2BEC-2CA2-D853-DE60-967C441012A3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1" name="任意形状 644">
              <a:extLst>
                <a:ext uri="{FF2B5EF4-FFF2-40B4-BE49-F238E27FC236}">
                  <a16:creationId xmlns:a16="http://schemas.microsoft.com/office/drawing/2014/main" id="{2E28699F-1230-84E7-F02F-CB9DA57302B7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26" name="Picture 25" descr="A green arrow pointing up on a white stairs&#10;&#10;AI-generated content may be incorrect.">
            <a:extLst>
              <a:ext uri="{FF2B5EF4-FFF2-40B4-BE49-F238E27FC236}">
                <a16:creationId xmlns:a16="http://schemas.microsoft.com/office/drawing/2014/main" id="{6A3AB5FE-BA40-2E84-A293-328642924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9" y="1632108"/>
            <a:ext cx="4223000" cy="4223000"/>
          </a:xfrm>
          <a:prstGeom prst="rect">
            <a:avLst/>
          </a:prstGeom>
        </p:spPr>
      </p:pic>
      <p:pic>
        <p:nvPicPr>
          <p:cNvPr id="27" name="Picture 26" descr="A green lit up coin&#10;&#10;AI-generated content may be incorrect.">
            <a:extLst>
              <a:ext uri="{FF2B5EF4-FFF2-40B4-BE49-F238E27FC236}">
                <a16:creationId xmlns:a16="http://schemas.microsoft.com/office/drawing/2014/main" id="{0933D120-EE08-6673-5673-3FFBF8EDC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65" y="773320"/>
            <a:ext cx="1784329" cy="17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9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4BD381F3-A5FF-2977-C5FE-A3CC7FB7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922A92-EA40-2E80-70E2-3B4680A87516}"/>
              </a:ext>
            </a:extLst>
          </p:cNvPr>
          <p:cNvSpPr/>
          <p:nvPr/>
        </p:nvSpPr>
        <p:spPr>
          <a:xfrm flipH="1">
            <a:off x="-1896" y="-6788"/>
            <a:ext cx="12192001" cy="6864787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2F65397F-56B6-4D24-9E41-56BBEB6640F3}"/>
              </a:ext>
            </a:extLst>
          </p:cNvPr>
          <p:cNvSpPr/>
          <p:nvPr/>
        </p:nvSpPr>
        <p:spPr>
          <a:xfrm>
            <a:off x="6993498" y="0"/>
            <a:ext cx="5198502" cy="5198502"/>
          </a:xfrm>
          <a:prstGeom prst="cube">
            <a:avLst>
              <a:gd name="adj" fmla="val 46507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 descr="A green lit up coin&#10;&#10;AI-generated content may be incorrect.">
            <a:extLst>
              <a:ext uri="{FF2B5EF4-FFF2-40B4-BE49-F238E27FC236}">
                <a16:creationId xmlns:a16="http://schemas.microsoft.com/office/drawing/2014/main" id="{900E4777-8D94-DB79-C04C-B005C8EEC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D8C182-1EBA-1058-4CED-BDEEF30BDF1F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DAD2F-3B14-D25F-2937-607832B60D48}"/>
              </a:ext>
            </a:extLst>
          </p:cNvPr>
          <p:cNvSpPr txBox="1"/>
          <p:nvPr/>
        </p:nvSpPr>
        <p:spPr>
          <a:xfrm>
            <a:off x="6680512" y="1865421"/>
            <a:ext cx="51985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algn="ctr">
              <a:defRPr sz="3600">
                <a:solidFill>
                  <a:schemeClr val="tx1">
                    <a:lumMod val="65000"/>
                    <a:lumOff val="35000"/>
                  </a:schemeClr>
                </a:solidFill>
                <a:latin typeface="Rajdhani" panose="02000000000000000000" pitchFamily="2" charset="0"/>
                <a:cs typeface="Rajdhani" panose="02000000000000000000" pitchFamily="2" charset="0"/>
              </a:defRPr>
            </a:lvl1pPr>
          </a:lstStyle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XSYNERGY </a:t>
            </a:r>
            <a:r>
              <a:rPr lang="en-IN" sz="4400" b="1" dirty="0">
                <a:solidFill>
                  <a:schemeClr val="accent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+mn-cs"/>
              </a:rPr>
              <a:t>TOKENÓMICA</a:t>
            </a:r>
            <a:endParaRPr lang="en-US" sz="4400" b="1" dirty="0">
              <a:solidFill>
                <a:schemeClr val="accent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  <a:cs typeface="+mn-cs"/>
            </a:endParaRPr>
          </a:p>
        </p:txBody>
      </p:sp>
      <p:pic>
        <p:nvPicPr>
          <p:cNvPr id="12" name="Picture 11" descr="A circular chart with a coin in center&#10;&#10;AI-generated content may be incorrect.">
            <a:extLst>
              <a:ext uri="{FF2B5EF4-FFF2-40B4-BE49-F238E27FC236}">
                <a16:creationId xmlns:a16="http://schemas.microsoft.com/office/drawing/2014/main" id="{ADE82AD4-3A40-39CC-A178-464AA73DD4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1" y="944819"/>
            <a:ext cx="5569528" cy="5569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3704B4-1183-9F52-E886-B1632EE7FFC6}"/>
              </a:ext>
            </a:extLst>
          </p:cNvPr>
          <p:cNvSpPr txBox="1"/>
          <p:nvPr/>
        </p:nvSpPr>
        <p:spPr>
          <a:xfrm rot="21144803">
            <a:off x="2212898" y="1864255"/>
            <a:ext cx="1287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57.5%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2FA27F-684E-5DA0-4C22-A8D301B08909}"/>
              </a:ext>
            </a:extLst>
          </p:cNvPr>
          <p:cNvSpPr txBox="1"/>
          <p:nvPr/>
        </p:nvSpPr>
        <p:spPr>
          <a:xfrm>
            <a:off x="1352468" y="3434085"/>
            <a:ext cx="984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1FA59E-689E-7F08-2A9C-844AB435A5AA}"/>
              </a:ext>
            </a:extLst>
          </p:cNvPr>
          <p:cNvSpPr txBox="1"/>
          <p:nvPr/>
        </p:nvSpPr>
        <p:spPr>
          <a:xfrm rot="1167674">
            <a:off x="2192977" y="5152390"/>
            <a:ext cx="1207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3A72A4-E530-3F6C-290B-F03A1D110AFB}"/>
              </a:ext>
            </a:extLst>
          </p:cNvPr>
          <p:cNvSpPr txBox="1"/>
          <p:nvPr/>
        </p:nvSpPr>
        <p:spPr>
          <a:xfrm rot="19344091">
            <a:off x="3888536" y="5004613"/>
            <a:ext cx="112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AE75D4-9DA3-837C-BD51-BF3E07E29234}"/>
              </a:ext>
            </a:extLst>
          </p:cNvPr>
          <p:cNvSpPr txBox="1"/>
          <p:nvPr/>
        </p:nvSpPr>
        <p:spPr>
          <a:xfrm rot="16574261">
            <a:off x="4629427" y="3265810"/>
            <a:ext cx="1195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ACE26B-83FA-023D-5C79-B788D4FB3B1E}"/>
              </a:ext>
            </a:extLst>
          </p:cNvPr>
          <p:cNvSpPr txBox="1"/>
          <p:nvPr/>
        </p:nvSpPr>
        <p:spPr>
          <a:xfrm rot="1896595">
            <a:off x="3881460" y="1917889"/>
            <a:ext cx="1104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20.0%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ADDD2C-AD65-A97B-F9F7-CA3668B0ABD0}"/>
              </a:ext>
            </a:extLst>
          </p:cNvPr>
          <p:cNvSpPr txBox="1"/>
          <p:nvPr/>
        </p:nvSpPr>
        <p:spPr>
          <a:xfrm>
            <a:off x="1386235" y="384236"/>
            <a:ext cx="16609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Recompensas</a:t>
            </a: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</a:t>
            </a:r>
            <a:endParaRPr lang="en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5D47CA-86E0-E65A-F9B6-0FE89C1CC6AB}"/>
              </a:ext>
            </a:extLst>
          </p:cNvPr>
          <p:cNvSpPr txBox="1"/>
          <p:nvPr/>
        </p:nvSpPr>
        <p:spPr>
          <a:xfrm>
            <a:off x="219636" y="1706029"/>
            <a:ext cx="11824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Bóveda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multiplicadora</a:t>
            </a: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endParaRPr lang="en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429CE5-FC10-C7E6-63E6-FC314EBE95FC}"/>
              </a:ext>
            </a:extLst>
          </p:cNvPr>
          <p:cNvSpPr txBox="1"/>
          <p:nvPr/>
        </p:nvSpPr>
        <p:spPr>
          <a:xfrm>
            <a:off x="240085" y="5801969"/>
            <a:ext cx="1315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y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lanzamiento</a:t>
            </a:r>
            <a:endParaRPr lang="en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0BA033-3F8F-C11B-F5D5-2051B60E5D63}"/>
              </a:ext>
            </a:extLst>
          </p:cNvPr>
          <p:cNvSpPr txBox="1"/>
          <p:nvPr/>
        </p:nvSpPr>
        <p:spPr>
          <a:xfrm>
            <a:off x="5248012" y="6080290"/>
            <a:ext cx="17454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</a:t>
            </a: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emergencia</a:t>
            </a: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quemaduras</a:t>
            </a:r>
            <a:endParaRPr lang="en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9C1810-5F64-C585-6854-5B0172232AED}"/>
              </a:ext>
            </a:extLst>
          </p:cNvPr>
          <p:cNvSpPr txBox="1"/>
          <p:nvPr/>
        </p:nvSpPr>
        <p:spPr>
          <a:xfrm>
            <a:off x="4598964" y="478938"/>
            <a:ext cx="1660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Provisión</a:t>
            </a: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liquidez</a:t>
            </a:r>
            <a:endParaRPr lang="en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ABDFE2-D7F5-F55D-A8F0-A41BE3B7BE8D}"/>
              </a:ext>
            </a:extLst>
          </p:cNvPr>
          <p:cNvSpPr txBox="1"/>
          <p:nvPr/>
        </p:nvSpPr>
        <p:spPr>
          <a:xfrm>
            <a:off x="6119400" y="1499948"/>
            <a:ext cx="1302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n-I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IN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auditoría</a:t>
            </a:r>
            <a:endParaRPr lang="en-I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315967C-01B3-1366-F572-A513368F84A0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4932477" y="1002158"/>
            <a:ext cx="496974" cy="277552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E66330B-0DA7-9067-1DB0-3A1BD9B4645B}"/>
              </a:ext>
            </a:extLst>
          </p:cNvPr>
          <p:cNvCxnSpPr>
            <a:cxnSpLocks/>
          </p:cNvCxnSpPr>
          <p:nvPr/>
        </p:nvCxnSpPr>
        <p:spPr>
          <a:xfrm flipV="1">
            <a:off x="6383544" y="2075361"/>
            <a:ext cx="98852" cy="1702872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D8DC12-E32C-DD6E-E663-C0FB250976CD}"/>
              </a:ext>
            </a:extLst>
          </p:cNvPr>
          <p:cNvCxnSpPr>
            <a:cxnSpLocks/>
          </p:cNvCxnSpPr>
          <p:nvPr/>
        </p:nvCxnSpPr>
        <p:spPr>
          <a:xfrm flipH="1" flipV="1">
            <a:off x="2252137" y="896792"/>
            <a:ext cx="125196" cy="476545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B2F5513-C9E8-A0AD-BD24-8880C398CA31}"/>
              </a:ext>
            </a:extLst>
          </p:cNvPr>
          <p:cNvCxnSpPr>
            <a:cxnSpLocks/>
          </p:cNvCxnSpPr>
          <p:nvPr/>
        </p:nvCxnSpPr>
        <p:spPr>
          <a:xfrm flipH="1" flipV="1">
            <a:off x="807853" y="2444693"/>
            <a:ext cx="367141" cy="775538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82F93BD-01A2-316C-FC12-AF3DDAAA04DB}"/>
              </a:ext>
            </a:extLst>
          </p:cNvPr>
          <p:cNvCxnSpPr>
            <a:cxnSpLocks/>
          </p:cNvCxnSpPr>
          <p:nvPr/>
        </p:nvCxnSpPr>
        <p:spPr>
          <a:xfrm flipV="1">
            <a:off x="1237592" y="5761528"/>
            <a:ext cx="732703" cy="182889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07DC46D-4722-5EA4-83B8-AF7EEAF54152}"/>
              </a:ext>
            </a:extLst>
          </p:cNvPr>
          <p:cNvCxnSpPr>
            <a:cxnSpLocks/>
          </p:cNvCxnSpPr>
          <p:nvPr/>
        </p:nvCxnSpPr>
        <p:spPr>
          <a:xfrm flipH="1" flipV="1">
            <a:off x="5429451" y="5763911"/>
            <a:ext cx="125196" cy="476545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77D8EE88-B2A9-B20E-9C46-D06A8F857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41422"/>
              </p:ext>
            </p:extLst>
          </p:nvPr>
        </p:nvGraphicFramePr>
        <p:xfrm>
          <a:off x="6986726" y="3524918"/>
          <a:ext cx="4802755" cy="27821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57647">
                  <a:extLst>
                    <a:ext uri="{9D8B030D-6E8A-4147-A177-3AD203B41FA5}">
                      <a16:colId xmlns:a16="http://schemas.microsoft.com/office/drawing/2014/main" val="3121714536"/>
                    </a:ext>
                  </a:extLst>
                </a:gridCol>
                <a:gridCol w="2345108">
                  <a:extLst>
                    <a:ext uri="{9D8B030D-6E8A-4147-A177-3AD203B41FA5}">
                      <a16:colId xmlns:a16="http://schemas.microsoft.com/office/drawing/2014/main" val="3212096320"/>
                    </a:ext>
                  </a:extLst>
                </a:gridCol>
              </a:tblGrid>
              <a:tr h="74407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Nombre del token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XSYNERGY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135931"/>
                  </a:ext>
                </a:extLst>
              </a:tr>
              <a:tr h="631945"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TOKEN TICKER</a:t>
                      </a: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XSYN</a:t>
                      </a: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08653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SUMINISTRO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88,888,888</a:t>
                      </a:r>
                      <a:endParaRPr lang="en-IN" sz="2000" b="1" kern="1200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732747"/>
                  </a:ext>
                </a:extLst>
              </a:tr>
              <a:tr h="650148"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CADENA DE BLOQUES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POLYGON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75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0659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12FB8E0F-7533-9B1B-6BC9-C8FFE959D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ED45A4-45BF-B7CB-A90A-132B31B59252}"/>
              </a:ext>
            </a:extLst>
          </p:cNvPr>
          <p:cNvSpPr/>
          <p:nvPr/>
        </p:nvSpPr>
        <p:spPr>
          <a:xfrm flipH="1">
            <a:off x="-2" y="-901"/>
            <a:ext cx="12192001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E942BD-349D-55B9-B288-824705D2F9FA}"/>
              </a:ext>
            </a:extLst>
          </p:cNvPr>
          <p:cNvSpPr/>
          <p:nvPr/>
        </p:nvSpPr>
        <p:spPr>
          <a:xfrm>
            <a:off x="2441370" y="677715"/>
            <a:ext cx="7173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IN" sz="4000" b="1" dirty="0">
                <a:solidFill>
                  <a:schemeClr val="bg1"/>
                </a:solidFill>
                <a:latin typeface="+mj-lt"/>
              </a:rPr>
              <a:t>XSYNERGY </a:t>
            </a:r>
            <a:r>
              <a:rPr lang="en-IN" sz="4000" b="1" dirty="0">
                <a:solidFill>
                  <a:schemeClr val="accent6"/>
                </a:solidFill>
                <a:latin typeface="+mj-lt"/>
              </a:rPr>
              <a:t>DISTRIBUCIÓN DE INGRESOS</a:t>
            </a:r>
            <a:endParaRPr lang="en-US" sz="4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AC0D04C0-AD7D-49EC-8926-E998CCEA390B}"/>
              </a:ext>
            </a:extLst>
          </p:cNvPr>
          <p:cNvSpPr/>
          <p:nvPr/>
        </p:nvSpPr>
        <p:spPr>
          <a:xfrm flipH="1">
            <a:off x="5615779" y="4871723"/>
            <a:ext cx="2922816" cy="2837177"/>
          </a:xfrm>
          <a:prstGeom prst="cube">
            <a:avLst>
              <a:gd name="adj" fmla="val 69390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2A27FFC2-DDEE-4A42-A577-B18A4D0CED3F}"/>
              </a:ext>
            </a:extLst>
          </p:cNvPr>
          <p:cNvSpPr/>
          <p:nvPr/>
        </p:nvSpPr>
        <p:spPr>
          <a:xfrm flipH="1">
            <a:off x="9577519" y="-1375876"/>
            <a:ext cx="3945190" cy="3933272"/>
          </a:xfrm>
          <a:prstGeom prst="cube">
            <a:avLst>
              <a:gd name="adj" fmla="val 69390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 descr="A green lit up coin&#10;&#10;AI-generated content may be incorrect.">
            <a:extLst>
              <a:ext uri="{FF2B5EF4-FFF2-40B4-BE49-F238E27FC236}">
                <a16:creationId xmlns:a16="http://schemas.microsoft.com/office/drawing/2014/main" id="{BF0FCA4E-53F4-CCF8-84BE-1BC635985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AC6D12-EBE4-4A9C-A055-6977B54391CA}"/>
              </a:ext>
            </a:extLst>
          </p:cNvPr>
          <p:cNvSpPr txBox="1"/>
          <p:nvPr/>
        </p:nvSpPr>
        <p:spPr>
          <a:xfrm>
            <a:off x="129304" y="647244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F84AB-8828-6FB3-531B-DDF5DD383399}"/>
              </a:ext>
            </a:extLst>
          </p:cNvPr>
          <p:cNvSpPr txBox="1"/>
          <p:nvPr/>
        </p:nvSpPr>
        <p:spPr>
          <a:xfrm>
            <a:off x="374351" y="1958042"/>
            <a:ext cx="409111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Recompensas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instantáneas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Gana de inmediato, directamente en tu billetera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Actividad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equipo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Puedes beneficiarte de los beneficios indirectos a medida que la red crece.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Crecimiento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pasivo</a:t>
            </a:r>
            <a:r>
              <a:rPr lang="en-US" sz="20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Una parte de cada contribución va a la Bóveda, donde tus recompensas siguen creciendo.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intermediarios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Sin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retrasos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C01404-3000-F1CF-E56B-C6DAEFCA89B9}"/>
              </a:ext>
            </a:extLst>
          </p:cNvPr>
          <p:cNvSpPr/>
          <p:nvPr/>
        </p:nvSpPr>
        <p:spPr>
          <a:xfrm>
            <a:off x="4740673" y="2637772"/>
            <a:ext cx="7174628" cy="33280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8410D83-8F2C-64A7-1A65-F6D7609A5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47523"/>
              </p:ext>
            </p:extLst>
          </p:nvPr>
        </p:nvGraphicFramePr>
        <p:xfrm>
          <a:off x="4740676" y="2609928"/>
          <a:ext cx="7174628" cy="362943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22415">
                  <a:extLst>
                    <a:ext uri="{9D8B030D-6E8A-4147-A177-3AD203B41FA5}">
                      <a16:colId xmlns:a16="http://schemas.microsoft.com/office/drawing/2014/main" val="3121714536"/>
                    </a:ext>
                  </a:extLst>
                </a:gridCol>
                <a:gridCol w="2052213">
                  <a:extLst>
                    <a:ext uri="{9D8B030D-6E8A-4147-A177-3AD203B41FA5}">
                      <a16:colId xmlns:a16="http://schemas.microsoft.com/office/drawing/2014/main" val="3212096320"/>
                    </a:ext>
                  </a:extLst>
                </a:gridCol>
              </a:tblGrid>
              <a:tr h="657057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XSYNERGY 1</a:t>
                      </a:r>
                      <a:endParaRPr lang="en-IN" sz="2400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30%</a:t>
                      </a:r>
                      <a:endParaRPr lang="en-IN" sz="2400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135931"/>
                  </a:ext>
                </a:extLst>
              </a:tr>
              <a:tr h="626933"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XSYNERGY 2</a:t>
                      </a:r>
                      <a:endParaRPr lang="en-IN" sz="2400" b="1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30%</a:t>
                      </a:r>
                      <a:endParaRPr lang="en-IN" sz="2400" b="1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08653"/>
                  </a:ext>
                </a:extLst>
              </a:tr>
              <a:tr h="6995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APUESTAS DE BÓVEDA AUTOMÁTICA XSYNERGY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732747"/>
                  </a:ext>
                </a:extLst>
              </a:tr>
              <a:tr h="644991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FONDO DE RESERVA XSYNERGY SOLANA</a:t>
                      </a:r>
                      <a:endParaRPr lang="en-IN" sz="2400" b="1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b="1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10%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75194"/>
                  </a:ext>
                </a:extLst>
              </a:tr>
              <a:tr h="6995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XSYNERGY RECOMPRA Y QUEMA</a:t>
                      </a:r>
                      <a:endParaRPr lang="en-IN" sz="2400" b="1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5%</a:t>
                      </a:r>
                      <a:endParaRPr lang="en-IN" sz="2400" b="1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54114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ED5384BE-241F-7392-C81F-1501C07EB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EF0C68-FD67-B5A3-D13B-F05D18C9E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64 / 5,000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300" b="0" i="0" u="none" strike="noStrike" cap="none" normalizeH="0" baseline="0">
                <a:ln>
                  <a:noFill/>
                </a:ln>
                <a:solidFill>
                  <a:srgbClr val="3C4043"/>
                </a:solidFill>
                <a:effectLst/>
              </a:rPr>
              <a:t>Gana de inmediato, directamente en tu billetera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59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0CF1A4AE-A0BB-3FB4-BDCB-AB4A00473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6359D0-0AD1-8400-9E13-3657F605AE52}"/>
              </a:ext>
            </a:extLst>
          </p:cNvPr>
          <p:cNvSpPr/>
          <p:nvPr/>
        </p:nvSpPr>
        <p:spPr>
          <a:xfrm flipH="1">
            <a:off x="-2" y="-901"/>
            <a:ext cx="12192001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2000"/>
                  <a:lumMod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5DEBD10B-6A6B-44DA-8EA1-5FAB1F68B9F3}"/>
              </a:ext>
            </a:extLst>
          </p:cNvPr>
          <p:cNvSpPr/>
          <p:nvPr/>
        </p:nvSpPr>
        <p:spPr>
          <a:xfrm>
            <a:off x="8294204" y="-530666"/>
            <a:ext cx="3968851" cy="4149254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96129-2387-4AB7-A31E-14BF7E7D66C0}"/>
              </a:ext>
            </a:extLst>
          </p:cNvPr>
          <p:cNvSpPr txBox="1"/>
          <p:nvPr/>
        </p:nvSpPr>
        <p:spPr>
          <a:xfrm>
            <a:off x="4006768" y="407799"/>
            <a:ext cx="4434522" cy="769441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  <a:latin typeface="+mj-lt"/>
              </a:rPr>
              <a:t>XSYNERGY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 1</a:t>
            </a:r>
            <a:endParaRPr lang="en-ID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9B67CF93-9992-47A2-81AE-6FACC03FF55F}"/>
              </a:ext>
            </a:extLst>
          </p:cNvPr>
          <p:cNvSpPr/>
          <p:nvPr/>
        </p:nvSpPr>
        <p:spPr>
          <a:xfrm flipH="1">
            <a:off x="8592725" y="3378429"/>
            <a:ext cx="4419934" cy="4406582"/>
          </a:xfrm>
          <a:prstGeom prst="cube">
            <a:avLst>
              <a:gd name="adj" fmla="val 69390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 descr="A green lit up coin&#10;&#10;AI-generated content may be incorrect.">
            <a:extLst>
              <a:ext uri="{FF2B5EF4-FFF2-40B4-BE49-F238E27FC236}">
                <a16:creationId xmlns:a16="http://schemas.microsoft.com/office/drawing/2014/main" id="{257C4960-7071-5503-C58F-AF0ADA502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208A67-9BE2-7CFB-9697-BAFAE33D8593}"/>
              </a:ext>
            </a:extLst>
          </p:cNvPr>
          <p:cNvSpPr txBox="1"/>
          <p:nvPr/>
        </p:nvSpPr>
        <p:spPr>
          <a:xfrm>
            <a:off x="4091707" y="1074620"/>
            <a:ext cx="4923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Tu primer paso para </a:t>
            </a:r>
            <a:r>
              <a:rPr lang="en-US" sz="1600" b="1" dirty="0" err="1">
                <a:solidFill>
                  <a:schemeClr val="accent6"/>
                </a:solidFill>
                <a:latin typeface="+mj-lt"/>
              </a:rPr>
              <a:t>Ganancias</a:t>
            </a:r>
            <a:r>
              <a:rPr lang="en-US" sz="16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+mj-lt"/>
              </a:rPr>
              <a:t>infinitas</a:t>
            </a:r>
            <a:endParaRPr lang="en-IN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524D4-1174-3ED6-E787-6D0D71602B8F}"/>
              </a:ext>
            </a:extLst>
          </p:cNvPr>
          <p:cNvSpPr txBox="1"/>
          <p:nvPr/>
        </p:nvSpPr>
        <p:spPr>
          <a:xfrm>
            <a:off x="423742" y="2127763"/>
            <a:ext cx="6573208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1: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primer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referido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instantáneamente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billetera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2: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referido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también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instantáneamente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billetera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3: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tercer referido paga a tu patrocinador anterior y reinicia tu ciclo para que puedas ganar nuevamente con los siguientes 3 referidos.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6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</a:p>
          <a:p>
            <a:pPr>
              <a:buNone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ciclo es solo una ronda de 3 referidos. Cada vez que completes 3 puntos, el sistema reabre un nuevo ciclo automáticamente. Esto significa que puedes seguir ganando una y otra vez sin tener que volver a comprar.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2F2F601-8FD6-64D8-B20F-83629411202F}"/>
              </a:ext>
            </a:extLst>
          </p:cNvPr>
          <p:cNvSpPr/>
          <p:nvPr/>
        </p:nvSpPr>
        <p:spPr>
          <a:xfrm>
            <a:off x="9101071" y="1240275"/>
            <a:ext cx="1330194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46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CFABE-90DA-BD95-3A98-660A0B666223}"/>
              </a:ext>
            </a:extLst>
          </p:cNvPr>
          <p:cNvSpPr txBox="1"/>
          <p:nvPr/>
        </p:nvSpPr>
        <p:spPr>
          <a:xfrm>
            <a:off x="9627274" y="1360488"/>
            <a:ext cx="812870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ID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482FDC-A202-E51F-1188-3B0A6F0B187F}"/>
              </a:ext>
            </a:extLst>
          </p:cNvPr>
          <p:cNvGrpSpPr/>
          <p:nvPr/>
        </p:nvGrpSpPr>
        <p:grpSpPr>
          <a:xfrm>
            <a:off x="8910126" y="1351826"/>
            <a:ext cx="529014" cy="507288"/>
            <a:chOff x="3140667" y="2901058"/>
            <a:chExt cx="757038" cy="72594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2205592-685F-F375-85A8-D069A60ABF00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9" name="任意形状 644">
              <a:extLst>
                <a:ext uri="{FF2B5EF4-FFF2-40B4-BE49-F238E27FC236}">
                  <a16:creationId xmlns:a16="http://schemas.microsoft.com/office/drawing/2014/main" id="{66952690-5C8A-54D5-91DD-5EB09DDF8C8F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1" name="Arrow: Up 20">
            <a:extLst>
              <a:ext uri="{FF2B5EF4-FFF2-40B4-BE49-F238E27FC236}">
                <a16:creationId xmlns:a16="http://schemas.microsoft.com/office/drawing/2014/main" id="{82AA3344-02EE-BBFE-C623-8B9393E59CD2}"/>
              </a:ext>
            </a:extLst>
          </p:cNvPr>
          <p:cNvSpPr/>
          <p:nvPr/>
        </p:nvSpPr>
        <p:spPr>
          <a:xfrm>
            <a:off x="9023873" y="1459879"/>
            <a:ext cx="268950" cy="27782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648E69E-314C-9023-7E1A-2A0525FE1DA2}"/>
              </a:ext>
            </a:extLst>
          </p:cNvPr>
          <p:cNvSpPr/>
          <p:nvPr/>
        </p:nvSpPr>
        <p:spPr>
          <a:xfrm>
            <a:off x="9101070" y="3778937"/>
            <a:ext cx="1330194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46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D25600-DB0C-7DE1-3638-B18730E70BC8}"/>
              </a:ext>
            </a:extLst>
          </p:cNvPr>
          <p:cNvSpPr txBox="1"/>
          <p:nvPr/>
        </p:nvSpPr>
        <p:spPr>
          <a:xfrm>
            <a:off x="9627273" y="3899150"/>
            <a:ext cx="812870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ID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A16A8A2-3685-9667-121D-026706F82D1F}"/>
              </a:ext>
            </a:extLst>
          </p:cNvPr>
          <p:cNvGrpSpPr/>
          <p:nvPr/>
        </p:nvGrpSpPr>
        <p:grpSpPr>
          <a:xfrm>
            <a:off x="8910125" y="3890488"/>
            <a:ext cx="529014" cy="507288"/>
            <a:chOff x="3140667" y="2901058"/>
            <a:chExt cx="757038" cy="7259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251A99D-3B35-B6BA-038C-6D91FF3D4313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1" name="任意形状 644">
              <a:extLst>
                <a:ext uri="{FF2B5EF4-FFF2-40B4-BE49-F238E27FC236}">
                  <a16:creationId xmlns:a16="http://schemas.microsoft.com/office/drawing/2014/main" id="{66413C16-5BEC-1201-D1C0-48B5FEBD5374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D72F3E84-3A46-FDFB-6180-A8039F187F0A}"/>
              </a:ext>
            </a:extLst>
          </p:cNvPr>
          <p:cNvSpPr/>
          <p:nvPr/>
        </p:nvSpPr>
        <p:spPr>
          <a:xfrm>
            <a:off x="8592593" y="2195657"/>
            <a:ext cx="431280" cy="423255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D6E5468F-3D52-C2EB-955A-5D77E33A9555}"/>
              </a:ext>
            </a:extLst>
          </p:cNvPr>
          <p:cNvSpPr/>
          <p:nvPr/>
        </p:nvSpPr>
        <p:spPr>
          <a:xfrm>
            <a:off x="9533740" y="2195657"/>
            <a:ext cx="431280" cy="423255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184CB510-3EFD-3BBF-E439-113F9F2C0DA0}"/>
              </a:ext>
            </a:extLst>
          </p:cNvPr>
          <p:cNvSpPr/>
          <p:nvPr/>
        </p:nvSpPr>
        <p:spPr>
          <a:xfrm>
            <a:off x="10502885" y="2195657"/>
            <a:ext cx="431280" cy="423255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8" name="Picture 47" descr="A black and white image of a wallet&#10;&#10;AI-generated content may be incorrect.">
            <a:extLst>
              <a:ext uri="{FF2B5EF4-FFF2-40B4-BE49-F238E27FC236}">
                <a16:creationId xmlns:a16="http://schemas.microsoft.com/office/drawing/2014/main" id="{A6F4A0CF-E912-F94C-4DEA-A85EA8F71F8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43" y="2646003"/>
            <a:ext cx="499065" cy="499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FC19C07-2BDB-9899-1B54-24A9E0738A45}"/>
              </a:ext>
            </a:extLst>
          </p:cNvPr>
          <p:cNvCxnSpPr>
            <a:cxnSpLocks/>
          </p:cNvCxnSpPr>
          <p:nvPr/>
        </p:nvCxnSpPr>
        <p:spPr>
          <a:xfrm flipH="1" flipV="1">
            <a:off x="10061452" y="2997613"/>
            <a:ext cx="769305" cy="761633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4" name="Picture 53" descr="A blue arrows on a black background&#10;&#10;AI-generated content may be incorrect.">
            <a:extLst>
              <a:ext uri="{FF2B5EF4-FFF2-40B4-BE49-F238E27FC236}">
                <a16:creationId xmlns:a16="http://schemas.microsoft.com/office/drawing/2014/main" id="{DACC308E-2D58-5B88-1BDE-7A4EF700675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07" y="3881014"/>
            <a:ext cx="511652" cy="511652"/>
          </a:xfrm>
          <a:prstGeom prst="rect">
            <a:avLst/>
          </a:prstGeom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FE8796-5F89-1B9B-61BB-7D6D2368F405}"/>
              </a:ext>
            </a:extLst>
          </p:cNvPr>
          <p:cNvCxnSpPr/>
          <p:nvPr/>
        </p:nvCxnSpPr>
        <p:spPr>
          <a:xfrm>
            <a:off x="10913389" y="4604136"/>
            <a:ext cx="0" cy="112195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89F65725-74F7-2EC6-9DD8-EB3E34EBC67C}"/>
              </a:ext>
            </a:extLst>
          </p:cNvPr>
          <p:cNvSpPr/>
          <p:nvPr/>
        </p:nvSpPr>
        <p:spPr>
          <a:xfrm>
            <a:off x="8037489" y="5743847"/>
            <a:ext cx="693079" cy="674405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5FD983E5-43F3-996B-7B57-ED44AB3AA141}"/>
              </a:ext>
            </a:extLst>
          </p:cNvPr>
          <p:cNvSpPr/>
          <p:nvPr/>
        </p:nvSpPr>
        <p:spPr>
          <a:xfrm>
            <a:off x="9353173" y="5727481"/>
            <a:ext cx="742195" cy="722720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DA51EA3A-5014-4E7B-7BDB-CDB11541BB10}"/>
              </a:ext>
            </a:extLst>
          </p:cNvPr>
          <p:cNvSpPr/>
          <p:nvPr/>
        </p:nvSpPr>
        <p:spPr>
          <a:xfrm>
            <a:off x="10587625" y="5746415"/>
            <a:ext cx="693079" cy="674405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A53C4C4-8E91-CDC0-D978-3F6DD2AA94D4}"/>
              </a:ext>
            </a:extLst>
          </p:cNvPr>
          <p:cNvCxnSpPr>
            <a:cxnSpLocks/>
          </p:cNvCxnSpPr>
          <p:nvPr/>
        </p:nvCxnSpPr>
        <p:spPr>
          <a:xfrm flipV="1">
            <a:off x="8441290" y="4604136"/>
            <a:ext cx="563746" cy="1142279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ACAF6BB-3258-DCD6-EEAC-CE7AB5D27323}"/>
              </a:ext>
            </a:extLst>
          </p:cNvPr>
          <p:cNvCxnSpPr>
            <a:cxnSpLocks/>
          </p:cNvCxnSpPr>
          <p:nvPr/>
        </p:nvCxnSpPr>
        <p:spPr>
          <a:xfrm flipH="1" flipV="1">
            <a:off x="9645244" y="4686579"/>
            <a:ext cx="30096" cy="1040452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3" name="Picture 72" descr="A black and white image of a wallet&#10;&#10;AI-generated content may be incorrect.">
            <a:extLst>
              <a:ext uri="{FF2B5EF4-FFF2-40B4-BE49-F238E27FC236}">
                <a16:creationId xmlns:a16="http://schemas.microsoft.com/office/drawing/2014/main" id="{3F7DEF21-0D41-4D47-5976-EC00F80A98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617" y="5815961"/>
            <a:ext cx="499065" cy="499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" name="Picture 73" descr="A black and white image of a wallet&#10;&#10;AI-generated content may be incorrect.">
            <a:extLst>
              <a:ext uri="{FF2B5EF4-FFF2-40B4-BE49-F238E27FC236}">
                <a16:creationId xmlns:a16="http://schemas.microsoft.com/office/drawing/2014/main" id="{E9811312-8BCF-7970-59E2-BA47C23BB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73" y="5807083"/>
            <a:ext cx="499065" cy="499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5" name="Picture 74" descr="A blue arrows on a black background&#10;&#10;AI-generated content may be incorrect.">
            <a:extLst>
              <a:ext uri="{FF2B5EF4-FFF2-40B4-BE49-F238E27FC236}">
                <a16:creationId xmlns:a16="http://schemas.microsoft.com/office/drawing/2014/main" id="{BBE8EA26-78D7-155A-97A0-ACF4E130B53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03" y="5900191"/>
            <a:ext cx="397079" cy="39707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901209D6-BB33-6698-A4F4-C74BAF5E2F5C}"/>
              </a:ext>
            </a:extLst>
          </p:cNvPr>
          <p:cNvSpPr txBox="1"/>
          <p:nvPr/>
        </p:nvSpPr>
        <p:spPr>
          <a:xfrm>
            <a:off x="7688285" y="5820829"/>
            <a:ext cx="404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1</a:t>
            </a:r>
            <a:endParaRPr lang="en-I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14558C5-3E50-FAB8-C5C4-8F7499A7BB44}"/>
              </a:ext>
            </a:extLst>
          </p:cNvPr>
          <p:cNvSpPr txBox="1"/>
          <p:nvPr/>
        </p:nvSpPr>
        <p:spPr>
          <a:xfrm>
            <a:off x="8905707" y="5844623"/>
            <a:ext cx="404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2</a:t>
            </a:r>
            <a:endParaRPr lang="en-I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2E764B-4436-B13E-957A-C0554970998F}"/>
              </a:ext>
            </a:extLst>
          </p:cNvPr>
          <p:cNvSpPr txBox="1"/>
          <p:nvPr/>
        </p:nvSpPr>
        <p:spPr>
          <a:xfrm>
            <a:off x="11279957" y="5827231"/>
            <a:ext cx="404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3</a:t>
            </a:r>
            <a:endParaRPr lang="en-IN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007D80-71AD-5875-3935-7BA86A9F6E3D}"/>
              </a:ext>
            </a:extLst>
          </p:cNvPr>
          <p:cNvSpPr txBox="1"/>
          <p:nvPr/>
        </p:nvSpPr>
        <p:spPr>
          <a:xfrm>
            <a:off x="129304" y="647244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13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6CC40-EAEE-0C8B-57DF-3E5B800B7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43600184-B434-C007-8AA4-9ED793D3E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3607F0-4453-6369-E1DF-27F8CB4D3427}"/>
              </a:ext>
            </a:extLst>
          </p:cNvPr>
          <p:cNvSpPr/>
          <p:nvPr/>
        </p:nvSpPr>
        <p:spPr>
          <a:xfrm flipH="1">
            <a:off x="-2" y="-901"/>
            <a:ext cx="12192001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2000"/>
                  <a:lumMod val="4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A063C619-6151-2FA9-B3BA-300C4F024D88}"/>
              </a:ext>
            </a:extLst>
          </p:cNvPr>
          <p:cNvSpPr/>
          <p:nvPr/>
        </p:nvSpPr>
        <p:spPr>
          <a:xfrm>
            <a:off x="8294204" y="-530666"/>
            <a:ext cx="3968851" cy="4149254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14D38-EE99-A9C2-D722-1C163CB2611A}"/>
              </a:ext>
            </a:extLst>
          </p:cNvPr>
          <p:cNvSpPr txBox="1"/>
          <p:nvPr/>
        </p:nvSpPr>
        <p:spPr>
          <a:xfrm>
            <a:off x="1878187" y="428260"/>
            <a:ext cx="10889520" cy="707886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+mj-lt"/>
              </a:rPr>
              <a:t>XSYNERGY 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2 CÓMO FUNCIONA</a:t>
            </a:r>
            <a:r>
              <a:rPr lang="en-US" sz="4000" b="1" dirty="0">
                <a:solidFill>
                  <a:schemeClr val="accent6"/>
                </a:solidFill>
                <a:latin typeface="+mj-lt"/>
              </a:rPr>
              <a:t>?</a:t>
            </a:r>
            <a:endParaRPr lang="en-ID" sz="4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BC0E790D-A0F9-525D-E713-9CEDC190B4F4}"/>
              </a:ext>
            </a:extLst>
          </p:cNvPr>
          <p:cNvSpPr/>
          <p:nvPr/>
        </p:nvSpPr>
        <p:spPr>
          <a:xfrm flipH="1">
            <a:off x="8592725" y="3378429"/>
            <a:ext cx="4419934" cy="4406582"/>
          </a:xfrm>
          <a:prstGeom prst="cube">
            <a:avLst>
              <a:gd name="adj" fmla="val 69390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 descr="A green lit up coin&#10;&#10;AI-generated content may be incorrect.">
            <a:extLst>
              <a:ext uri="{FF2B5EF4-FFF2-40B4-BE49-F238E27FC236}">
                <a16:creationId xmlns:a16="http://schemas.microsoft.com/office/drawing/2014/main" id="{22B1E8A9-3A91-A7F4-C8A5-456DE88D0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06CD90-98AB-A22D-1422-EC21CB21C690}"/>
              </a:ext>
            </a:extLst>
          </p:cNvPr>
          <p:cNvSpPr txBox="1"/>
          <p:nvPr/>
        </p:nvSpPr>
        <p:spPr>
          <a:xfrm>
            <a:off x="1041229" y="1970239"/>
            <a:ext cx="600176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accent6"/>
                </a:solidFill>
                <a:latin typeface="+mj-lt"/>
              </a:rPr>
              <a:t>Tragamonedas</a:t>
            </a:r>
            <a:r>
              <a:rPr lang="en-US" sz="1600" b="1" dirty="0">
                <a:solidFill>
                  <a:schemeClr val="accent6"/>
                </a:solidFill>
                <a:latin typeface="+mj-lt"/>
              </a:rPr>
              <a:t> 1 &amp; 2: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Tragamonedas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 &amp; 2: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El 100% de las comisiones disponibles se destina a tu línea ascendente, manteniendo el sistema fluyendo y recompensando el trabajo en equipo.</a:t>
            </a:r>
            <a:b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DLaM Display" panose="02010000000000000000" pitchFamily="2" charset="0"/>
              </a:rPr>
            </a:br>
            <a:r>
              <a:rPr lang="en-US" sz="1600" b="1" dirty="0" err="1">
                <a:solidFill>
                  <a:schemeClr val="accent6"/>
                </a:solidFill>
              </a:rPr>
              <a:t>Tragamonedas</a:t>
            </a:r>
            <a:r>
              <a:rPr lang="en-US" sz="1600" b="1" dirty="0">
                <a:solidFill>
                  <a:schemeClr val="accent6"/>
                </a:solidFill>
                <a:latin typeface="+mj-lt"/>
              </a:rPr>
              <a:t> 3, 4 &amp; 5: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Podrás ganar comisiones cien por ciento disponibles instantáneamente en tu billetera.</a:t>
            </a:r>
          </a:p>
          <a:p>
            <a:br>
              <a:rPr lang="en-US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DLaM Display" panose="02010000000000000000" pitchFamily="2" charset="0"/>
              </a:rPr>
            </a:br>
            <a:r>
              <a:rPr lang="en-US" sz="1600" b="1" dirty="0" err="1">
                <a:solidFill>
                  <a:schemeClr val="accent6"/>
                </a:solidFill>
              </a:rPr>
              <a:t>Tragamonedas</a:t>
            </a:r>
            <a:r>
              <a:rPr lang="en-US" sz="1600" b="1" dirty="0">
                <a:solidFill>
                  <a:schemeClr val="accent6"/>
                </a:solidFill>
                <a:latin typeface="+mj-lt"/>
              </a:rPr>
              <a:t> 6 (</a:t>
            </a:r>
            <a:r>
              <a:rPr lang="en-US" sz="1600" b="1" dirty="0" err="1">
                <a:solidFill>
                  <a:schemeClr val="accent6"/>
                </a:solidFill>
                <a:latin typeface="+mj-lt"/>
              </a:rPr>
              <a:t>Ranura</a:t>
            </a:r>
            <a:r>
              <a:rPr lang="en-US" sz="1600" b="1" dirty="0">
                <a:solidFill>
                  <a:schemeClr val="accent6"/>
                </a:solidFill>
                <a:latin typeface="+mj-lt"/>
              </a:rPr>
              <a:t> de </a:t>
            </a:r>
            <a:r>
              <a:rPr lang="en-US" sz="1600" b="1" dirty="0" err="1">
                <a:solidFill>
                  <a:schemeClr val="accent6"/>
                </a:solidFill>
                <a:latin typeface="+mj-lt"/>
              </a:rPr>
              <a:t>cierre</a:t>
            </a:r>
            <a:r>
              <a:rPr lang="en-US" sz="1600" b="1" dirty="0">
                <a:solidFill>
                  <a:schemeClr val="accent6"/>
                </a:solidFill>
                <a:latin typeface="+mj-lt"/>
              </a:rPr>
              <a:t>):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Esta tragamonedas no te paga. En cambio, activa una reinversión automática, reabriendo tu ciclo XSYNERGY2. El pago se otorga a tu compañero de mayor nivel, mientras mantienes tu posición activa para ganar una y otra vez.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86B27B2-B055-6515-0C04-1F105E685BEE}"/>
              </a:ext>
            </a:extLst>
          </p:cNvPr>
          <p:cNvSpPr/>
          <p:nvPr/>
        </p:nvSpPr>
        <p:spPr>
          <a:xfrm>
            <a:off x="8912789" y="1520329"/>
            <a:ext cx="1330194" cy="73039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46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E2025-538D-5BB7-9AFF-0002B3FCA655}"/>
              </a:ext>
            </a:extLst>
          </p:cNvPr>
          <p:cNvSpPr txBox="1"/>
          <p:nvPr/>
        </p:nvSpPr>
        <p:spPr>
          <a:xfrm>
            <a:off x="9438992" y="1640542"/>
            <a:ext cx="812870" cy="53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ID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492E84-52F3-4A05-DA8D-346A6F6E4D56}"/>
              </a:ext>
            </a:extLst>
          </p:cNvPr>
          <p:cNvGrpSpPr/>
          <p:nvPr/>
        </p:nvGrpSpPr>
        <p:grpSpPr>
          <a:xfrm>
            <a:off x="8721844" y="1631880"/>
            <a:ext cx="529014" cy="507288"/>
            <a:chOff x="3140667" y="2901058"/>
            <a:chExt cx="757038" cy="725949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B4444CF-8AF9-BADE-1A5F-5F5CEF13F3BB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41" name="任意形状 644">
              <a:extLst>
                <a:ext uri="{FF2B5EF4-FFF2-40B4-BE49-F238E27FC236}">
                  <a16:creationId xmlns:a16="http://schemas.microsoft.com/office/drawing/2014/main" id="{8F5F2842-FF55-AF3D-8990-7E30EA474D60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16B46A1A-1818-8BBA-5AAC-2BA37EEB68BB}"/>
              </a:ext>
            </a:extLst>
          </p:cNvPr>
          <p:cNvSpPr/>
          <p:nvPr/>
        </p:nvSpPr>
        <p:spPr>
          <a:xfrm>
            <a:off x="7506763" y="4797068"/>
            <a:ext cx="693079" cy="674405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CDC56759-79B0-494B-513E-AC078EC50D56}"/>
              </a:ext>
            </a:extLst>
          </p:cNvPr>
          <p:cNvSpPr/>
          <p:nvPr/>
        </p:nvSpPr>
        <p:spPr>
          <a:xfrm>
            <a:off x="8760301" y="4771824"/>
            <a:ext cx="742195" cy="722720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AAA7DE9-21BD-26FF-A6B2-5EABB940E130}"/>
              </a:ext>
            </a:extLst>
          </p:cNvPr>
          <p:cNvCxnSpPr>
            <a:cxnSpLocks/>
          </p:cNvCxnSpPr>
          <p:nvPr/>
        </p:nvCxnSpPr>
        <p:spPr>
          <a:xfrm flipV="1">
            <a:off x="8559622" y="2236900"/>
            <a:ext cx="421593" cy="975903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3" name="Picture 72" descr="A black and white image of a wallet&#10;&#10;AI-generated content may be incorrect.">
            <a:extLst>
              <a:ext uri="{FF2B5EF4-FFF2-40B4-BE49-F238E27FC236}">
                <a16:creationId xmlns:a16="http://schemas.microsoft.com/office/drawing/2014/main" id="{06EF7344-4416-740C-CA2B-D898B074D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891" y="4869182"/>
            <a:ext cx="499065" cy="499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4" name="Picture 73" descr="A black and white image of a wallet&#10;&#10;AI-generated content may be incorrect.">
            <a:extLst>
              <a:ext uri="{FF2B5EF4-FFF2-40B4-BE49-F238E27FC236}">
                <a16:creationId xmlns:a16="http://schemas.microsoft.com/office/drawing/2014/main" id="{2BDB2075-630C-ED3A-9F33-8D58986E2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01" y="4851426"/>
            <a:ext cx="499065" cy="499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F45DE75-F669-28A8-5A8C-E68177CAB895}"/>
              </a:ext>
            </a:extLst>
          </p:cNvPr>
          <p:cNvSpPr txBox="1"/>
          <p:nvPr/>
        </p:nvSpPr>
        <p:spPr>
          <a:xfrm>
            <a:off x="7685095" y="5489229"/>
            <a:ext cx="404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3</a:t>
            </a:r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581F3AE-3041-7113-1282-7CC090D5CB35}"/>
              </a:ext>
            </a:extLst>
          </p:cNvPr>
          <p:cNvSpPr txBox="1"/>
          <p:nvPr/>
        </p:nvSpPr>
        <p:spPr>
          <a:xfrm>
            <a:off x="8981215" y="5482986"/>
            <a:ext cx="404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4</a:t>
            </a:r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BBD0351-CD35-D5A0-8FBF-D13BAC2A1861}"/>
              </a:ext>
            </a:extLst>
          </p:cNvPr>
          <p:cNvSpPr txBox="1"/>
          <p:nvPr/>
        </p:nvSpPr>
        <p:spPr>
          <a:xfrm>
            <a:off x="10037691" y="5500160"/>
            <a:ext cx="404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5</a:t>
            </a:r>
            <a:endParaRPr lang="en-IN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D210F-EF86-CCA1-5DB2-D37402DF0917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81352AD7-C62E-CFC5-1645-3C9BC426FF31}"/>
              </a:ext>
            </a:extLst>
          </p:cNvPr>
          <p:cNvSpPr/>
          <p:nvPr/>
        </p:nvSpPr>
        <p:spPr>
          <a:xfrm>
            <a:off x="8020749" y="3101887"/>
            <a:ext cx="870569" cy="80495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C2451354-201C-42C6-7AB1-C4BE7B0E54D8}"/>
              </a:ext>
            </a:extLst>
          </p:cNvPr>
          <p:cNvSpPr/>
          <p:nvPr/>
        </p:nvSpPr>
        <p:spPr>
          <a:xfrm>
            <a:off x="10232424" y="3112828"/>
            <a:ext cx="870569" cy="80495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4F02E112-927A-5C46-8569-D92236D6CB5E}"/>
              </a:ext>
            </a:extLst>
          </p:cNvPr>
          <p:cNvSpPr/>
          <p:nvPr/>
        </p:nvSpPr>
        <p:spPr>
          <a:xfrm>
            <a:off x="11013962" y="4797068"/>
            <a:ext cx="693079" cy="674405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1" name="Picture 30" descr="A blue arrows on a black background&#10;&#10;AI-generated content may be incorrect.">
            <a:extLst>
              <a:ext uri="{FF2B5EF4-FFF2-40B4-BE49-F238E27FC236}">
                <a16:creationId xmlns:a16="http://schemas.microsoft.com/office/drawing/2014/main" id="{78953770-8C9B-137B-87DC-F8E04F1ED57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740" y="4950844"/>
            <a:ext cx="397079" cy="3970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409DD19-CDCF-042F-E97D-5974996DBEA1}"/>
              </a:ext>
            </a:extLst>
          </p:cNvPr>
          <p:cNvSpPr txBox="1"/>
          <p:nvPr/>
        </p:nvSpPr>
        <p:spPr>
          <a:xfrm>
            <a:off x="11235777" y="5507455"/>
            <a:ext cx="404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6</a:t>
            </a:r>
            <a:endParaRPr lang="en-IN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FBD57-A4B3-C338-95F3-5EDDFCA2AD8B}"/>
              </a:ext>
            </a:extLst>
          </p:cNvPr>
          <p:cNvCxnSpPr>
            <a:cxnSpLocks/>
            <a:stCxn id="29" idx="0"/>
          </p:cNvCxnSpPr>
          <p:nvPr/>
        </p:nvCxnSpPr>
        <p:spPr>
          <a:xfrm flipH="1" flipV="1">
            <a:off x="10195456" y="2221702"/>
            <a:ext cx="472253" cy="891126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0C99E5-E58B-6761-44AB-35D1F5DFF784}"/>
              </a:ext>
            </a:extLst>
          </p:cNvPr>
          <p:cNvCxnSpPr>
            <a:cxnSpLocks/>
          </p:cNvCxnSpPr>
          <p:nvPr/>
        </p:nvCxnSpPr>
        <p:spPr>
          <a:xfrm flipV="1">
            <a:off x="7875491" y="3812287"/>
            <a:ext cx="421593" cy="975903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0D6240E-B771-655B-251E-2A41D7023061}"/>
              </a:ext>
            </a:extLst>
          </p:cNvPr>
          <p:cNvCxnSpPr>
            <a:cxnSpLocks/>
          </p:cNvCxnSpPr>
          <p:nvPr/>
        </p:nvCxnSpPr>
        <p:spPr>
          <a:xfrm flipH="1" flipV="1">
            <a:off x="8653174" y="3880698"/>
            <a:ext cx="472253" cy="891126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553DFB6-CCB9-A32C-5240-02C5068889EF}"/>
              </a:ext>
            </a:extLst>
          </p:cNvPr>
          <p:cNvCxnSpPr>
            <a:cxnSpLocks/>
          </p:cNvCxnSpPr>
          <p:nvPr/>
        </p:nvCxnSpPr>
        <p:spPr>
          <a:xfrm flipV="1">
            <a:off x="10249667" y="3841125"/>
            <a:ext cx="287025" cy="914344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C16A4DE-F581-8024-EDCA-A37FC0F0136A}"/>
              </a:ext>
            </a:extLst>
          </p:cNvPr>
          <p:cNvCxnSpPr>
            <a:cxnSpLocks/>
          </p:cNvCxnSpPr>
          <p:nvPr/>
        </p:nvCxnSpPr>
        <p:spPr>
          <a:xfrm flipH="1" flipV="1">
            <a:off x="10892782" y="3909536"/>
            <a:ext cx="472253" cy="891126"/>
          </a:xfrm>
          <a:prstGeom prst="straightConnector1">
            <a:avLst/>
          </a:prstGeom>
          <a:ln w="317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Arrow: Up 50">
            <a:extLst>
              <a:ext uri="{FF2B5EF4-FFF2-40B4-BE49-F238E27FC236}">
                <a16:creationId xmlns:a16="http://schemas.microsoft.com/office/drawing/2014/main" id="{B0907036-CA96-9A9F-C762-BA318C78997C}"/>
              </a:ext>
            </a:extLst>
          </p:cNvPr>
          <p:cNvSpPr/>
          <p:nvPr/>
        </p:nvSpPr>
        <p:spPr>
          <a:xfrm>
            <a:off x="8286046" y="3372297"/>
            <a:ext cx="268950" cy="27782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Arrow: Up 51">
            <a:extLst>
              <a:ext uri="{FF2B5EF4-FFF2-40B4-BE49-F238E27FC236}">
                <a16:creationId xmlns:a16="http://schemas.microsoft.com/office/drawing/2014/main" id="{7D739FEB-BB2A-325C-3827-3FA86B3CFFCB}"/>
              </a:ext>
            </a:extLst>
          </p:cNvPr>
          <p:cNvSpPr/>
          <p:nvPr/>
        </p:nvSpPr>
        <p:spPr>
          <a:xfrm>
            <a:off x="10522416" y="3350799"/>
            <a:ext cx="268950" cy="277827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38B73F-2EBE-2642-7BC7-036E0BB0D949}"/>
              </a:ext>
            </a:extLst>
          </p:cNvPr>
          <p:cNvSpPr txBox="1"/>
          <p:nvPr/>
        </p:nvSpPr>
        <p:spPr>
          <a:xfrm>
            <a:off x="8219658" y="2724851"/>
            <a:ext cx="404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1</a:t>
            </a:r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B08FB7-5863-B506-D3B7-E6DEB7F2017A}"/>
              </a:ext>
            </a:extLst>
          </p:cNvPr>
          <p:cNvSpPr txBox="1"/>
          <p:nvPr/>
        </p:nvSpPr>
        <p:spPr>
          <a:xfrm>
            <a:off x="10663003" y="2754061"/>
            <a:ext cx="404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2</a:t>
            </a:r>
            <a:endParaRPr lang="en-IN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DFBC5A15-ED3A-DBC8-2934-CC75F698C635}"/>
              </a:ext>
            </a:extLst>
          </p:cNvPr>
          <p:cNvSpPr/>
          <p:nvPr/>
        </p:nvSpPr>
        <p:spPr>
          <a:xfrm>
            <a:off x="9827099" y="4773304"/>
            <a:ext cx="742195" cy="722720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7" name="Picture 56" descr="A black and white image of a wallet&#10;&#10;AI-generated content may be incorrect.">
            <a:extLst>
              <a:ext uri="{FF2B5EF4-FFF2-40B4-BE49-F238E27FC236}">
                <a16:creationId xmlns:a16="http://schemas.microsoft.com/office/drawing/2014/main" id="{21EA2D4E-2F3B-D210-224B-71FE28EE9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699" y="4852906"/>
            <a:ext cx="499065" cy="4990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A40419F3-6A3E-08E9-62D9-737D42B57091}"/>
              </a:ext>
            </a:extLst>
          </p:cNvPr>
          <p:cNvSpPr/>
          <p:nvPr/>
        </p:nvSpPr>
        <p:spPr>
          <a:xfrm>
            <a:off x="499418" y="2094996"/>
            <a:ext cx="470759" cy="446204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Arrow: Up 59">
            <a:extLst>
              <a:ext uri="{FF2B5EF4-FFF2-40B4-BE49-F238E27FC236}">
                <a16:creationId xmlns:a16="http://schemas.microsoft.com/office/drawing/2014/main" id="{01B143CC-CCED-9F03-961A-EFDE0626BA9E}"/>
              </a:ext>
            </a:extLst>
          </p:cNvPr>
          <p:cNvSpPr/>
          <p:nvPr/>
        </p:nvSpPr>
        <p:spPr>
          <a:xfrm>
            <a:off x="634292" y="2202736"/>
            <a:ext cx="204286" cy="20989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09E892DA-0A9F-F9F3-9DA9-DFA8B942785A}"/>
              </a:ext>
            </a:extLst>
          </p:cNvPr>
          <p:cNvSpPr/>
          <p:nvPr/>
        </p:nvSpPr>
        <p:spPr>
          <a:xfrm>
            <a:off x="516140" y="3183458"/>
            <a:ext cx="470759" cy="446204"/>
          </a:xfrm>
          <a:prstGeom prst="flowChartConnector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9" name="Picture 68" descr="A black and white image of a wallet&#10;&#10;AI-generated content may be incorrect.">
            <a:extLst>
              <a:ext uri="{FF2B5EF4-FFF2-40B4-BE49-F238E27FC236}">
                <a16:creationId xmlns:a16="http://schemas.microsoft.com/office/drawing/2014/main" id="{12E66159-F0FB-F0F5-CDD1-4C453279B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3" y="3221222"/>
            <a:ext cx="349419" cy="349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71E986CF-C476-EB46-94E5-3FF6F9A1A01C}"/>
              </a:ext>
            </a:extLst>
          </p:cNvPr>
          <p:cNvSpPr/>
          <p:nvPr/>
        </p:nvSpPr>
        <p:spPr>
          <a:xfrm>
            <a:off x="526080" y="4047820"/>
            <a:ext cx="470759" cy="446204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2" name="Picture 71" descr="A blue arrows on a black background&#10;&#10;AI-generated content may be incorrect.">
            <a:extLst>
              <a:ext uri="{FF2B5EF4-FFF2-40B4-BE49-F238E27FC236}">
                <a16:creationId xmlns:a16="http://schemas.microsoft.com/office/drawing/2014/main" id="{811BE9DC-B7AA-67E1-B4EC-863B5FB00FD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4" y="4148355"/>
            <a:ext cx="238666" cy="2386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BB149C-7475-6549-FB26-06D4D098CC59}"/>
              </a:ext>
            </a:extLst>
          </p:cNvPr>
          <p:cNvSpPr txBox="1"/>
          <p:nvPr/>
        </p:nvSpPr>
        <p:spPr>
          <a:xfrm>
            <a:off x="444231" y="5429057"/>
            <a:ext cx="6001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Resultado</a:t>
            </a:r>
            <a:r>
              <a:rPr lang="en-IN" sz="16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Obtendrás tres pagos instantáneos directos en cada ciclo y el sistema se reinicia automáticamente para que nunca pierdas la oportunidad de seguir ganando.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0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3587F-41FC-55C6-EA6D-F5BDE8BD3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B9C0170B-0615-7004-3613-E7A97CE9D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33576B-3474-8DAA-9236-34C092B9D2DD}"/>
              </a:ext>
            </a:extLst>
          </p:cNvPr>
          <p:cNvSpPr/>
          <p:nvPr/>
        </p:nvSpPr>
        <p:spPr>
          <a:xfrm flipH="1">
            <a:off x="-3" y="0"/>
            <a:ext cx="12192001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513790D6-0F01-C2DD-8101-D25F58011C8E}"/>
              </a:ext>
            </a:extLst>
          </p:cNvPr>
          <p:cNvSpPr/>
          <p:nvPr/>
        </p:nvSpPr>
        <p:spPr>
          <a:xfrm>
            <a:off x="9098621" y="-662012"/>
            <a:ext cx="3968851" cy="4149254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60D9B8-9CCF-5361-7655-BA8CAC6D3C74}"/>
              </a:ext>
            </a:extLst>
          </p:cNvPr>
          <p:cNvSpPr txBox="1"/>
          <p:nvPr/>
        </p:nvSpPr>
        <p:spPr>
          <a:xfrm>
            <a:off x="1977275" y="491359"/>
            <a:ext cx="9140858" cy="707886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XSYNERGY </a:t>
            </a:r>
            <a:r>
              <a:rPr lang="en-IN" sz="4000" b="1" dirty="0">
                <a:solidFill>
                  <a:schemeClr val="accent6"/>
                </a:solidFill>
                <a:latin typeface="+mj-lt"/>
              </a:rPr>
              <a:t>MATRIZ </a:t>
            </a:r>
            <a:r>
              <a:rPr lang="en-IN" sz="4000" b="1" dirty="0">
                <a:solidFill>
                  <a:schemeClr val="bg1"/>
                </a:solidFill>
                <a:latin typeface="+mj-lt"/>
              </a:rPr>
              <a:t>CRECIMIENTO</a:t>
            </a:r>
            <a:endParaRPr lang="en-ID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4CC214C4-FB3F-D78E-ADC4-85C1D7551A73}"/>
              </a:ext>
            </a:extLst>
          </p:cNvPr>
          <p:cNvSpPr/>
          <p:nvPr/>
        </p:nvSpPr>
        <p:spPr>
          <a:xfrm flipH="1">
            <a:off x="8404097" y="4654709"/>
            <a:ext cx="4419934" cy="4406582"/>
          </a:xfrm>
          <a:prstGeom prst="cube">
            <a:avLst>
              <a:gd name="adj" fmla="val 69390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 descr="A green lit up coin&#10;&#10;AI-generated content may be incorrect.">
            <a:extLst>
              <a:ext uri="{FF2B5EF4-FFF2-40B4-BE49-F238E27FC236}">
                <a16:creationId xmlns:a16="http://schemas.microsoft.com/office/drawing/2014/main" id="{F24B8587-80A3-6329-D577-99398C9F5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4E7117-5BF4-37EB-53B5-443FD0BC9035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D925DF-2112-2BC8-96F7-215ABEE9919F}"/>
              </a:ext>
            </a:extLst>
          </p:cNvPr>
          <p:cNvSpPr/>
          <p:nvPr/>
        </p:nvSpPr>
        <p:spPr>
          <a:xfrm>
            <a:off x="576109" y="1404013"/>
            <a:ext cx="11226056" cy="51317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6C30E94-D57F-293C-0E0C-909C68E2B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67762"/>
              </p:ext>
            </p:extLst>
          </p:nvPr>
        </p:nvGraphicFramePr>
        <p:xfrm>
          <a:off x="576109" y="1385117"/>
          <a:ext cx="11226055" cy="562246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82113">
                  <a:extLst>
                    <a:ext uri="{9D8B030D-6E8A-4147-A177-3AD203B41FA5}">
                      <a16:colId xmlns:a16="http://schemas.microsoft.com/office/drawing/2014/main" val="3121714536"/>
                    </a:ext>
                  </a:extLst>
                </a:gridCol>
                <a:gridCol w="4136376">
                  <a:extLst>
                    <a:ext uri="{9D8B030D-6E8A-4147-A177-3AD203B41FA5}">
                      <a16:colId xmlns:a16="http://schemas.microsoft.com/office/drawing/2014/main" val="3212096320"/>
                    </a:ext>
                  </a:extLst>
                </a:gridCol>
                <a:gridCol w="4907566">
                  <a:extLst>
                    <a:ext uri="{9D8B030D-6E8A-4147-A177-3AD203B41FA5}">
                      <a16:colId xmlns:a16="http://schemas.microsoft.com/office/drawing/2014/main" val="4068632567"/>
                    </a:ext>
                  </a:extLst>
                </a:gridCol>
              </a:tblGrid>
              <a:tr h="65153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CARACTERÍSTICA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XSYNERGY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XSYNERGY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135931"/>
                  </a:ext>
                </a:extLst>
              </a:tr>
              <a:tr h="553352"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Estructura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 LUGARES</a:t>
                      </a:r>
                      <a:endParaRPr lang="en-IN" sz="1600" b="1" dirty="0"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 LUGARES</a:t>
                      </a:r>
                    </a:p>
                  </a:txBody>
                  <a:tcPr anchor="ctr">
                    <a:solidFill>
                      <a:schemeClr val="accent6"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08653"/>
                  </a:ext>
                </a:extLst>
              </a:tr>
              <a:tr h="7485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¿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Quién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llena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los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puestos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SOLO TUS REFERENCIAS PERSONALES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 SUS INVITACIONES, DERRAME DE LÍNEA ASCENDENTE Y ACTIVIDAD DEL EQUIPO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732747"/>
                  </a:ext>
                </a:extLst>
              </a:tr>
              <a:tr h="1063741"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Flujo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pago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PUNTO 1: PAGO DEL 100 % A SU BILLETERA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PUNTO 2: PAGO DEL 100% A TU BILLETERA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PUNTO 3: PAGO DEL 100 % COMO REINVERSIÓN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alpha val="3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TRAGAMONEDAS 1 Y 2: PAGO DEL 100 % A SU LÍNEA ASCENDENTE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TRAGAMONEDAS 3, 4 Y 5: PAGO DEL 100 % EN TU BILLETERA</a:t>
                      </a:r>
                      <a:b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RANURA 6: REINVERTIR (PAGO DEL 100 % A LA PERSONA ANTERIOR)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alpha val="3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75194"/>
                  </a:ext>
                </a:extLst>
              </a:tr>
              <a:tr h="617422"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Reinversión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EL PUNTO 3 DESENCADENANTE LA REAPERTURA DEL CICLO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LA RANURA 6 ACTIVA LA REAPERTURA DEL CICLO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541145"/>
                  </a:ext>
                </a:extLst>
              </a:tr>
              <a:tr h="74855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Beneficio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principal</a:t>
                      </a:r>
                    </a:p>
                  </a:txBody>
                  <a:tcPr anchor="ctr">
                    <a:solidFill>
                      <a:schemeClr val="accent6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INICIO RÁPIDO, INGRESOS INSTANTÁNEOS DESDE LOS 2 PRIMEROS SOCIOS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PODER DEL EQUIPO + DESBORDAMIENTO = RED MÁS GRANDE Y MÚLTIPLES FLUJOS DE INGRESOS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alpha val="3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68611"/>
                  </a:ext>
                </a:extLst>
              </a:tr>
              <a:tr h="748558"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Potencial</a:t>
                      </a:r>
                      <a:r>
                        <a:rPr lang="en-IN" sz="16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IN" sz="1600" b="1" kern="1200" dirty="0" err="1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ingresos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CICLOS ILIMITADOS A MEDIDA QUE TUS 3 PUNTOS SE SIGUEN RELLENDO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kern="1200" dirty="0">
                          <a:solidFill>
                            <a:schemeClr val="bg1"/>
                          </a:solidFill>
                          <a:effectLst>
                            <a:glow rad="635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DUPLICACIÓN MASIVA CON ESFUERZO DE EQUIPO + RESULTADOS PARA CICLOS CONTINUOS</a:t>
                      </a:r>
                      <a:endParaRPr lang="en-IN" sz="1600" b="1" kern="1200" dirty="0">
                        <a:solidFill>
                          <a:schemeClr val="bg1"/>
                        </a:solidFill>
                        <a:effectLst>
                          <a:glow rad="635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54993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FF1C9AF-3DCF-2453-6F60-B7A2A502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sng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Google Sans"/>
                <a:hlinkClick r:id="rId5"/>
              </a:rPr>
            </a:br>
            <a:r>
              <a:rPr kumimoji="0" lang="en-US" altLang="en-US" sz="1000" b="0" i="0" u="sng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Google Sans"/>
                <a:hlinkClick r:id="rId5"/>
              </a:rPr>
              <a:t>See dictionary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5F6368"/>
                </a:solidFill>
                <a:effectLst/>
                <a:latin typeface="Roboto" panose="02000000000000000000" pitchFamily="2" charset="0"/>
              </a:rPr>
              <a:t>32 / 5,000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300" b="0" i="0" u="none" strike="noStrike" cap="none" normalizeH="0" baseline="0">
                <a:ln>
                  <a:noFill/>
                </a:ln>
                <a:solidFill>
                  <a:srgbClr val="3C4043"/>
                </a:solidFill>
                <a:effectLst/>
              </a:rPr>
              <a:t>MATRIZ</a:t>
            </a:r>
            <a:endParaRPr kumimoji="0" lang="es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3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7AA9C-C5DE-6433-BDAA-27EE3542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5E7E13B7-36D0-8753-7A41-D60E7C6BD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A432F3-1B73-6D20-65EF-4D8A1B8EE5C7}"/>
              </a:ext>
            </a:extLst>
          </p:cNvPr>
          <p:cNvSpPr/>
          <p:nvPr/>
        </p:nvSpPr>
        <p:spPr>
          <a:xfrm flipH="1">
            <a:off x="-1900" y="-1802"/>
            <a:ext cx="12192001" cy="685980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637B71A1-7BAE-8360-F667-C2FC4D122536}"/>
              </a:ext>
            </a:extLst>
          </p:cNvPr>
          <p:cNvSpPr/>
          <p:nvPr/>
        </p:nvSpPr>
        <p:spPr>
          <a:xfrm>
            <a:off x="8598134" y="-20538"/>
            <a:ext cx="3593866" cy="3593866"/>
          </a:xfrm>
          <a:prstGeom prst="cube">
            <a:avLst>
              <a:gd name="adj" fmla="val 46507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11AC15-AE04-3FC8-A2C7-3D2E48A8AD3E}"/>
              </a:ext>
            </a:extLst>
          </p:cNvPr>
          <p:cNvSpPr txBox="1"/>
          <p:nvPr/>
        </p:nvSpPr>
        <p:spPr>
          <a:xfrm>
            <a:off x="3351321" y="945029"/>
            <a:ext cx="6439224" cy="590931"/>
          </a:xfrm>
          <a:prstGeom prst="rect">
            <a:avLst/>
          </a:prstGeom>
          <a:noFill/>
          <a:effectLst>
            <a:outerShdw blurRad="254000" dist="38100" dir="12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bg1"/>
                </a:solidFill>
                <a:latin typeface="+mj-lt"/>
              </a:rPr>
              <a:t>CONSEGUIR </a:t>
            </a:r>
            <a:r>
              <a:rPr lang="en-IN" sz="3600" b="1" dirty="0">
                <a:solidFill>
                  <a:schemeClr val="accent6"/>
                </a:solidFill>
                <a:latin typeface="+mj-lt"/>
              </a:rPr>
              <a:t>COMENZÓ</a:t>
            </a:r>
            <a:r>
              <a:rPr lang="en-IN" sz="3600" b="1" dirty="0">
                <a:solidFill>
                  <a:schemeClr val="bg1"/>
                </a:solidFill>
                <a:latin typeface="+mj-lt"/>
              </a:rPr>
              <a:t> AHORA</a:t>
            </a:r>
            <a:endParaRPr lang="en-GB" sz="36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" name="Picture 2" descr="A green lit up coin&#10;&#10;AI-generated content may be incorrect.">
            <a:extLst>
              <a:ext uri="{FF2B5EF4-FFF2-40B4-BE49-F238E27FC236}">
                <a16:creationId xmlns:a16="http://schemas.microsoft.com/office/drawing/2014/main" id="{83A64E4E-6726-AB27-2A84-6BF1C50A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ABB1FB-040A-4863-B4FA-DB8B256F791F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5F3DA7-4217-BF98-2B13-9F5940CB66BF}"/>
              </a:ext>
            </a:extLst>
          </p:cNvPr>
          <p:cNvSpPr/>
          <p:nvPr/>
        </p:nvSpPr>
        <p:spPr>
          <a:xfrm>
            <a:off x="2006375" y="3029170"/>
            <a:ext cx="2284956" cy="2089455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D6BAD5-6D6A-F574-B7BA-D04F8205D1F4}"/>
              </a:ext>
            </a:extLst>
          </p:cNvPr>
          <p:cNvGrpSpPr/>
          <p:nvPr/>
        </p:nvGrpSpPr>
        <p:grpSpPr>
          <a:xfrm>
            <a:off x="1733193" y="3370481"/>
            <a:ext cx="581554" cy="1511983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B27D87D-9C92-FADE-BC5B-C2781968966C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5" name="任意形状 644">
              <a:extLst>
                <a:ext uri="{FF2B5EF4-FFF2-40B4-BE49-F238E27FC236}">
                  <a16:creationId xmlns:a16="http://schemas.microsoft.com/office/drawing/2014/main" id="{77596595-C2E8-CF61-FB95-C1B00ED9223A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89C7CAB-181A-AE86-75CF-E58E3952B116}"/>
              </a:ext>
            </a:extLst>
          </p:cNvPr>
          <p:cNvSpPr txBox="1"/>
          <p:nvPr/>
        </p:nvSpPr>
        <p:spPr>
          <a:xfrm>
            <a:off x="2135685" y="3381671"/>
            <a:ext cx="2188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en-I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billetera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MetaMask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Trust </a:t>
            </a:r>
            <a:r>
              <a:rPr lang="es-E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Wallet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cualquier billetera Web 3</a:t>
            </a:r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59F0CA-2785-8E78-BA78-C16FAE3112BA}"/>
              </a:ext>
            </a:extLst>
          </p:cNvPr>
          <p:cNvSpPr/>
          <p:nvPr/>
        </p:nvSpPr>
        <p:spPr>
          <a:xfrm>
            <a:off x="4965875" y="3052635"/>
            <a:ext cx="2284956" cy="2089455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FC370E-9C43-9578-E57B-99BCE69530E6}"/>
              </a:ext>
            </a:extLst>
          </p:cNvPr>
          <p:cNvGrpSpPr/>
          <p:nvPr/>
        </p:nvGrpSpPr>
        <p:grpSpPr>
          <a:xfrm>
            <a:off x="4692693" y="3393946"/>
            <a:ext cx="581554" cy="1511983"/>
            <a:chOff x="3140667" y="2901058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762F6C6-FD6A-2EA2-F207-AA6F89833534}"/>
                </a:ext>
              </a:extLst>
            </p:cNvPr>
            <p:cNvSpPr/>
            <p:nvPr/>
          </p:nvSpPr>
          <p:spPr>
            <a:xfrm>
              <a:off x="3140667" y="2901058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8" name="任意形状 644">
              <a:extLst>
                <a:ext uri="{FF2B5EF4-FFF2-40B4-BE49-F238E27FC236}">
                  <a16:creationId xmlns:a16="http://schemas.microsoft.com/office/drawing/2014/main" id="{56F2391B-9625-46D6-65D2-5EB131E04168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177ACAD-08DC-F73F-D9B4-2D92FAD7260C}"/>
              </a:ext>
            </a:extLst>
          </p:cNvPr>
          <p:cNvSpPr txBox="1"/>
          <p:nvPr/>
        </p:nvSpPr>
        <p:spPr>
          <a:xfrm>
            <a:off x="5384671" y="3742462"/>
            <a:ext cx="1643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Agregar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y USDT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39B8C36-B43A-328F-CD0A-B414209D83A6}"/>
              </a:ext>
            </a:extLst>
          </p:cNvPr>
          <p:cNvSpPr/>
          <p:nvPr/>
        </p:nvSpPr>
        <p:spPr>
          <a:xfrm>
            <a:off x="7942814" y="3075073"/>
            <a:ext cx="2736900" cy="283789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AFB177-D808-725F-8B37-94EC40E65701}"/>
              </a:ext>
            </a:extLst>
          </p:cNvPr>
          <p:cNvGrpSpPr/>
          <p:nvPr/>
        </p:nvGrpSpPr>
        <p:grpSpPr>
          <a:xfrm>
            <a:off x="7642136" y="3667355"/>
            <a:ext cx="581554" cy="1511983"/>
            <a:chOff x="3104874" y="3021557"/>
            <a:chExt cx="757038" cy="72594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0070BE6-DA8A-20F1-0910-9B47CFF0A4D0}"/>
                </a:ext>
              </a:extLst>
            </p:cNvPr>
            <p:cNvSpPr/>
            <p:nvPr/>
          </p:nvSpPr>
          <p:spPr>
            <a:xfrm>
              <a:off x="3104874" y="3021557"/>
              <a:ext cx="757038" cy="725949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34" name="任意形状 644">
              <a:extLst>
                <a:ext uri="{FF2B5EF4-FFF2-40B4-BE49-F238E27FC236}">
                  <a16:creationId xmlns:a16="http://schemas.microsoft.com/office/drawing/2014/main" id="{EAAD8F8D-84C3-A9AF-E64B-529546B28CFF}"/>
                </a:ext>
              </a:extLst>
            </p:cNvPr>
            <p:cNvSpPr/>
            <p:nvPr/>
          </p:nvSpPr>
          <p:spPr>
            <a:xfrm>
              <a:off x="3328853" y="3068391"/>
              <a:ext cx="384877" cy="384877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CBD8802-D8E8-9EDE-E40C-D3B020323921}"/>
              </a:ext>
            </a:extLst>
          </p:cNvPr>
          <p:cNvSpPr txBox="1"/>
          <p:nvPr/>
        </p:nvSpPr>
        <p:spPr>
          <a:xfrm>
            <a:off x="8317892" y="3075073"/>
            <a:ext cx="22951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Entonces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billetera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web3 a Xsynergy.io para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tragamonedas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tragamonedas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urple hexagon with white logo&#10;&#10;AI-generated content may be incorrect.">
            <a:extLst>
              <a:ext uri="{FF2B5EF4-FFF2-40B4-BE49-F238E27FC236}">
                <a16:creationId xmlns:a16="http://schemas.microsoft.com/office/drawing/2014/main" id="{4A542204-760B-5C37-130E-D666723F7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95" y="2482791"/>
            <a:ext cx="1184564" cy="11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18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49CF9-66FA-6674-505D-F3213162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02C757BE-0249-71C2-AB7A-65EE40A8E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695C45-6E1D-1E70-5AE5-592966632A31}"/>
              </a:ext>
            </a:extLst>
          </p:cNvPr>
          <p:cNvSpPr/>
          <p:nvPr/>
        </p:nvSpPr>
        <p:spPr>
          <a:xfrm flipH="1">
            <a:off x="-1900" y="-1802"/>
            <a:ext cx="12192001" cy="685980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979F1-B034-69D7-D932-FE049CEC6112}"/>
              </a:ext>
            </a:extLst>
          </p:cNvPr>
          <p:cNvSpPr txBox="1"/>
          <p:nvPr/>
        </p:nvSpPr>
        <p:spPr>
          <a:xfrm>
            <a:off x="2879678" y="305259"/>
            <a:ext cx="8065827" cy="590931"/>
          </a:xfrm>
          <a:prstGeom prst="rect">
            <a:avLst/>
          </a:prstGeom>
          <a:noFill/>
          <a:effectLst>
            <a:outerShdw blurRad="254000" dist="38100" dir="12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IN" sz="3600" b="1" dirty="0">
                <a:solidFill>
                  <a:schemeClr val="accent6"/>
                </a:solidFill>
                <a:latin typeface="+mj-lt"/>
              </a:rPr>
              <a:t>DESCARGO DE RESPONSABILIDAD</a:t>
            </a:r>
            <a:endParaRPr lang="en-GB" sz="36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3" name="Picture 2" descr="A green lit up coin&#10;&#10;AI-generated content may be incorrect.">
            <a:extLst>
              <a:ext uri="{FF2B5EF4-FFF2-40B4-BE49-F238E27FC236}">
                <a16:creationId xmlns:a16="http://schemas.microsoft.com/office/drawing/2014/main" id="{46CB941E-4B26-E50E-EBFE-68B3381EE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72"/>
            <a:ext cx="868218" cy="868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F5FCB0-DC9B-EE95-13D2-15D279AAA17D}"/>
              </a:ext>
            </a:extLst>
          </p:cNvPr>
          <p:cNvSpPr txBox="1"/>
          <p:nvPr/>
        </p:nvSpPr>
        <p:spPr>
          <a:xfrm>
            <a:off x="440705" y="1025364"/>
            <a:ext cx="1142802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Naturaleza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comprar un NFT de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adquieres un coleccionable digital y credenciales de acceso a ciertos materiales educativos, funciones de la comunidad, participación en grupos de expertos y otras utilidades que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pueda poner a tu disposición. El NFT solo proporciona acceso a utilidades. No constituye una participación accionaria, una sociedad, un valor ni una inversión financiera.</a:t>
            </a:r>
            <a:b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Finalidad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ventas de NFT apoyan la educación, los programas comunitarios, la infraestructura y el desarrollo del ecosistema. Las compras deben considerarse como un apoyo similar al crowdfunding para estos fines, no como un vehículo de inversión.</a:t>
            </a:r>
          </a:p>
          <a:p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inversión / Sin expectativa de ganancias: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ofrece productos financieros, valores ni garantías de ingresos. Nada de lo comunicado por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sus afiliados constituye una solicitud para comprar, vender o invertir en ningún activo digital. Los participantes no deben esperar obtener ganancias de las actividades de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 de terceros.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servicios públicos pueden cambiar: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utilidades, funciones y accesos asociados a los NFT no están garantizados y pueden modificarse, suspenderse o interrumpirse total o parcialmente en cualquier momento por motivos legales, regulatorios, de seguridad, técnicos o comerciales. La disponibilidad puede variar según la región y con el tiempo.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garantías de precio ni rendimiento: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garantiza que ningún NFT o utilidad relacionada tenga o conserve valor, se revalorice, genere ingresos o genere dividendos. Los resultados del mercado están fuera del control de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Divulgación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Interactuar con NFT, cadenas de bloques y tecnologías relacionadas conlleva riesgos inherentes, como volatilidad, fallos tecnológicos, pérdida de credenciales de acceso y cambios regulatorios. Realice una investigación independiente y la debida diligencia. Todas las compras son bajo su propio riesgo.</a:t>
            </a:r>
          </a:p>
          <a:p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Aviso clave (en inglés sencillo):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NFT de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coleccionables de acceso, no inversiones. Las utilidades pueden cambiar o finalizar en cualquier momento por razones legales o comerciales. No se garantizan ganancias ni precio. Investigue por su cuenta.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garantías; reserva de derechos: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la información y las utilidades se proporcionan tal cual, sin garantías de ningún tipo. 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Xsynergy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reserva todos los derechos no expresamente otorgados en este documento.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Jurisdicción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interpretación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descargo de responsabilidad está redactado en un estilo conservador y transfronterizo, con el fin de alinearse con los enfoques internacionales comunes en materia de protección del consumidor y divulgación de riesgos de activos digitales. Las leyes locales varían; los participantes son responsables de su propio cumplimiento.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11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FB27B4B2-C408-1671-68C4-84B86E59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FB2868-1284-D87A-0D74-937FF7B85C78}"/>
              </a:ext>
            </a:extLst>
          </p:cNvPr>
          <p:cNvSpPr/>
          <p:nvPr/>
        </p:nvSpPr>
        <p:spPr>
          <a:xfrm flipH="1">
            <a:off x="-1902" y="-1802"/>
            <a:ext cx="12192001" cy="6859801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7E4E8-1E7D-DA44-45A7-BB649B0B36F1}"/>
              </a:ext>
            </a:extLst>
          </p:cNvPr>
          <p:cNvSpPr txBox="1"/>
          <p:nvPr/>
        </p:nvSpPr>
        <p:spPr>
          <a:xfrm>
            <a:off x="1482843" y="3033104"/>
            <a:ext cx="92409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6"/>
                </a:solidFill>
                <a:effectLst>
                  <a:outerShdw blurRad="317500" algn="ctr" rotWithShape="0">
                    <a:prstClr val="black">
                      <a:alpha val="50000"/>
                    </a:prstClr>
                  </a:outerShdw>
                </a:effectLst>
                <a:latin typeface="+mj-lt"/>
              </a:rPr>
              <a:t>GRACIAS</a:t>
            </a:r>
            <a:endParaRPr lang="en-ID" sz="8800" b="1" dirty="0">
              <a:solidFill>
                <a:schemeClr val="accent6"/>
              </a:solidFill>
              <a:effectLst>
                <a:outerShdw blurRad="317500" algn="ctr" rotWithShape="0">
                  <a:prstClr val="black">
                    <a:alpha val="50000"/>
                  </a:prstClr>
                </a:outerShdw>
              </a:effectLst>
              <a:latin typeface="+mj-lt"/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418D06A7-BEBA-4AA3-B9E6-375E3A40E720}"/>
              </a:ext>
            </a:extLst>
          </p:cNvPr>
          <p:cNvSpPr/>
          <p:nvPr/>
        </p:nvSpPr>
        <p:spPr>
          <a:xfrm flipH="1">
            <a:off x="-3801" y="-20537"/>
            <a:ext cx="6004937" cy="6285896"/>
          </a:xfrm>
          <a:prstGeom prst="cube">
            <a:avLst>
              <a:gd name="adj" fmla="val 4724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C58CDE-7C62-48DC-9E86-0365E2D633F5}"/>
              </a:ext>
            </a:extLst>
          </p:cNvPr>
          <p:cNvSpPr txBox="1"/>
          <p:nvPr/>
        </p:nvSpPr>
        <p:spPr>
          <a:xfrm>
            <a:off x="1831962" y="4253431"/>
            <a:ext cx="8736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A UNIRNOS </a:t>
            </a:r>
            <a:r>
              <a:rPr lang="en-US" sz="3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MANOS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JUNTOS</a:t>
            </a:r>
            <a:endParaRPr lang="en-ID" sz="3200" b="1" spc="300" dirty="0">
              <a:solidFill>
                <a:schemeClr val="bg1"/>
              </a:solidFill>
              <a:effectLst>
                <a:outerShdw blurRad="317500" algn="ctr" rotWithShape="0">
                  <a:prstClr val="black">
                    <a:alpha val="5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69F931D6-5036-FDC7-44D4-89056BAA27A8}"/>
              </a:ext>
            </a:extLst>
          </p:cNvPr>
          <p:cNvSpPr/>
          <p:nvPr/>
        </p:nvSpPr>
        <p:spPr>
          <a:xfrm>
            <a:off x="8159968" y="-20537"/>
            <a:ext cx="4032032" cy="4220683"/>
          </a:xfrm>
          <a:prstGeom prst="cube">
            <a:avLst>
              <a:gd name="adj" fmla="val 4724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3D794-19F3-ED16-1D21-CC7CB6424762}"/>
              </a:ext>
            </a:extLst>
          </p:cNvPr>
          <p:cNvSpPr txBox="1"/>
          <p:nvPr/>
        </p:nvSpPr>
        <p:spPr>
          <a:xfrm>
            <a:off x="3004320" y="4785074"/>
            <a:ext cx="6391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Transparente</a:t>
            </a:r>
            <a:r>
              <a:rPr lang="en-US" b="1" dirty="0">
                <a:solidFill>
                  <a:schemeClr val="bg1"/>
                </a:solidFill>
              </a:rPr>
              <a:t> | </a:t>
            </a:r>
            <a:r>
              <a:rPr lang="en-US" b="1" dirty="0" err="1">
                <a:solidFill>
                  <a:schemeClr val="bg1"/>
                </a:solidFill>
              </a:rPr>
              <a:t>Automatizada</a:t>
            </a:r>
            <a:r>
              <a:rPr lang="en-US" b="1" dirty="0">
                <a:solidFill>
                  <a:schemeClr val="bg1"/>
                </a:solidFill>
              </a:rPr>
              <a:t> | Sin </a:t>
            </a:r>
            <a:r>
              <a:rPr lang="en-US" b="1" dirty="0" err="1">
                <a:solidFill>
                  <a:schemeClr val="bg1"/>
                </a:solidFill>
              </a:rPr>
              <a:t>límites</a:t>
            </a:r>
            <a:r>
              <a:rPr lang="en-US" b="1" dirty="0">
                <a:solidFill>
                  <a:schemeClr val="bg1"/>
                </a:solidFill>
              </a:rPr>
              <a:t> | </a:t>
            </a:r>
            <a:r>
              <a:rPr lang="en-US" b="1" dirty="0" err="1">
                <a:solidFill>
                  <a:schemeClr val="bg1"/>
                </a:solidFill>
              </a:rPr>
              <a:t>Desarrollado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por</a:t>
            </a:r>
            <a:r>
              <a:rPr lang="en-US" b="1" dirty="0">
                <a:solidFill>
                  <a:schemeClr val="bg1"/>
                </a:solidFill>
              </a:rPr>
              <a:t> Smart | </a:t>
            </a:r>
            <a:r>
              <a:rPr lang="en-US" b="1" dirty="0" err="1">
                <a:solidFill>
                  <a:schemeClr val="bg1"/>
                </a:solidFill>
              </a:rPr>
              <a:t>Contratos</a:t>
            </a:r>
            <a:r>
              <a:rPr lang="en-US" b="1" dirty="0">
                <a:solidFill>
                  <a:schemeClr val="bg1"/>
                </a:solidFill>
              </a:rPr>
              <a:t> | </a:t>
            </a:r>
            <a:r>
              <a:rPr lang="en-US" b="1" dirty="0" err="1">
                <a:solidFill>
                  <a:schemeClr val="bg1"/>
                </a:solidFill>
              </a:rPr>
              <a:t>Únete</a:t>
            </a:r>
            <a:r>
              <a:rPr lang="en-US" b="1" dirty="0">
                <a:solidFill>
                  <a:schemeClr val="bg1"/>
                </a:solidFill>
              </a:rPr>
              <a:t> a la </a:t>
            </a:r>
            <a:r>
              <a:rPr lang="en-US" b="1" dirty="0" err="1">
                <a:solidFill>
                  <a:schemeClr val="bg1"/>
                </a:solidFill>
              </a:rPr>
              <a:t>revolución</a:t>
            </a:r>
            <a:r>
              <a:rPr lang="en-US" b="1" dirty="0">
                <a:solidFill>
                  <a:schemeClr val="bg1"/>
                </a:solidFill>
              </a:rPr>
              <a:t> | Pega </a:t>
            </a:r>
            <a:r>
              <a:rPr lang="en-US" b="1" dirty="0" err="1">
                <a:solidFill>
                  <a:schemeClr val="bg1"/>
                </a:solidFill>
              </a:rPr>
              <a:t>tu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futuro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13" name="Picture 12" descr="A group of icons with a play button&#10;&#10;AI-generated content may be incorrect.">
            <a:extLst>
              <a:ext uri="{FF2B5EF4-FFF2-40B4-BE49-F238E27FC236}">
                <a16:creationId xmlns:a16="http://schemas.microsoft.com/office/drawing/2014/main" id="{15CDE085-6649-1C09-E02C-A0731FA444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54" y="5359720"/>
            <a:ext cx="2920214" cy="730053"/>
          </a:xfrm>
          <a:prstGeom prst="rect">
            <a:avLst/>
          </a:prstGeom>
        </p:spPr>
      </p:pic>
      <p:pic>
        <p:nvPicPr>
          <p:cNvPr id="14" name="Picture 13" descr="A green lit up coin&#10;&#10;AI-generated content may be incorrect.">
            <a:extLst>
              <a:ext uri="{FF2B5EF4-FFF2-40B4-BE49-F238E27FC236}">
                <a16:creationId xmlns:a16="http://schemas.microsoft.com/office/drawing/2014/main" id="{09C1B240-806B-0904-B1C2-D2F71E77E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34" y="997676"/>
            <a:ext cx="2327564" cy="23275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2CCD3E-22B7-B5EE-572C-A6D483CB14CE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28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17145B-9CD8-62E0-40AC-FEBD43416CD4}"/>
              </a:ext>
            </a:extLst>
          </p:cNvPr>
          <p:cNvSpPr/>
          <p:nvPr/>
        </p:nvSpPr>
        <p:spPr>
          <a:xfrm>
            <a:off x="0" y="-16444"/>
            <a:ext cx="12189290" cy="68908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378C0-C9D4-016A-2248-17EC1C4016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2"/>
          <a:stretch>
            <a:fillRect/>
          </a:stretch>
        </p:blipFill>
        <p:spPr>
          <a:xfrm>
            <a:off x="-1169930" y="108552"/>
            <a:ext cx="12186581" cy="6858000"/>
          </a:xfrm>
          <a:prstGeom prst="rect">
            <a:avLst/>
          </a:prstGeom>
        </p:spPr>
      </p:pic>
      <p:sp>
        <p:nvSpPr>
          <p:cNvPr id="18" name="Cube 17">
            <a:extLst>
              <a:ext uri="{FF2B5EF4-FFF2-40B4-BE49-F238E27FC236}">
                <a16:creationId xmlns:a16="http://schemas.microsoft.com/office/drawing/2014/main" id="{44199745-0CB6-45E4-8890-EA7671E14871}"/>
              </a:ext>
            </a:extLst>
          </p:cNvPr>
          <p:cNvSpPr/>
          <p:nvPr/>
        </p:nvSpPr>
        <p:spPr>
          <a:xfrm>
            <a:off x="4589702" y="-16444"/>
            <a:ext cx="7629322" cy="6858000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2EFFDB-A6DE-645F-0B63-FE8F2F2EFCEA}"/>
              </a:ext>
            </a:extLst>
          </p:cNvPr>
          <p:cNvSpPr/>
          <p:nvPr/>
        </p:nvSpPr>
        <p:spPr>
          <a:xfrm>
            <a:off x="454148" y="1359095"/>
            <a:ext cx="8938427" cy="190821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a-DK" sz="6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Segoe UI" panose="020B0502040204020203" pitchFamily="34" charset="0"/>
              </a:rPr>
              <a:t>BIENVENIDOS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a-DK" sz="6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Segoe UI" panose="020B0502040204020203" pitchFamily="34" charset="0"/>
              </a:rPr>
              <a:t>A </a:t>
            </a:r>
            <a:r>
              <a:rPr lang="da-DK" sz="6000" b="1" dirty="0">
                <a:solidFill>
                  <a:schemeClr val="accent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Segoe UI" panose="020B0502040204020203" pitchFamily="34" charset="0"/>
              </a:rPr>
              <a:t>XSYNERGY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3514F9-7ED6-120B-8904-2AB7E29D088E}"/>
              </a:ext>
            </a:extLst>
          </p:cNvPr>
          <p:cNvSpPr/>
          <p:nvPr/>
        </p:nvSpPr>
        <p:spPr>
          <a:xfrm>
            <a:off x="526472" y="3183002"/>
            <a:ext cx="7126079" cy="3235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XSYNERGY 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 un sistema de recompensas descentralizado que trabaja para usted las 24 horas del día, los 7 días de la semana.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You earn instantly, right into your wallet.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Tus recompensas crecen automáticamente a través del staking.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Cuanto más apuestes, más ganarás.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Ninguna empresa retiene tu dinero. Sin retrasos. Sin control oculto. Todo funciona con contratos inteligentes, abiertos, transparentes e imparables.</a:t>
            </a:r>
          </a:p>
          <a:p>
            <a:pPr>
              <a:lnSpc>
                <a:spcPct val="130000"/>
              </a:lnSpc>
              <a:spcBef>
                <a:spcPts val="1200"/>
              </a:spcBef>
              <a:buClr>
                <a:schemeClr val="accent6"/>
              </a:buClr>
            </a:pPr>
            <a:r>
              <a:rPr lang="en-US" sz="16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Integridad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| </a:t>
            </a:r>
            <a:r>
              <a:rPr lang="en-US" sz="16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Transparencia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|</a:t>
            </a:r>
            <a:r>
              <a:rPr lang="en-US" sz="16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Autenticidad</a:t>
            </a:r>
            <a:endParaRPr lang="en-US" sz="1600" b="1" dirty="0">
              <a:solidFill>
                <a:schemeClr val="accent6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lit up coin&#10;&#10;AI-generated content may be incorrect.">
            <a:extLst>
              <a:ext uri="{FF2B5EF4-FFF2-40B4-BE49-F238E27FC236}">
                <a16:creationId xmlns:a16="http://schemas.microsoft.com/office/drawing/2014/main" id="{BA034C23-9C8F-A6AB-CBBB-F1FA5993C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16327C-B103-C19F-29D9-5991673DD365}"/>
              </a:ext>
            </a:extLst>
          </p:cNvPr>
          <p:cNvSpPr txBox="1"/>
          <p:nvPr/>
        </p:nvSpPr>
        <p:spPr>
          <a:xfrm>
            <a:off x="129304" y="647244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3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DB3F21-9221-74C9-8170-7FB935EAC8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4952"/>
          </a:xfrm>
          <a:prstGeom prst="rect">
            <a:avLst/>
          </a:prstGeom>
        </p:spPr>
      </p:pic>
      <p:sp>
        <p:nvSpPr>
          <p:cNvPr id="17" name="Cube 16">
            <a:extLst>
              <a:ext uri="{FF2B5EF4-FFF2-40B4-BE49-F238E27FC236}">
                <a16:creationId xmlns:a16="http://schemas.microsoft.com/office/drawing/2014/main" id="{ED08E13B-E7C3-4CA4-9679-30C36448A183}"/>
              </a:ext>
            </a:extLst>
          </p:cNvPr>
          <p:cNvSpPr/>
          <p:nvPr/>
        </p:nvSpPr>
        <p:spPr>
          <a:xfrm>
            <a:off x="8946981" y="1482786"/>
            <a:ext cx="5026363" cy="4762464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763801E0-3FC8-4523-9B35-531DD15750BE}"/>
              </a:ext>
            </a:extLst>
          </p:cNvPr>
          <p:cNvSpPr/>
          <p:nvPr/>
        </p:nvSpPr>
        <p:spPr>
          <a:xfrm>
            <a:off x="-1541886" y="-4101622"/>
            <a:ext cx="8389257" cy="7904084"/>
          </a:xfrm>
          <a:prstGeom prst="cube">
            <a:avLst>
              <a:gd name="adj" fmla="val 5401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411979-A3B7-4D6E-90AB-71C76D5B7A49}"/>
              </a:ext>
            </a:extLst>
          </p:cNvPr>
          <p:cNvSpPr txBox="1"/>
          <p:nvPr/>
        </p:nvSpPr>
        <p:spPr>
          <a:xfrm>
            <a:off x="2031722" y="635035"/>
            <a:ext cx="812855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6600" b="1" dirty="0">
                <a:solidFill>
                  <a:schemeClr val="bg1"/>
                </a:solidFill>
              </a:rPr>
              <a:t>HISTORIA DEL ORIGEN DE</a:t>
            </a:r>
            <a:r>
              <a:rPr lang="da-DK" sz="6600" b="1" dirty="0">
                <a:solidFill>
                  <a:schemeClr val="accent6"/>
                </a:solidFill>
                <a:latin typeface="+mj-lt"/>
              </a:rPr>
              <a:t> XSYNERGY</a:t>
            </a:r>
            <a:endParaRPr lang="en-ID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E55029-CA45-4EF5-B940-2AB462E51293}"/>
              </a:ext>
            </a:extLst>
          </p:cNvPr>
          <p:cNvSpPr txBox="1"/>
          <p:nvPr/>
        </p:nvSpPr>
        <p:spPr>
          <a:xfrm>
            <a:off x="1816607" y="2668010"/>
            <a:ext cx="8343670" cy="3804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S" sz="235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Este modelo y </a:t>
            </a:r>
            <a:r>
              <a:rPr lang="es-ES" sz="235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Tokenomics</a:t>
            </a:r>
            <a:r>
              <a:rPr lang="es-ES" sz="235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fueron diseñados por expertos en protocolos legendarios como HEX y TIME. Proyectos que generaron ganancias de más de 25 000 veces e incluso superaron las 100 000 veces. Ahora llega </a:t>
            </a:r>
            <a:r>
              <a:rPr lang="es-ES" sz="235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Xsynergy</a:t>
            </a:r>
            <a:r>
              <a:rPr lang="es-ES" sz="235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con un suministro fijo menor, cero tokens de equipo y sin control interno. Con una reserva estratégica de Solana y una quema de transacciones del 5 %, los tokens se eliminan a medida que la red crece, lo que genera escasez estructural.</a:t>
            </a:r>
            <a:endParaRPr lang="en-US" sz="235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een lit up coin&#10;&#10;AI-generated content may be incorrect.">
            <a:extLst>
              <a:ext uri="{FF2B5EF4-FFF2-40B4-BE49-F238E27FC236}">
                <a16:creationId xmlns:a16="http://schemas.microsoft.com/office/drawing/2014/main" id="{0E2B7F05-F5EE-B5E6-95BD-FB97AE48E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67555-1DF6-FFB0-6505-051865AC2B18}"/>
              </a:ext>
            </a:extLst>
          </p:cNvPr>
          <p:cNvSpPr txBox="1"/>
          <p:nvPr/>
        </p:nvSpPr>
        <p:spPr>
          <a:xfrm>
            <a:off x="129304" y="647244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4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be 17">
            <a:extLst>
              <a:ext uri="{FF2B5EF4-FFF2-40B4-BE49-F238E27FC236}">
                <a16:creationId xmlns:a16="http://schemas.microsoft.com/office/drawing/2014/main" id="{4C0837DA-2FFB-4294-85BA-1AD065ED1797}"/>
              </a:ext>
            </a:extLst>
          </p:cNvPr>
          <p:cNvSpPr/>
          <p:nvPr/>
        </p:nvSpPr>
        <p:spPr>
          <a:xfrm flipH="1">
            <a:off x="-1364676" y="-497659"/>
            <a:ext cx="4840728" cy="5060760"/>
          </a:xfrm>
          <a:prstGeom prst="cube">
            <a:avLst>
              <a:gd name="adj" fmla="val 47242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4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97B07FF6-DB59-1669-324D-BFCC4212B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F422BF-B7A6-4205-BC5A-A575729EBF5F}"/>
              </a:ext>
            </a:extLst>
          </p:cNvPr>
          <p:cNvSpPr/>
          <p:nvPr/>
        </p:nvSpPr>
        <p:spPr>
          <a:xfrm rot="10800000" flipH="1" flipV="1"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0000"/>
                </a:schemeClr>
              </a:gs>
              <a:gs pos="8400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1F501-7500-4692-A4D8-18ED08D6646E}"/>
              </a:ext>
            </a:extLst>
          </p:cNvPr>
          <p:cNvSpPr/>
          <p:nvPr/>
        </p:nvSpPr>
        <p:spPr>
          <a:xfrm flipH="1">
            <a:off x="13309" y="18736"/>
            <a:ext cx="12192001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4D0D8-C855-61F6-5E06-A9A68E733474}"/>
              </a:ext>
            </a:extLst>
          </p:cNvPr>
          <p:cNvSpPr/>
          <p:nvPr/>
        </p:nvSpPr>
        <p:spPr>
          <a:xfrm>
            <a:off x="395997" y="2530871"/>
            <a:ext cx="698961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 tokens de equipo, sin control humano, sin control de administrador.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 el respaldo de la reserva estratégica de Solana, nunca se acuñarán nuevos tokens y el suministro total es fijo para siempre.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Xsynergy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no tiene </a:t>
            </a:r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pre-acuñación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ni preventa.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medida que la demanda crece, la oferta se reduce, lo que crea escasez.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5CEB6B2-61BB-4B9A-8566-1E3B092A09FF}"/>
              </a:ext>
            </a:extLst>
          </p:cNvPr>
          <p:cNvSpPr/>
          <p:nvPr/>
        </p:nvSpPr>
        <p:spPr>
          <a:xfrm>
            <a:off x="456224" y="152834"/>
            <a:ext cx="585099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dirty="0">
                <a:solidFill>
                  <a:schemeClr val="bg1"/>
                </a:solidFill>
                <a:latin typeface="+mj-lt"/>
              </a:rPr>
              <a:t>¿QUÉ ES </a:t>
            </a:r>
            <a:r>
              <a:rPr lang="en-US" sz="5400" b="1" dirty="0">
                <a:solidFill>
                  <a:schemeClr val="accent6"/>
                </a:solidFill>
                <a:latin typeface="+mj-lt"/>
              </a:rPr>
              <a:t>XSYNERGY</a:t>
            </a:r>
            <a:r>
              <a:rPr lang="en-US" sz="54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6D847-159F-1115-6042-D0B9B0069550}"/>
              </a:ext>
            </a:extLst>
          </p:cNvPr>
          <p:cNvSpPr txBox="1"/>
          <p:nvPr/>
        </p:nvSpPr>
        <p:spPr>
          <a:xfrm>
            <a:off x="456222" y="1554150"/>
            <a:ext cx="63051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Xsynergy</a:t>
            </a: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es un proyecto comunitario global totalmente descentralizado construido sobre la transparencia y la confianza.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green lit up coin&#10;&#10;AI-generated content may be incorrect.">
            <a:extLst>
              <a:ext uri="{FF2B5EF4-FFF2-40B4-BE49-F238E27FC236}">
                <a16:creationId xmlns:a16="http://schemas.microsoft.com/office/drawing/2014/main" id="{A47EF30D-69D1-8785-D18A-F77309073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54" y="1485270"/>
            <a:ext cx="4537870" cy="4537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50165A-B639-4297-001D-AE271AAC7DC5}"/>
              </a:ext>
            </a:extLst>
          </p:cNvPr>
          <p:cNvSpPr txBox="1"/>
          <p:nvPr/>
        </p:nvSpPr>
        <p:spPr>
          <a:xfrm>
            <a:off x="498764" y="4981964"/>
            <a:ext cx="1358225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B908F1-4608-0590-CA0F-A20CFA94E1E9}"/>
              </a:ext>
            </a:extLst>
          </p:cNvPr>
          <p:cNvSpPr txBox="1"/>
          <p:nvPr/>
        </p:nvSpPr>
        <p:spPr>
          <a:xfrm>
            <a:off x="129304" y="647244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21E30-9C5B-CFC6-3601-9FA3638CC1B2}"/>
              </a:ext>
            </a:extLst>
          </p:cNvPr>
          <p:cNvSpPr txBox="1"/>
          <p:nvPr/>
        </p:nvSpPr>
        <p:spPr>
          <a:xfrm>
            <a:off x="439340" y="5250897"/>
            <a:ext cx="300842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2400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88,888,888 </a:t>
            </a:r>
            <a:r>
              <a:rPr lang="en-US" sz="2400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Fichas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DC90E-A5C7-2563-8292-D412243B7289}"/>
              </a:ext>
            </a:extLst>
          </p:cNvPr>
          <p:cNvSpPr txBox="1"/>
          <p:nvPr/>
        </p:nvSpPr>
        <p:spPr>
          <a:xfrm>
            <a:off x="395997" y="5777074"/>
            <a:ext cx="6924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Crea una verdadera escasez con un suministro circulante extremadamente bajo.</a:t>
            </a:r>
            <a:endParaRPr lang="en-IN" sz="20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C62D0A6A-EEF8-D565-DE2A-606D8FA32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9086D7-A616-0588-ED99-ABD9887781E6}"/>
              </a:ext>
            </a:extLst>
          </p:cNvPr>
          <p:cNvSpPr/>
          <p:nvPr/>
        </p:nvSpPr>
        <p:spPr>
          <a:xfrm rot="10800000" flipH="1" flipV="1"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0000"/>
                </a:schemeClr>
              </a:gs>
              <a:gs pos="8400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B9315-9CE5-7801-42D1-59EC408B7BB6}"/>
              </a:ext>
            </a:extLst>
          </p:cNvPr>
          <p:cNvSpPr/>
          <p:nvPr/>
        </p:nvSpPr>
        <p:spPr>
          <a:xfrm flipH="1">
            <a:off x="-3" y="36520"/>
            <a:ext cx="12192001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9D3C1-C55E-53D7-AA69-829AF28D9DE1}"/>
              </a:ext>
            </a:extLst>
          </p:cNvPr>
          <p:cNvSpPr txBox="1"/>
          <p:nvPr/>
        </p:nvSpPr>
        <p:spPr>
          <a:xfrm>
            <a:off x="624130" y="1563210"/>
            <a:ext cx="809451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ID" sz="4800" b="1" dirty="0"/>
              <a:t>EL PODER DE LA </a:t>
            </a:r>
            <a:r>
              <a:rPr lang="en-US" sz="4800" b="1" dirty="0">
                <a:solidFill>
                  <a:schemeClr val="accent6"/>
                </a:solidFill>
              </a:rPr>
              <a:t>XSYNERGY</a:t>
            </a: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F6C21BAD-F174-44E8-8373-0471124006A6}"/>
              </a:ext>
            </a:extLst>
          </p:cNvPr>
          <p:cNvSpPr/>
          <p:nvPr/>
        </p:nvSpPr>
        <p:spPr>
          <a:xfrm flipH="1">
            <a:off x="6241591" y="-1737489"/>
            <a:ext cx="5521585" cy="5504905"/>
          </a:xfrm>
          <a:prstGeom prst="cube">
            <a:avLst>
              <a:gd name="adj" fmla="val 69390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2" name="Rectangle: Rounded Corners 21">
            <a:extLst>
              <a:ext uri="{FF2B5EF4-FFF2-40B4-BE49-F238E27FC236}">
                <a16:creationId xmlns:a16="http://schemas.microsoft.com/office/drawing/2014/main" id="{1FC88B7E-8D76-4919-B450-BA17A93C3156}"/>
              </a:ext>
            </a:extLst>
          </p:cNvPr>
          <p:cNvSpPr/>
          <p:nvPr/>
        </p:nvSpPr>
        <p:spPr>
          <a:xfrm>
            <a:off x="8133725" y="1564994"/>
            <a:ext cx="3306762" cy="1854269"/>
          </a:xfrm>
          <a:prstGeom prst="roundRect">
            <a:avLst>
              <a:gd name="adj" fmla="val 3679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46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FAD3242-FA1E-400D-AFAA-5F400798C695}"/>
              </a:ext>
            </a:extLst>
          </p:cNvPr>
          <p:cNvGrpSpPr/>
          <p:nvPr/>
        </p:nvGrpSpPr>
        <p:grpSpPr>
          <a:xfrm>
            <a:off x="8276708" y="1707610"/>
            <a:ext cx="3128116" cy="1319862"/>
            <a:chOff x="1044137" y="3792211"/>
            <a:chExt cx="3968694" cy="167453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FB4B515-4D0D-4BF9-8E27-B49C82D5EAFF}"/>
                </a:ext>
              </a:extLst>
            </p:cNvPr>
            <p:cNvSpPr/>
            <p:nvPr/>
          </p:nvSpPr>
          <p:spPr>
            <a:xfrm>
              <a:off x="1044137" y="4675935"/>
              <a:ext cx="3596353" cy="7908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Sin KYC. Solo conecta tu billetera y listo.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10DFA36-D0E0-4419-9E36-D3E9FD034700}"/>
                </a:ext>
              </a:extLst>
            </p:cNvPr>
            <p:cNvSpPr txBox="1"/>
            <p:nvPr/>
          </p:nvSpPr>
          <p:spPr>
            <a:xfrm>
              <a:off x="1807932" y="3792211"/>
              <a:ext cx="3204899" cy="82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ACCESIBILIDAD GLOBAL 24/7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D8CFD5A-7941-4077-9260-3EDC20271DE8}"/>
                </a:ext>
              </a:extLst>
            </p:cNvPr>
            <p:cNvSpPr/>
            <p:nvPr/>
          </p:nvSpPr>
          <p:spPr>
            <a:xfrm>
              <a:off x="1171510" y="3923563"/>
              <a:ext cx="591179" cy="5911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19100" dist="63500" dir="5400000" sx="94000" sy="94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</a:rPr>
                <a:t>01</a:t>
              </a:r>
            </a:p>
          </p:txBody>
        </p:sp>
      </p:grpSp>
      <p:sp>
        <p:nvSpPr>
          <p:cNvPr id="107" name="Rectangle: Rounded Corners 21">
            <a:extLst>
              <a:ext uri="{FF2B5EF4-FFF2-40B4-BE49-F238E27FC236}">
                <a16:creationId xmlns:a16="http://schemas.microsoft.com/office/drawing/2014/main" id="{8AD35349-7489-49A0-8BB2-0EC1DDBD5906}"/>
              </a:ext>
            </a:extLst>
          </p:cNvPr>
          <p:cNvSpPr/>
          <p:nvPr/>
        </p:nvSpPr>
        <p:spPr>
          <a:xfrm>
            <a:off x="8153400" y="3907213"/>
            <a:ext cx="3306762" cy="1854269"/>
          </a:xfrm>
          <a:prstGeom prst="roundRect">
            <a:avLst>
              <a:gd name="adj" fmla="val 3679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46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73116A8-6A46-4D4E-AFB3-652D9DD675CC}"/>
              </a:ext>
            </a:extLst>
          </p:cNvPr>
          <p:cNvGrpSpPr/>
          <p:nvPr/>
        </p:nvGrpSpPr>
        <p:grpSpPr>
          <a:xfrm>
            <a:off x="8268674" y="4045969"/>
            <a:ext cx="3048506" cy="1540030"/>
            <a:chOff x="1008982" y="3787319"/>
            <a:chExt cx="3867690" cy="195386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57A1EB3-B601-45F5-AD3D-B03199617D4E}"/>
                </a:ext>
              </a:extLst>
            </p:cNvPr>
            <p:cNvSpPr/>
            <p:nvPr/>
          </p:nvSpPr>
          <p:spPr>
            <a:xfrm>
              <a:off x="1008982" y="4586737"/>
              <a:ext cx="3867690" cy="1154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Cada acción activa una distribución automatizada de forma instantánea, transparente y sin demora.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13B807E-C377-4BF0-AF6D-005B9613B839}"/>
                </a:ext>
              </a:extLst>
            </p:cNvPr>
            <p:cNvSpPr txBox="1"/>
            <p:nvPr/>
          </p:nvSpPr>
          <p:spPr>
            <a:xfrm>
              <a:off x="1792918" y="3787319"/>
              <a:ext cx="2391049" cy="82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EJECUCIÓN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INSTANTÁNEA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5EF8B1A-76A0-46ED-99A4-651059223FA2}"/>
                </a:ext>
              </a:extLst>
            </p:cNvPr>
            <p:cNvSpPr/>
            <p:nvPr/>
          </p:nvSpPr>
          <p:spPr>
            <a:xfrm>
              <a:off x="1124634" y="3923563"/>
              <a:ext cx="591179" cy="5911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19100" dist="63500" dir="5400000" sx="94000" sy="94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ysClr val="windowText" lastClr="000000"/>
                  </a:solidFill>
                </a:rPr>
                <a:t>04</a:t>
              </a:r>
            </a:p>
          </p:txBody>
        </p:sp>
      </p:grpSp>
      <p:sp>
        <p:nvSpPr>
          <p:cNvPr id="112" name="Rectangle: Rounded Corners 21">
            <a:extLst>
              <a:ext uri="{FF2B5EF4-FFF2-40B4-BE49-F238E27FC236}">
                <a16:creationId xmlns:a16="http://schemas.microsoft.com/office/drawing/2014/main" id="{7EC3D57D-C725-4272-A18C-7EE24B71FC3C}"/>
              </a:ext>
            </a:extLst>
          </p:cNvPr>
          <p:cNvSpPr/>
          <p:nvPr/>
        </p:nvSpPr>
        <p:spPr>
          <a:xfrm>
            <a:off x="4415923" y="4035865"/>
            <a:ext cx="3306762" cy="1854269"/>
          </a:xfrm>
          <a:prstGeom prst="roundRect">
            <a:avLst>
              <a:gd name="adj" fmla="val 3679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46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A273D98-A67C-410D-A7E4-AE2A5836E514}"/>
              </a:ext>
            </a:extLst>
          </p:cNvPr>
          <p:cNvGrpSpPr/>
          <p:nvPr/>
        </p:nvGrpSpPr>
        <p:grpSpPr>
          <a:xfrm>
            <a:off x="4557894" y="4073679"/>
            <a:ext cx="3150671" cy="1804327"/>
            <a:chOff x="1008983" y="3822476"/>
            <a:chExt cx="3997306" cy="228918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7D16031-62F4-48AC-A477-6C24540DBA29}"/>
                </a:ext>
              </a:extLst>
            </p:cNvPr>
            <p:cNvSpPr/>
            <p:nvPr/>
          </p:nvSpPr>
          <p:spPr>
            <a:xfrm>
              <a:off x="1008983" y="4610173"/>
              <a:ext cx="3962151" cy="15014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Cada interacción, cada recompensa y cada bóveda son visibles en la cadena y auditables por cualquier persona, en cualquier momento.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0831160-07A9-48DA-96FB-7673A9FC432E}"/>
                </a:ext>
              </a:extLst>
            </p:cNvPr>
            <p:cNvSpPr txBox="1"/>
            <p:nvPr/>
          </p:nvSpPr>
          <p:spPr>
            <a:xfrm>
              <a:off x="1804640" y="3822476"/>
              <a:ext cx="3201649" cy="820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TRANSPARENTES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REGISTROS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FECE325-5C0F-4B58-A4B0-D8AA29949944}"/>
                </a:ext>
              </a:extLst>
            </p:cNvPr>
            <p:cNvSpPr/>
            <p:nvPr/>
          </p:nvSpPr>
          <p:spPr>
            <a:xfrm>
              <a:off x="1112920" y="3923562"/>
              <a:ext cx="591180" cy="5911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19100" dist="63500" dir="5400000" sx="94000" sy="94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</a:rPr>
                <a:t>03</a:t>
              </a:r>
            </a:p>
          </p:txBody>
        </p:sp>
      </p:grpSp>
      <p:pic>
        <p:nvPicPr>
          <p:cNvPr id="2" name="Picture 1" descr="A green lit up coin&#10;&#10;AI-generated content may be incorrect.">
            <a:extLst>
              <a:ext uri="{FF2B5EF4-FFF2-40B4-BE49-F238E27FC236}">
                <a16:creationId xmlns:a16="http://schemas.microsoft.com/office/drawing/2014/main" id="{3C4EFBD6-BA71-F5C1-9BD8-457774828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54B2BD-977D-C6F8-EEF3-5A2F35F1D655}"/>
              </a:ext>
            </a:extLst>
          </p:cNvPr>
          <p:cNvSpPr txBox="1"/>
          <p:nvPr/>
        </p:nvSpPr>
        <p:spPr>
          <a:xfrm>
            <a:off x="650744" y="30181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Cómo </a:t>
            </a:r>
            <a:r>
              <a:rPr lang="es-ES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Xsynergy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redefine el mundo digital.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905BB-EE88-A99A-53AE-F562BACC443A}"/>
              </a:ext>
            </a:extLst>
          </p:cNvPr>
          <p:cNvSpPr txBox="1"/>
          <p:nvPr/>
        </p:nvSpPr>
        <p:spPr>
          <a:xfrm>
            <a:off x="129304" y="647244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: Rounded Corners 21">
            <a:extLst>
              <a:ext uri="{FF2B5EF4-FFF2-40B4-BE49-F238E27FC236}">
                <a16:creationId xmlns:a16="http://schemas.microsoft.com/office/drawing/2014/main" id="{AE7496F5-577F-81D4-C262-D48FDED3B98D}"/>
              </a:ext>
            </a:extLst>
          </p:cNvPr>
          <p:cNvSpPr/>
          <p:nvPr/>
        </p:nvSpPr>
        <p:spPr>
          <a:xfrm>
            <a:off x="705143" y="4051989"/>
            <a:ext cx="3388685" cy="2004881"/>
          </a:xfrm>
          <a:prstGeom prst="roundRect">
            <a:avLst>
              <a:gd name="adj" fmla="val 3679"/>
            </a:avLst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461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034831-E624-B93F-6DA6-50CE64965AC0}"/>
              </a:ext>
            </a:extLst>
          </p:cNvPr>
          <p:cNvGrpSpPr/>
          <p:nvPr/>
        </p:nvGrpSpPr>
        <p:grpSpPr>
          <a:xfrm>
            <a:off x="803735" y="4137987"/>
            <a:ext cx="3205182" cy="2004881"/>
            <a:chOff x="1042534" y="3968619"/>
            <a:chExt cx="4002155" cy="22425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C6F27B-8400-D589-B3E1-90334EE61827}"/>
                </a:ext>
              </a:extLst>
            </p:cNvPr>
            <p:cNvSpPr/>
            <p:nvPr/>
          </p:nvSpPr>
          <p:spPr>
            <a:xfrm>
              <a:off x="1042534" y="4709726"/>
              <a:ext cx="3773828" cy="15014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Los contratos inteligentes totalmente autónomos gestionan todas las leyes. Sin billeteras de equipo. Sin intervención humana.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AF140F-8B32-FA80-C2A7-16D8DAB185B5}"/>
                </a:ext>
              </a:extLst>
            </p:cNvPr>
            <p:cNvSpPr txBox="1"/>
            <p:nvPr/>
          </p:nvSpPr>
          <p:spPr>
            <a:xfrm>
              <a:off x="1839790" y="4008142"/>
              <a:ext cx="3204899" cy="50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SIN ADMINISTRADOR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A21A50-BA6B-A550-30A9-A324E0E4938E}"/>
                </a:ext>
              </a:extLst>
            </p:cNvPr>
            <p:cNvSpPr/>
            <p:nvPr/>
          </p:nvSpPr>
          <p:spPr>
            <a:xfrm>
              <a:off x="1171510" y="3968619"/>
              <a:ext cx="591179" cy="59117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419100" dist="63500" dir="5400000" sx="94000" sy="94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ysClr val="windowText" lastClr="000000"/>
                  </a:solidFill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90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CE46C2-EC73-E49C-C6F9-D73C3EEBC441}"/>
              </a:ext>
            </a:extLst>
          </p:cNvPr>
          <p:cNvSpPr/>
          <p:nvPr/>
        </p:nvSpPr>
        <p:spPr>
          <a:xfrm rot="10800000" flipH="1" flipV="1">
            <a:off x="0" y="0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30000"/>
                </a:schemeClr>
              </a:gs>
              <a:gs pos="84000">
                <a:schemeClr val="accent3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1" name="Picture 10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60A9A049-5F1B-E988-40F0-6ABCDBFD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CB9F9D-5697-B318-36DE-F3A56A41684C}"/>
              </a:ext>
            </a:extLst>
          </p:cNvPr>
          <p:cNvSpPr/>
          <p:nvPr/>
        </p:nvSpPr>
        <p:spPr>
          <a:xfrm flipH="1">
            <a:off x="-2" y="-901"/>
            <a:ext cx="12192001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895A76-A390-4D11-8636-7343D6308BA0}"/>
              </a:ext>
            </a:extLst>
          </p:cNvPr>
          <p:cNvSpPr/>
          <p:nvPr/>
        </p:nvSpPr>
        <p:spPr>
          <a:xfrm>
            <a:off x="-5714" y="21410"/>
            <a:ext cx="5950857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55A4801-DFC5-497B-8B14-B490AB4D2217}"/>
              </a:ext>
            </a:extLst>
          </p:cNvPr>
          <p:cNvSpPr/>
          <p:nvPr/>
        </p:nvSpPr>
        <p:spPr>
          <a:xfrm>
            <a:off x="414837" y="1874343"/>
            <a:ext cx="7734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EL MUNDO </a:t>
            </a:r>
            <a:r>
              <a:rPr lang="en-US" sz="4000" b="1" dirty="0">
                <a:solidFill>
                  <a:schemeClr val="accent6"/>
                </a:solidFill>
                <a:latin typeface="+mj-lt"/>
              </a:rPr>
              <a:t>PRIMERA MATRIZ HÍBRIDA 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MODELO</a:t>
            </a:r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125663C0-7552-479F-848A-1807FB5D7596}"/>
              </a:ext>
            </a:extLst>
          </p:cNvPr>
          <p:cNvSpPr/>
          <p:nvPr/>
        </p:nvSpPr>
        <p:spPr>
          <a:xfrm flipH="1">
            <a:off x="3324554" y="-1297065"/>
            <a:ext cx="4280130" cy="4267200"/>
          </a:xfrm>
          <a:prstGeom prst="cube">
            <a:avLst>
              <a:gd name="adj" fmla="val 69390"/>
            </a:avLst>
          </a:prstGeom>
          <a:gradFill flip="none" rotWithShape="1">
            <a:gsLst>
              <a:gs pos="20000">
                <a:schemeClr val="accent1">
                  <a:alpha val="0"/>
                </a:schemeClr>
              </a:gs>
              <a:gs pos="100000">
                <a:schemeClr val="accent6">
                  <a:alpha val="60000"/>
                </a:schemeClr>
              </a:gs>
            </a:gsLst>
            <a:lin ang="18900000" scaled="1"/>
            <a:tileRect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76C04-DFD8-6728-675B-6A317D90C6D2}"/>
              </a:ext>
            </a:extLst>
          </p:cNvPr>
          <p:cNvSpPr txBox="1"/>
          <p:nvPr/>
        </p:nvSpPr>
        <p:spPr>
          <a:xfrm>
            <a:off x="120426" y="6534595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 descr="A green lit up coin&#10;&#10;AI-generated content may be incorrect.">
            <a:extLst>
              <a:ext uri="{FF2B5EF4-FFF2-40B4-BE49-F238E27FC236}">
                <a16:creationId xmlns:a16="http://schemas.microsoft.com/office/drawing/2014/main" id="{A642288B-AD71-AEAA-1C2A-A356FFA2C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52AD79-C228-97E5-D014-55F3DD52BF9B}"/>
              </a:ext>
            </a:extLst>
          </p:cNvPr>
          <p:cNvSpPr txBox="1"/>
          <p:nvPr/>
        </p:nvSpPr>
        <p:spPr>
          <a:xfrm>
            <a:off x="439827" y="3193767"/>
            <a:ext cx="5927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Ingresos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activos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Reciba el pago instantáneo en USDT por cada referido que traiga.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Ingresos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pasivos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Cuanto más apuestes, más ganarás.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9E699A-3069-9DBB-E2F6-C0D3FCA514B2}"/>
              </a:ext>
            </a:extLst>
          </p:cNvPr>
          <p:cNvSpPr txBox="1"/>
          <p:nvPr/>
        </p:nvSpPr>
        <p:spPr>
          <a:xfrm>
            <a:off x="450349" y="5271654"/>
            <a:ext cx="71543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 hardware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se </a:t>
            </a: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permiten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plataformas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mineras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|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Sin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configuración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compleja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|</a:t>
            </a:r>
          </a:p>
          <a:p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Simplemente conéctelo, apueste una vez y gane diariamente.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omputer screen shot of a computer&#10;&#10;AI-generated content may be incorrect.">
            <a:extLst>
              <a:ext uri="{FF2B5EF4-FFF2-40B4-BE49-F238E27FC236}">
                <a16:creationId xmlns:a16="http://schemas.microsoft.com/office/drawing/2014/main" id="{7A885D5D-8FF2-EE4D-C21E-5850293E4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64" y="1563787"/>
            <a:ext cx="6059641" cy="44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erson standing in front of a large letter&#10;&#10;AI-generated content may be incorrect.">
            <a:extLst>
              <a:ext uri="{FF2B5EF4-FFF2-40B4-BE49-F238E27FC236}">
                <a16:creationId xmlns:a16="http://schemas.microsoft.com/office/drawing/2014/main" id="{642A731F-4476-D47F-E2D6-573E41FDA1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" y="-7631"/>
            <a:ext cx="4042926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275E88-E09F-127A-B244-0661A4646D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r="2779"/>
          <a:stretch/>
        </p:blipFill>
        <p:spPr>
          <a:xfrm>
            <a:off x="8481159" y="0"/>
            <a:ext cx="3725842" cy="6874775"/>
          </a:xfrm>
          <a:prstGeom prst="rect">
            <a:avLst/>
          </a:prstGeom>
        </p:spPr>
      </p:pic>
      <p:pic>
        <p:nvPicPr>
          <p:cNvPr id="18" name="Picture 17" descr="A green hexagons on a black background&#10;&#10;AI-generated content may be incorrect.">
            <a:extLst>
              <a:ext uri="{FF2B5EF4-FFF2-40B4-BE49-F238E27FC236}">
                <a16:creationId xmlns:a16="http://schemas.microsoft.com/office/drawing/2014/main" id="{9053E378-C052-6341-B3A3-BB1F35B093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9" b="14622"/>
          <a:stretch>
            <a:fillRect/>
          </a:stretch>
        </p:blipFill>
        <p:spPr>
          <a:xfrm>
            <a:off x="-1" y="-16775"/>
            <a:ext cx="12207001" cy="6891550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D17DC3D-3962-46C8-B32A-235DA5EF80A9}"/>
              </a:ext>
            </a:extLst>
          </p:cNvPr>
          <p:cNvSpPr/>
          <p:nvPr/>
        </p:nvSpPr>
        <p:spPr>
          <a:xfrm>
            <a:off x="3710842" y="0"/>
            <a:ext cx="4770317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59000">
                <a:schemeClr val="tx1">
                  <a:alpha val="42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3CF93B-C83B-4348-8683-1FA706E92C4D}"/>
              </a:ext>
            </a:extLst>
          </p:cNvPr>
          <p:cNvSpPr txBox="1"/>
          <p:nvPr/>
        </p:nvSpPr>
        <p:spPr>
          <a:xfrm>
            <a:off x="3908926" y="2329365"/>
            <a:ext cx="4262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¿CÓMO HACERLO? </a:t>
            </a:r>
            <a:r>
              <a:rPr lang="en-US" sz="4400" b="1" dirty="0">
                <a:solidFill>
                  <a:schemeClr val="accent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GANAS CON </a:t>
            </a:r>
            <a:r>
              <a:rPr lang="en-US" sz="4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X Energía?</a:t>
            </a:r>
          </a:p>
        </p:txBody>
      </p:sp>
      <p:pic>
        <p:nvPicPr>
          <p:cNvPr id="4" name="Picture 3" descr="A green lit up coin&#10;&#10;AI-generated content may be incorrect.">
            <a:extLst>
              <a:ext uri="{FF2B5EF4-FFF2-40B4-BE49-F238E27FC236}">
                <a16:creationId xmlns:a16="http://schemas.microsoft.com/office/drawing/2014/main" id="{3E034F9C-CE39-B07B-3BC6-65DF279FB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DB42CF-CB08-C33B-CEE6-AC45E4720A6A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3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F01E3F90-C44C-8708-B752-A61767786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D1BCB9-432B-E9B5-C057-CEBCFAD7D01B}"/>
              </a:ext>
            </a:extLst>
          </p:cNvPr>
          <p:cNvSpPr/>
          <p:nvPr/>
        </p:nvSpPr>
        <p:spPr>
          <a:xfrm flipH="1">
            <a:off x="-1898" y="-1802"/>
            <a:ext cx="12192001" cy="685980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4C2273-CE9C-406A-9957-49E2D0D57E97}"/>
              </a:ext>
            </a:extLst>
          </p:cNvPr>
          <p:cNvGrpSpPr/>
          <p:nvPr/>
        </p:nvGrpSpPr>
        <p:grpSpPr>
          <a:xfrm>
            <a:off x="3153909" y="3267074"/>
            <a:ext cx="5884182" cy="1674286"/>
            <a:chOff x="2687947" y="1714500"/>
            <a:chExt cx="6773553" cy="1674286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820F5AE-BF82-4572-A5F0-9E667A361FC0}"/>
                </a:ext>
              </a:extLst>
            </p:cNvPr>
            <p:cNvSpPr/>
            <p:nvPr/>
          </p:nvSpPr>
          <p:spPr>
            <a:xfrm>
              <a:off x="7499350" y="1714500"/>
              <a:ext cx="1962150" cy="495300"/>
            </a:xfrm>
            <a:custGeom>
              <a:avLst/>
              <a:gdLst>
                <a:gd name="connsiteX0" fmla="*/ 0 w 1962150"/>
                <a:gd name="connsiteY0" fmla="*/ 495300 h 495300"/>
                <a:gd name="connsiteX1" fmla="*/ 742950 w 1962150"/>
                <a:gd name="connsiteY1" fmla="*/ 495300 h 495300"/>
                <a:gd name="connsiteX2" fmla="*/ 1028700 w 1962150"/>
                <a:gd name="connsiteY2" fmla="*/ 0 h 495300"/>
                <a:gd name="connsiteX3" fmla="*/ 1962150 w 1962150"/>
                <a:gd name="connsiteY3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150" h="495300">
                  <a:moveTo>
                    <a:pt x="0" y="495300"/>
                  </a:moveTo>
                  <a:lnTo>
                    <a:pt x="742950" y="495300"/>
                  </a:lnTo>
                  <a:lnTo>
                    <a:pt x="1028700" y="0"/>
                  </a:lnTo>
                  <a:lnTo>
                    <a:pt x="1962150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  <a:alpha val="50000"/>
                </a:schemeClr>
              </a:solidFill>
              <a:prstDash val="dash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2F437A-60CA-44A0-B6E5-FF6E35E09B4A}"/>
                </a:ext>
              </a:extLst>
            </p:cNvPr>
            <p:cNvSpPr/>
            <p:nvPr/>
          </p:nvSpPr>
          <p:spPr>
            <a:xfrm flipH="1">
              <a:off x="2730500" y="1714500"/>
              <a:ext cx="1962150" cy="495300"/>
            </a:xfrm>
            <a:custGeom>
              <a:avLst/>
              <a:gdLst>
                <a:gd name="connsiteX0" fmla="*/ 0 w 1962150"/>
                <a:gd name="connsiteY0" fmla="*/ 495300 h 495300"/>
                <a:gd name="connsiteX1" fmla="*/ 742950 w 1962150"/>
                <a:gd name="connsiteY1" fmla="*/ 495300 h 495300"/>
                <a:gd name="connsiteX2" fmla="*/ 1028700 w 1962150"/>
                <a:gd name="connsiteY2" fmla="*/ 0 h 495300"/>
                <a:gd name="connsiteX3" fmla="*/ 1962150 w 1962150"/>
                <a:gd name="connsiteY3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150" h="495300">
                  <a:moveTo>
                    <a:pt x="0" y="495300"/>
                  </a:moveTo>
                  <a:lnTo>
                    <a:pt x="742950" y="495300"/>
                  </a:lnTo>
                  <a:lnTo>
                    <a:pt x="1028700" y="0"/>
                  </a:lnTo>
                  <a:lnTo>
                    <a:pt x="1962150" y="0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  <a:alpha val="50000"/>
                </a:schemeClr>
              </a:solidFill>
              <a:prstDash val="dash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0961FCB-7C07-4D2A-AB67-A2BF5B9360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7947" y="3388786"/>
              <a:ext cx="1490354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  <a:alpha val="50000"/>
                </a:schemeClr>
              </a:solidFill>
              <a:prstDash val="dash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D7CCF1-960F-48E3-9657-B53FFA156F39}"/>
                </a:ext>
              </a:extLst>
            </p:cNvPr>
            <p:cNvCxnSpPr>
              <a:cxnSpLocks/>
            </p:cNvCxnSpPr>
            <p:nvPr/>
          </p:nvCxnSpPr>
          <p:spPr>
            <a:xfrm>
              <a:off x="8013700" y="3388786"/>
              <a:ext cx="1447800" cy="0"/>
            </a:xfrm>
            <a:prstGeom prst="line">
              <a:avLst/>
            </a:prstGeom>
            <a:noFill/>
            <a:ln>
              <a:solidFill>
                <a:schemeClr val="bg1">
                  <a:lumMod val="75000"/>
                  <a:alpha val="50000"/>
                </a:schemeClr>
              </a:solidFill>
              <a:prstDash val="dash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58B1F6-F819-43A1-88A1-8E129D7A77C5}"/>
              </a:ext>
            </a:extLst>
          </p:cNvPr>
          <p:cNvGrpSpPr/>
          <p:nvPr/>
        </p:nvGrpSpPr>
        <p:grpSpPr>
          <a:xfrm>
            <a:off x="1047523" y="2781541"/>
            <a:ext cx="2311400" cy="866507"/>
            <a:chOff x="9666514" y="2921907"/>
            <a:chExt cx="2311400" cy="8665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99F2BA-8C07-4049-B4E6-6B17198947B9}"/>
                </a:ext>
              </a:extLst>
            </p:cNvPr>
            <p:cNvSpPr txBox="1"/>
            <p:nvPr/>
          </p:nvSpPr>
          <p:spPr>
            <a:xfrm>
              <a:off x="9666514" y="2921907"/>
              <a:ext cx="231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algn="r">
                <a:defRPr sz="3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Rajdhani" panose="02000000000000000000" pitchFamily="2" charset="0"/>
                  <a:cs typeface="Rajdhani" panose="02000000000000000000" pitchFamily="2" charset="0"/>
                </a:defRPr>
              </a:lvl1pPr>
            </a:lstStyle>
            <a:p>
              <a:pPr algn="l"/>
              <a:r>
                <a:rPr lang="en-IN" sz="1600" dirty="0">
                  <a:solidFill>
                    <a:schemeClr val="accent6"/>
                  </a:solidFill>
                  <a:latin typeface="+mj-lt"/>
                </a:rPr>
                <a:t>INGRESOS ACTIVOS</a:t>
              </a:r>
              <a:endParaRPr lang="en-US" sz="1600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14563A-6DD8-478A-B49E-A71194165408}"/>
                </a:ext>
              </a:extLst>
            </p:cNvPr>
            <p:cNvSpPr txBox="1"/>
            <p:nvPr/>
          </p:nvSpPr>
          <p:spPr>
            <a:xfrm>
              <a:off x="9666514" y="3202804"/>
              <a:ext cx="2252280" cy="58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Ingresos activos, al referir personas a la plataforma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224282-F5E1-4F41-9627-B356019475C7}"/>
              </a:ext>
            </a:extLst>
          </p:cNvPr>
          <p:cNvGrpSpPr/>
          <p:nvPr/>
        </p:nvGrpSpPr>
        <p:grpSpPr>
          <a:xfrm>
            <a:off x="976499" y="4496983"/>
            <a:ext cx="2311400" cy="1406678"/>
            <a:chOff x="9185462" y="3025155"/>
            <a:chExt cx="2311400" cy="14066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14C842-6382-42E1-B988-20861B719FDF}"/>
                </a:ext>
              </a:extLst>
            </p:cNvPr>
            <p:cNvSpPr txBox="1"/>
            <p:nvPr/>
          </p:nvSpPr>
          <p:spPr>
            <a:xfrm>
              <a:off x="9185462" y="3025155"/>
              <a:ext cx="231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1600" b="1">
                  <a:solidFill>
                    <a:schemeClr val="accent6"/>
                  </a:solidFill>
                  <a:latin typeface="+mj-lt"/>
                  <a:cs typeface="Rajdhani" panose="02000000000000000000" pitchFamily="2" charset="0"/>
                </a:defRPr>
              </a:lvl1pPr>
            </a:lstStyle>
            <a:p>
              <a:pPr algn="l"/>
              <a:r>
                <a:rPr lang="en-US" dirty="0"/>
                <a:t> </a:t>
              </a:r>
              <a:r>
                <a:rPr lang="en-US" dirty="0" err="1"/>
                <a:t>Derrame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EF209E-2159-4157-A22C-9137AC7D7D81}"/>
                </a:ext>
              </a:extLst>
            </p:cNvPr>
            <p:cNvSpPr txBox="1"/>
            <p:nvPr/>
          </p:nvSpPr>
          <p:spPr>
            <a:xfrm>
              <a:off x="9238730" y="3329159"/>
              <a:ext cx="2143352" cy="110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defRPr>
              </a:lvl1pPr>
            </a:lstStyle>
            <a:p>
              <a:pPr algn="l"/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Usted gana con el esfuerzo de línea ascendente y descendente.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E77311-7645-488E-8A1E-8588434EC2A0}"/>
              </a:ext>
            </a:extLst>
          </p:cNvPr>
          <p:cNvGrpSpPr/>
          <p:nvPr/>
        </p:nvGrpSpPr>
        <p:grpSpPr>
          <a:xfrm flipH="1">
            <a:off x="9087122" y="2826679"/>
            <a:ext cx="3181814" cy="864946"/>
            <a:chOff x="8778933" y="3014673"/>
            <a:chExt cx="3181814" cy="86494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98EF1B-4EA0-41F1-99C4-CC3E1D667B6B}"/>
                </a:ext>
              </a:extLst>
            </p:cNvPr>
            <p:cNvSpPr txBox="1"/>
            <p:nvPr/>
          </p:nvSpPr>
          <p:spPr>
            <a:xfrm>
              <a:off x="8778933" y="3014673"/>
              <a:ext cx="31818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6"/>
                  </a:solidFill>
                  <a:latin typeface="+mj-lt"/>
                  <a:cs typeface="Rajdhani" panose="02000000000000000000" pitchFamily="2" charset="0"/>
                </a:defRPr>
              </a:lvl1pPr>
            </a:lstStyle>
            <a:p>
              <a:r>
                <a:rPr lang="en-IN" dirty="0" err="1"/>
                <a:t>Apreciación</a:t>
              </a:r>
              <a:r>
                <a:rPr lang="en-IN" dirty="0"/>
                <a:t> del token</a:t>
              </a:r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14B978-7D9B-41F1-82DD-999D25A2D614}"/>
                </a:ext>
              </a:extLst>
            </p:cNvPr>
            <p:cNvSpPr txBox="1"/>
            <p:nvPr/>
          </p:nvSpPr>
          <p:spPr>
            <a:xfrm>
              <a:off x="10031665" y="3294009"/>
              <a:ext cx="1901372" cy="58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defRPr>
              </a:lvl1pPr>
            </a:lstStyle>
            <a:p>
              <a:pPr algn="l"/>
              <a:r>
                <a:rPr lang="es-E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 el precio del token aumenta, usted gana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5515912-A6BD-4DB1-AEB0-AD8D76A78FDD}"/>
              </a:ext>
            </a:extLst>
          </p:cNvPr>
          <p:cNvGrpSpPr/>
          <p:nvPr/>
        </p:nvGrpSpPr>
        <p:grpSpPr>
          <a:xfrm flipH="1">
            <a:off x="9107025" y="4650053"/>
            <a:ext cx="2691398" cy="861907"/>
            <a:chOff x="9265491" y="3178225"/>
            <a:chExt cx="2691398" cy="86190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1379EF5-14DE-4C02-B8C3-F3D7CF431F7E}"/>
                </a:ext>
              </a:extLst>
            </p:cNvPr>
            <p:cNvSpPr txBox="1"/>
            <p:nvPr/>
          </p:nvSpPr>
          <p:spPr>
            <a:xfrm>
              <a:off x="9265491" y="3178225"/>
              <a:ext cx="2691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chemeClr val="accent6"/>
                  </a:solidFill>
                  <a:latin typeface="+mj-lt"/>
                  <a:cs typeface="Rajdhani" panose="02000000000000000000" pitchFamily="2" charset="0"/>
                </a:defRPr>
              </a:lvl1pPr>
            </a:lstStyle>
            <a:p>
              <a:r>
                <a:rPr lang="en-US" dirty="0"/>
                <a:t>RECOMPENSAS DE APUESTA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6C64795-2D64-4DBF-B1DB-EDCDB25B7294}"/>
                </a:ext>
              </a:extLst>
            </p:cNvPr>
            <p:cNvSpPr txBox="1"/>
            <p:nvPr/>
          </p:nvSpPr>
          <p:spPr>
            <a:xfrm>
              <a:off x="9677789" y="3454522"/>
              <a:ext cx="2242153" cy="58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cs typeface="Segoe UI" panose="020B0502040204020203" pitchFamily="34" charset="0"/>
                </a:defRPr>
              </a:lvl1pPr>
            </a:lstStyle>
            <a:p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Apueste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gane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diariamente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" name="Picture 2" descr="A green lit up coin&#10;&#10;AI-generated content may be incorrect.">
            <a:extLst>
              <a:ext uri="{FF2B5EF4-FFF2-40B4-BE49-F238E27FC236}">
                <a16:creationId xmlns:a16="http://schemas.microsoft.com/office/drawing/2014/main" id="{0B8D6066-94FE-3383-4A07-2481F03D5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393843-B034-6925-90DE-F55B4D8D1B03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E60B63-D86D-D039-D597-74206821B695}"/>
              </a:ext>
            </a:extLst>
          </p:cNvPr>
          <p:cNvSpPr txBox="1"/>
          <p:nvPr/>
        </p:nvSpPr>
        <p:spPr>
          <a:xfrm>
            <a:off x="3571158" y="9283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+mj-lt"/>
              </a:rPr>
              <a:t>4 MANERAS </a:t>
            </a:r>
            <a:r>
              <a:rPr lang="en-IN" sz="3600" b="1" dirty="0">
                <a:solidFill>
                  <a:schemeClr val="accent6"/>
                </a:solidFill>
                <a:latin typeface="+mj-lt"/>
              </a:rPr>
              <a:t>PARA GANAR</a:t>
            </a:r>
          </a:p>
        </p:txBody>
      </p:sp>
      <p:pic>
        <p:nvPicPr>
          <p:cNvPr id="26" name="Picture 25" descr="A green lit up coin&#10;&#10;AI-generated content may be incorrect.">
            <a:extLst>
              <a:ext uri="{FF2B5EF4-FFF2-40B4-BE49-F238E27FC236}">
                <a16:creationId xmlns:a16="http://schemas.microsoft.com/office/drawing/2014/main" id="{F7FF3A7C-E434-AE5F-31A8-5C293BF30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95" y="1990661"/>
            <a:ext cx="4664677" cy="46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AA13F-D59C-01D4-720A-623638B55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 lights in a black background&#10;&#10;AI-generated content may be incorrect.">
            <a:extLst>
              <a:ext uri="{FF2B5EF4-FFF2-40B4-BE49-F238E27FC236}">
                <a16:creationId xmlns:a16="http://schemas.microsoft.com/office/drawing/2014/main" id="{50D1280F-F793-D4AA-7DB3-0AE5A5D82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02"/>
            <a:ext cx="12191999" cy="68410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7841AE-0A92-FC2A-0F2F-8F945043FEB6}"/>
              </a:ext>
            </a:extLst>
          </p:cNvPr>
          <p:cNvSpPr/>
          <p:nvPr/>
        </p:nvSpPr>
        <p:spPr>
          <a:xfrm flipH="1">
            <a:off x="-2" y="-901"/>
            <a:ext cx="12192001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5" name="Picture 14" descr="A green keyhole with hexagons and numbers&#10;&#10;AI-generated content may be incorrect.">
            <a:extLst>
              <a:ext uri="{FF2B5EF4-FFF2-40B4-BE49-F238E27FC236}">
                <a16:creationId xmlns:a16="http://schemas.microsoft.com/office/drawing/2014/main" id="{7A7B9E09-5461-3F08-223A-4D208C11CD0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b="17680"/>
          <a:stretch>
            <a:fillRect/>
          </a:stretch>
        </p:blipFill>
        <p:spPr>
          <a:xfrm>
            <a:off x="0" y="-19637"/>
            <a:ext cx="12191997" cy="68776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E79272-F5DD-7C54-623C-50F06E3AAFF1}"/>
              </a:ext>
            </a:extLst>
          </p:cNvPr>
          <p:cNvSpPr txBox="1"/>
          <p:nvPr/>
        </p:nvSpPr>
        <p:spPr>
          <a:xfrm>
            <a:off x="1954264" y="576929"/>
            <a:ext cx="8304728" cy="707886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XSYNERGY </a:t>
            </a:r>
            <a:r>
              <a:rPr lang="en-IN" sz="4000" b="1" dirty="0">
                <a:solidFill>
                  <a:schemeClr val="accent6"/>
                </a:solidFill>
                <a:latin typeface="+mj-lt"/>
              </a:rPr>
              <a:t>BÓVEDA &amp;</a:t>
            </a:r>
            <a:r>
              <a:rPr lang="en-IN" sz="4000" b="1" dirty="0">
                <a:solidFill>
                  <a:schemeClr val="bg1"/>
                </a:solidFill>
                <a:latin typeface="+mj-lt"/>
              </a:rPr>
              <a:t> APY</a:t>
            </a:r>
            <a:endParaRPr lang="en-ID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A green lit up coin&#10;&#10;AI-generated content may be incorrect.">
            <a:extLst>
              <a:ext uri="{FF2B5EF4-FFF2-40B4-BE49-F238E27FC236}">
                <a16:creationId xmlns:a16="http://schemas.microsoft.com/office/drawing/2014/main" id="{55589D6D-113B-3806-E04A-68760F782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125617"/>
            <a:ext cx="868218" cy="8682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69CD92-F38C-50C1-ED5C-9234E3F7EA5C}"/>
              </a:ext>
            </a:extLst>
          </p:cNvPr>
          <p:cNvSpPr txBox="1"/>
          <p:nvPr/>
        </p:nvSpPr>
        <p:spPr>
          <a:xfrm>
            <a:off x="129304" y="6516839"/>
            <a:ext cx="2091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www.</a:t>
            </a:r>
            <a:r>
              <a:rPr lang="en-IN" sz="1200" b="1" kern="1200" spc="0" dirty="0">
                <a:solidFill>
                  <a:schemeClr val="accent6"/>
                </a:solidFill>
                <a:latin typeface="+mj-lt"/>
                <a:ea typeface="+mn-ea"/>
                <a:cs typeface="+mn-cs"/>
              </a:rPr>
              <a:t>xsynergy.io</a:t>
            </a:r>
            <a:endParaRPr lang="id-ID" sz="1200" b="1" kern="1200" spc="0" dirty="0">
              <a:solidFill>
                <a:schemeClr val="accent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C0CFC4-7A24-EDEF-EABE-1FA13796045B}"/>
              </a:ext>
            </a:extLst>
          </p:cNvPr>
          <p:cNvSpPr txBox="1"/>
          <p:nvPr/>
        </p:nvSpPr>
        <p:spPr>
          <a:xfrm>
            <a:off x="8228129" y="125617"/>
            <a:ext cx="3963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accent6"/>
                </a:solidFill>
                <a:latin typeface="+mj-lt"/>
              </a:rPr>
              <a:t>Vamos a </a:t>
            </a:r>
            <a:r>
              <a:rPr lang="en-IN" sz="1600" b="1" dirty="0" err="1">
                <a:solidFill>
                  <a:schemeClr val="accent6"/>
                </a:solidFill>
                <a:latin typeface="+mj-lt"/>
              </a:rPr>
              <a:t>multiplicarnos</a:t>
            </a:r>
            <a:r>
              <a:rPr lang="en-IN" sz="16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IN" sz="1600" b="1" dirty="0">
                <a:solidFill>
                  <a:schemeClr val="bg1"/>
                </a:solidFill>
                <a:latin typeface="+mj-lt"/>
              </a:rPr>
              <a:t>Tus </a:t>
            </a:r>
            <a:r>
              <a:rPr lang="en-IN" sz="1600" b="1" dirty="0" err="1">
                <a:solidFill>
                  <a:schemeClr val="bg1"/>
                </a:solidFill>
                <a:latin typeface="+mj-lt"/>
              </a:rPr>
              <a:t>recompensas</a:t>
            </a:r>
            <a:endParaRPr lang="en-IN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90C14-1A63-B38A-FB20-1DF8C15765CE}"/>
              </a:ext>
            </a:extLst>
          </p:cNvPr>
          <p:cNvSpPr/>
          <p:nvPr/>
        </p:nvSpPr>
        <p:spPr>
          <a:xfrm>
            <a:off x="498764" y="2601877"/>
            <a:ext cx="11317415" cy="36380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18D61F-BAEC-9765-8A45-A7F020333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15444"/>
              </p:ext>
            </p:extLst>
          </p:nvPr>
        </p:nvGraphicFramePr>
        <p:xfrm>
          <a:off x="498764" y="2601335"/>
          <a:ext cx="11317415" cy="38758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82221">
                  <a:extLst>
                    <a:ext uri="{9D8B030D-6E8A-4147-A177-3AD203B41FA5}">
                      <a16:colId xmlns:a16="http://schemas.microsoft.com/office/drawing/2014/main" val="3121714536"/>
                    </a:ext>
                  </a:extLst>
                </a:gridCol>
                <a:gridCol w="2337388">
                  <a:extLst>
                    <a:ext uri="{9D8B030D-6E8A-4147-A177-3AD203B41FA5}">
                      <a16:colId xmlns:a16="http://schemas.microsoft.com/office/drawing/2014/main" val="3212096320"/>
                    </a:ext>
                  </a:extLst>
                </a:gridCol>
                <a:gridCol w="2816835">
                  <a:extLst>
                    <a:ext uri="{9D8B030D-6E8A-4147-A177-3AD203B41FA5}">
                      <a16:colId xmlns:a16="http://schemas.microsoft.com/office/drawing/2014/main" val="4068632567"/>
                    </a:ext>
                  </a:extLst>
                </a:gridCol>
                <a:gridCol w="1833474">
                  <a:extLst>
                    <a:ext uri="{9D8B030D-6E8A-4147-A177-3AD203B41FA5}">
                      <a16:colId xmlns:a16="http://schemas.microsoft.com/office/drawing/2014/main" val="163715673"/>
                    </a:ext>
                  </a:extLst>
                </a:gridCol>
                <a:gridCol w="2047497">
                  <a:extLst>
                    <a:ext uri="{9D8B030D-6E8A-4147-A177-3AD203B41FA5}">
                      <a16:colId xmlns:a16="http://schemas.microsoft.com/office/drawing/2014/main" val="3070907641"/>
                    </a:ext>
                  </a:extLst>
                </a:gridCol>
              </a:tblGrid>
              <a:tr h="69530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NIVEL DE RANURA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DURACIÓN DEL BLOQUEO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N" sz="20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ROI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135931"/>
                  </a:ext>
                </a:extLst>
              </a:tr>
              <a:tr h="590528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STARTER</a:t>
                      </a: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RANURA 1</a:t>
                      </a: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360 DÍAS</a:t>
                      </a: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2X</a:t>
                      </a:r>
                    </a:p>
                  </a:txBody>
                  <a:tcPr anchor="ctr">
                    <a:solidFill>
                      <a:schemeClr val="accent6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08653"/>
                  </a:ext>
                </a:extLst>
              </a:tr>
              <a:tr h="6589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BRONZE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RANURA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732747"/>
                  </a:ext>
                </a:extLst>
              </a:tr>
              <a:tr h="607538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SILVER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RANURA 6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DÍAS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180%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3X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75194"/>
                  </a:ext>
                </a:extLst>
              </a:tr>
              <a:tr h="658902">
                <a:tc>
                  <a:txBody>
                    <a:bodyPr/>
                    <a:lstStyle/>
                    <a:p>
                      <a:pPr algn="ctr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RANURA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175 DÍAS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541145"/>
                  </a:ext>
                </a:extLst>
              </a:tr>
              <a:tr h="6589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DIAMOND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RANURA 12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 DÍAS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370%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4X</a:t>
                      </a:r>
                    </a:p>
                  </a:txBody>
                  <a:tcPr anchor="ctr">
                    <a:solidFill>
                      <a:schemeClr val="accent6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9686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CCAA428-22CF-8E63-E6E2-54F3AC7121AA}"/>
              </a:ext>
            </a:extLst>
          </p:cNvPr>
          <p:cNvSpPr txBox="1"/>
          <p:nvPr/>
        </p:nvSpPr>
        <p:spPr>
          <a:xfrm>
            <a:off x="1818849" y="1223043"/>
            <a:ext cx="8418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bóveda de XSYNERGY es donde sus tokens no solo se quedan, sino que se multiplican.</a:t>
            </a:r>
            <a:b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Que guarda tus tokens y te paga recompensas diarias. Cuanto más tiempo los guardes en la Bóveda, más ganarás.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38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1E3E"/>
      </a:accent1>
      <a:accent2>
        <a:srgbClr val="01406A"/>
      </a:accent2>
      <a:accent3>
        <a:srgbClr val="007089"/>
      </a:accent3>
      <a:accent4>
        <a:srgbClr val="00978A"/>
      </a:accent4>
      <a:accent5>
        <a:srgbClr val="17C565"/>
      </a:accent5>
      <a:accent6>
        <a:srgbClr val="A6EB13"/>
      </a:accent6>
      <a:hlink>
        <a:srgbClr val="0563C1"/>
      </a:hlink>
      <a:folHlink>
        <a:srgbClr val="954F72"/>
      </a:folHlink>
    </a:clrScheme>
    <a:fontScheme name="Powerplay">
      <a:majorFont>
        <a:latin typeface="Orbitron"/>
        <a:ea typeface=""/>
        <a:cs typeface=""/>
      </a:majorFont>
      <a:minorFont>
        <a:latin typeface="Electroliz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8572</TotalTime>
  <Words>1931</Words>
  <Application>Microsoft Office PowerPoint</Application>
  <PresentationFormat>Widescreen</PresentationFormat>
  <Paragraphs>241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Google Sans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</dc:creator>
  <cp:lastModifiedBy>user</cp:lastModifiedBy>
  <cp:revision>222</cp:revision>
  <dcterms:created xsi:type="dcterms:W3CDTF">2024-02-26T03:15:40Z</dcterms:created>
  <dcterms:modified xsi:type="dcterms:W3CDTF">2025-09-13T13:45:20Z</dcterms:modified>
</cp:coreProperties>
</file>