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66" r:id="rId2"/>
    <p:sldId id="268" r:id="rId3"/>
    <p:sldId id="257" r:id="rId4"/>
    <p:sldId id="261" r:id="rId5"/>
    <p:sldId id="263" r:id="rId6"/>
    <p:sldId id="348" r:id="rId7"/>
    <p:sldId id="293" r:id="rId8"/>
    <p:sldId id="315" r:id="rId9"/>
    <p:sldId id="689" r:id="rId10"/>
    <p:sldId id="277" r:id="rId11"/>
    <p:sldId id="284" r:id="rId12"/>
    <p:sldId id="531" r:id="rId13"/>
    <p:sldId id="532" r:id="rId14"/>
    <p:sldId id="326" r:id="rId15"/>
    <p:sldId id="687" r:id="rId16"/>
    <p:sldId id="688" r:id="rId17"/>
    <p:sldId id="691" r:id="rId18"/>
    <p:sldId id="692" r:id="rId19"/>
    <p:sldId id="68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02" autoAdjust="0"/>
    <p:restoredTop sz="94660"/>
  </p:normalViewPr>
  <p:slideViewPr>
    <p:cSldViewPr snapToGrid="0" showGuides="1">
      <p:cViewPr varScale="1">
        <p:scale>
          <a:sx n="70" d="100"/>
          <a:sy n="70" d="100"/>
        </p:scale>
        <p:origin x="780" y="66"/>
      </p:cViewPr>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6E6860-D56E-4078-9E96-1E8E37CC2551}" type="datetimeFigureOut">
              <a:rPr lang="en-ID" smtClean="0"/>
              <a:t>15/09/2025</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7B3B53-FA52-4A8D-8F2A-56F2B508B414}" type="slidenum">
              <a:rPr lang="en-ID" smtClean="0"/>
              <a:t>‹#›</a:t>
            </a:fld>
            <a:endParaRPr lang="en-ID"/>
          </a:p>
        </p:txBody>
      </p:sp>
    </p:spTree>
    <p:extLst>
      <p:ext uri="{BB962C8B-B14F-4D97-AF65-F5344CB8AC3E}">
        <p14:creationId xmlns:p14="http://schemas.microsoft.com/office/powerpoint/2010/main" val="4036983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D752A5-33CA-92C5-AACE-F4E832D50E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0DFF40-0473-881A-4F6B-1989A1FDA7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E1DA6C-030D-2F39-7BC8-C1154E742ED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CC6FC5C-26C2-1E24-E343-B21194A6A35E}"/>
              </a:ext>
            </a:extLst>
          </p:cNvPr>
          <p:cNvSpPr>
            <a:spLocks noGrp="1"/>
          </p:cNvSpPr>
          <p:nvPr>
            <p:ph type="sldNum" sz="quarter" idx="5"/>
          </p:nvPr>
        </p:nvSpPr>
        <p:spPr/>
        <p:txBody>
          <a:bodyPr/>
          <a:lstStyle/>
          <a:p>
            <a:fld id="{AA29D992-CAB0-411E-9A6A-073CD8DF7E60}" type="slidenum">
              <a:rPr lang="en-US" smtClean="0"/>
              <a:t>9</a:t>
            </a:fld>
            <a:endParaRPr lang="en-US"/>
          </a:p>
        </p:txBody>
      </p:sp>
    </p:spTree>
    <p:extLst>
      <p:ext uri="{BB962C8B-B14F-4D97-AF65-F5344CB8AC3E}">
        <p14:creationId xmlns:p14="http://schemas.microsoft.com/office/powerpoint/2010/main" val="3424720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29D992-CAB0-411E-9A6A-073CD8DF7E60}" type="slidenum">
              <a:rPr lang="en-US" smtClean="0"/>
              <a:t>14</a:t>
            </a:fld>
            <a:endParaRPr lang="en-US"/>
          </a:p>
        </p:txBody>
      </p:sp>
    </p:spTree>
    <p:extLst>
      <p:ext uri="{BB962C8B-B14F-4D97-AF65-F5344CB8AC3E}">
        <p14:creationId xmlns:p14="http://schemas.microsoft.com/office/powerpoint/2010/main" val="1890531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5E944F-3878-57F8-5130-43B585A1F0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5548AC-6814-0319-7DD1-EBE627EF26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4A568A-87E9-07B2-D622-D1B433B0338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8A14595-95F1-471C-8B4D-73ADA6CB72CC}"/>
              </a:ext>
            </a:extLst>
          </p:cNvPr>
          <p:cNvSpPr>
            <a:spLocks noGrp="1"/>
          </p:cNvSpPr>
          <p:nvPr>
            <p:ph type="sldNum" sz="quarter" idx="5"/>
          </p:nvPr>
        </p:nvSpPr>
        <p:spPr/>
        <p:txBody>
          <a:bodyPr/>
          <a:lstStyle/>
          <a:p>
            <a:fld id="{AA29D992-CAB0-411E-9A6A-073CD8DF7E60}" type="slidenum">
              <a:rPr lang="en-US" smtClean="0"/>
              <a:t>15</a:t>
            </a:fld>
            <a:endParaRPr lang="en-US"/>
          </a:p>
        </p:txBody>
      </p:sp>
    </p:spTree>
    <p:extLst>
      <p:ext uri="{BB962C8B-B14F-4D97-AF65-F5344CB8AC3E}">
        <p14:creationId xmlns:p14="http://schemas.microsoft.com/office/powerpoint/2010/main" val="2844647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FC3BF9-8B2F-70DB-F70D-F0802A426D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9A86D7-81AD-C5DB-2AD9-EBD601A770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EF540B-8E9F-F5AF-2F08-0427D4DB165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1DFE61D-53B4-72C2-32F6-F32A36413844}"/>
              </a:ext>
            </a:extLst>
          </p:cNvPr>
          <p:cNvSpPr>
            <a:spLocks noGrp="1"/>
          </p:cNvSpPr>
          <p:nvPr>
            <p:ph type="sldNum" sz="quarter" idx="5"/>
          </p:nvPr>
        </p:nvSpPr>
        <p:spPr/>
        <p:txBody>
          <a:bodyPr/>
          <a:lstStyle/>
          <a:p>
            <a:fld id="{AA29D992-CAB0-411E-9A6A-073CD8DF7E60}" type="slidenum">
              <a:rPr lang="en-US" smtClean="0"/>
              <a:t>16</a:t>
            </a:fld>
            <a:endParaRPr lang="en-US"/>
          </a:p>
        </p:txBody>
      </p:sp>
    </p:spTree>
    <p:extLst>
      <p:ext uri="{BB962C8B-B14F-4D97-AF65-F5344CB8AC3E}">
        <p14:creationId xmlns:p14="http://schemas.microsoft.com/office/powerpoint/2010/main" val="2406809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481452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6_Title Slide">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8DBF550-AC22-405C-8784-5BC7E06E8F43}"/>
              </a:ext>
            </a:extLst>
          </p:cNvPr>
          <p:cNvSpPr>
            <a:spLocks noGrp="1"/>
          </p:cNvSpPr>
          <p:nvPr>
            <p:ph type="pic" sz="quarter" idx="10"/>
          </p:nvPr>
        </p:nvSpPr>
        <p:spPr>
          <a:xfrm>
            <a:off x="0" y="64107"/>
            <a:ext cx="4278648" cy="6793892"/>
          </a:xfrm>
          <a:custGeom>
            <a:avLst/>
            <a:gdLst>
              <a:gd name="connsiteX0" fmla="*/ 4278648 w 4278648"/>
              <a:gd name="connsiteY0" fmla="*/ 0 h 6793892"/>
              <a:gd name="connsiteX1" fmla="*/ 4278648 w 4278648"/>
              <a:gd name="connsiteY1" fmla="*/ 3478368 h 6793892"/>
              <a:gd name="connsiteX2" fmla="*/ 0 w 4278648"/>
              <a:gd name="connsiteY2" fmla="*/ 6793892 h 6793892"/>
              <a:gd name="connsiteX3" fmla="*/ 0 w 4278648"/>
              <a:gd name="connsiteY3" fmla="*/ 3315524 h 6793892"/>
            </a:gdLst>
            <a:ahLst/>
            <a:cxnLst>
              <a:cxn ang="0">
                <a:pos x="connsiteX0" y="connsiteY0"/>
              </a:cxn>
              <a:cxn ang="0">
                <a:pos x="connsiteX1" y="connsiteY1"/>
              </a:cxn>
              <a:cxn ang="0">
                <a:pos x="connsiteX2" y="connsiteY2"/>
              </a:cxn>
              <a:cxn ang="0">
                <a:pos x="connsiteX3" y="connsiteY3"/>
              </a:cxn>
            </a:cxnLst>
            <a:rect l="l" t="t" r="r" b="b"/>
            <a:pathLst>
              <a:path w="4278648" h="6793892">
                <a:moveTo>
                  <a:pt x="4278648" y="0"/>
                </a:moveTo>
                <a:lnTo>
                  <a:pt x="4278648" y="3478368"/>
                </a:lnTo>
                <a:lnTo>
                  <a:pt x="0" y="6793892"/>
                </a:lnTo>
                <a:lnTo>
                  <a:pt x="0" y="3315524"/>
                </a:lnTo>
                <a:close/>
              </a:path>
            </a:pathLst>
          </a:custGeom>
        </p:spPr>
        <p:txBody>
          <a:bodyPr wrap="square">
            <a:noAutofit/>
          </a:bodyPr>
          <a:lstStyle/>
          <a:p>
            <a:endParaRPr lang="en-ID"/>
          </a:p>
        </p:txBody>
      </p:sp>
      <p:sp>
        <p:nvSpPr>
          <p:cNvPr id="22" name="Picture Placeholder 21">
            <a:extLst>
              <a:ext uri="{FF2B5EF4-FFF2-40B4-BE49-F238E27FC236}">
                <a16:creationId xmlns:a16="http://schemas.microsoft.com/office/drawing/2014/main" id="{0EED02FA-B728-4188-9C85-501DE83F3C21}"/>
              </a:ext>
            </a:extLst>
          </p:cNvPr>
          <p:cNvSpPr>
            <a:spLocks noGrp="1"/>
          </p:cNvSpPr>
          <p:nvPr>
            <p:ph type="pic" sz="quarter" idx="11"/>
          </p:nvPr>
        </p:nvSpPr>
        <p:spPr>
          <a:xfrm>
            <a:off x="7913352" y="0"/>
            <a:ext cx="4278648" cy="6793892"/>
          </a:xfrm>
          <a:custGeom>
            <a:avLst/>
            <a:gdLst>
              <a:gd name="connsiteX0" fmla="*/ 4278648 w 4278648"/>
              <a:gd name="connsiteY0" fmla="*/ 0 h 6793892"/>
              <a:gd name="connsiteX1" fmla="*/ 4278648 w 4278648"/>
              <a:gd name="connsiteY1" fmla="*/ 3478368 h 6793892"/>
              <a:gd name="connsiteX2" fmla="*/ 0 w 4278648"/>
              <a:gd name="connsiteY2" fmla="*/ 6793892 h 6793892"/>
              <a:gd name="connsiteX3" fmla="*/ 0 w 4278648"/>
              <a:gd name="connsiteY3" fmla="*/ 3315524 h 6793892"/>
            </a:gdLst>
            <a:ahLst/>
            <a:cxnLst>
              <a:cxn ang="0">
                <a:pos x="connsiteX0" y="connsiteY0"/>
              </a:cxn>
              <a:cxn ang="0">
                <a:pos x="connsiteX1" y="connsiteY1"/>
              </a:cxn>
              <a:cxn ang="0">
                <a:pos x="connsiteX2" y="connsiteY2"/>
              </a:cxn>
              <a:cxn ang="0">
                <a:pos x="connsiteX3" y="connsiteY3"/>
              </a:cxn>
            </a:cxnLst>
            <a:rect l="l" t="t" r="r" b="b"/>
            <a:pathLst>
              <a:path w="4278648" h="6793892">
                <a:moveTo>
                  <a:pt x="4278648" y="0"/>
                </a:moveTo>
                <a:lnTo>
                  <a:pt x="4278648" y="3478368"/>
                </a:lnTo>
                <a:lnTo>
                  <a:pt x="0" y="6793892"/>
                </a:lnTo>
                <a:lnTo>
                  <a:pt x="0" y="3315524"/>
                </a:lnTo>
                <a:close/>
              </a:path>
            </a:pathLst>
          </a:custGeom>
        </p:spPr>
        <p:txBody>
          <a:bodyPr wrap="square">
            <a:noAutofit/>
          </a:bodyPr>
          <a:lstStyle/>
          <a:p>
            <a:endParaRPr lang="en-ID"/>
          </a:p>
        </p:txBody>
      </p:sp>
    </p:spTree>
    <p:extLst>
      <p:ext uri="{BB962C8B-B14F-4D97-AF65-F5344CB8AC3E}">
        <p14:creationId xmlns:p14="http://schemas.microsoft.com/office/powerpoint/2010/main" val="4143731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A139A4C-F4D0-4361-BD4C-1E4664119D62}"/>
              </a:ext>
            </a:extLst>
          </p:cNvPr>
          <p:cNvSpPr>
            <a:spLocks noGrp="1"/>
          </p:cNvSpPr>
          <p:nvPr>
            <p:ph type="pic" sz="quarter" idx="10"/>
          </p:nvPr>
        </p:nvSpPr>
        <p:spPr>
          <a:xfrm>
            <a:off x="7581900" y="0"/>
            <a:ext cx="4610100" cy="6858000"/>
          </a:xfrm>
          <a:custGeom>
            <a:avLst/>
            <a:gdLst>
              <a:gd name="connsiteX0" fmla="*/ 0 w 4610100"/>
              <a:gd name="connsiteY0" fmla="*/ 0 h 6858000"/>
              <a:gd name="connsiteX1" fmla="*/ 4610100 w 4610100"/>
              <a:gd name="connsiteY1" fmla="*/ 0 h 6858000"/>
              <a:gd name="connsiteX2" fmla="*/ 4610100 w 4610100"/>
              <a:gd name="connsiteY2" fmla="*/ 6858000 h 6858000"/>
              <a:gd name="connsiteX3" fmla="*/ 0 w 46101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610100" h="6858000">
                <a:moveTo>
                  <a:pt x="0" y="0"/>
                </a:moveTo>
                <a:lnTo>
                  <a:pt x="4610100" y="0"/>
                </a:lnTo>
                <a:lnTo>
                  <a:pt x="4610100" y="6858000"/>
                </a:lnTo>
                <a:lnTo>
                  <a:pt x="0" y="6858000"/>
                </a:lnTo>
                <a:close/>
              </a:path>
            </a:pathLst>
          </a:custGeom>
        </p:spPr>
        <p:txBody>
          <a:bodyPr wrap="square">
            <a:noAutofit/>
          </a:bodyPr>
          <a:lstStyle/>
          <a:p>
            <a:endParaRPr lang="en-ID"/>
          </a:p>
        </p:txBody>
      </p:sp>
    </p:spTree>
    <p:extLst>
      <p:ext uri="{BB962C8B-B14F-4D97-AF65-F5344CB8AC3E}">
        <p14:creationId xmlns:p14="http://schemas.microsoft.com/office/powerpoint/2010/main" val="32855601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9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9EBEC9-834D-43BC-8048-E843F01A8BD8}"/>
              </a:ext>
            </a:extLst>
          </p:cNvPr>
          <p:cNvSpPr/>
          <p:nvPr userDrawn="1"/>
        </p:nvSpPr>
        <p:spPr>
          <a:xfrm>
            <a:off x="0" y="87526"/>
            <a:ext cx="12192000" cy="6858000"/>
          </a:xfrm>
          <a:prstGeom prst="rect">
            <a:avLst/>
          </a:prstGeom>
          <a:gradFill flip="none" rotWithShape="1">
            <a:gsLst>
              <a:gs pos="0">
                <a:schemeClr val="accent6">
                  <a:alpha val="55000"/>
                </a:schemeClr>
              </a:gs>
              <a:gs pos="43000">
                <a:schemeClr val="accent5">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tx1"/>
              </a:solidFill>
            </a:endParaRPr>
          </a:p>
        </p:txBody>
      </p:sp>
      <p:sp>
        <p:nvSpPr>
          <p:cNvPr id="5" name="Picture Placeholder 4">
            <a:extLst>
              <a:ext uri="{FF2B5EF4-FFF2-40B4-BE49-F238E27FC236}">
                <a16:creationId xmlns:a16="http://schemas.microsoft.com/office/drawing/2014/main" id="{8C68B83B-43C8-44CD-852F-5F3707DCEBA4}"/>
              </a:ext>
            </a:extLst>
          </p:cNvPr>
          <p:cNvSpPr>
            <a:spLocks noGrp="1"/>
          </p:cNvSpPr>
          <p:nvPr>
            <p:ph type="pic" sz="quarter" idx="10" hasCustomPrompt="1"/>
          </p:nvPr>
        </p:nvSpPr>
        <p:spPr>
          <a:xfrm>
            <a:off x="3545532" y="0"/>
            <a:ext cx="5100936" cy="6858000"/>
          </a:xfrm>
          <a:custGeom>
            <a:avLst/>
            <a:gdLst>
              <a:gd name="connsiteX0" fmla="*/ 0 w 5100936"/>
              <a:gd name="connsiteY0" fmla="*/ 0 h 6858000"/>
              <a:gd name="connsiteX1" fmla="*/ 5100936 w 5100936"/>
              <a:gd name="connsiteY1" fmla="*/ 0 h 6858000"/>
              <a:gd name="connsiteX2" fmla="*/ 5100936 w 5100936"/>
              <a:gd name="connsiteY2" fmla="*/ 6858000 h 6858000"/>
              <a:gd name="connsiteX3" fmla="*/ 0 w 510093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00936" h="6858000">
                <a:moveTo>
                  <a:pt x="0" y="0"/>
                </a:moveTo>
                <a:lnTo>
                  <a:pt x="5100936" y="0"/>
                </a:lnTo>
                <a:lnTo>
                  <a:pt x="5100936" y="6858000"/>
                </a:lnTo>
                <a:lnTo>
                  <a:pt x="0" y="6858000"/>
                </a:lnTo>
                <a:close/>
              </a:path>
            </a:pathLst>
          </a:custGeom>
          <a:noFill/>
          <a:effectLst>
            <a:outerShdw blurRad="1003300" dist="952500" dir="2700000" sx="86000" sy="86000" algn="tl" rotWithShape="0">
              <a:prstClr val="black">
                <a:alpha val="22000"/>
              </a:prstClr>
            </a:outerShdw>
          </a:effectLst>
        </p:spPr>
        <p:txBody>
          <a:bodyPr wrap="square">
            <a:no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lumMod val="75000"/>
                  </a:schemeClr>
                </a:solidFill>
              </a:defRPr>
            </a:lvl1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endParaRPr lang="en-GB" dirty="0"/>
          </a:p>
          <a:p>
            <a:endParaRPr lang="en-GB" dirty="0"/>
          </a:p>
        </p:txBody>
      </p:sp>
    </p:spTree>
    <p:extLst>
      <p:ext uri="{BB962C8B-B14F-4D97-AF65-F5344CB8AC3E}">
        <p14:creationId xmlns:p14="http://schemas.microsoft.com/office/powerpoint/2010/main" val="11182441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3_Dark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B828D8A-96BC-449D-92CE-803FC343D05D}"/>
              </a:ext>
            </a:extLst>
          </p:cNvPr>
          <p:cNvSpPr/>
          <p:nvPr userDrawn="1"/>
        </p:nvSpPr>
        <p:spPr>
          <a:xfrm>
            <a:off x="0" y="87526"/>
            <a:ext cx="12192000" cy="6858000"/>
          </a:xfrm>
          <a:prstGeom prst="rect">
            <a:avLst/>
          </a:prstGeom>
          <a:gradFill flip="none" rotWithShape="1">
            <a:gsLst>
              <a:gs pos="0">
                <a:schemeClr val="accent6">
                  <a:alpha val="55000"/>
                </a:schemeClr>
              </a:gs>
              <a:gs pos="43000">
                <a:schemeClr val="accent5">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tx1"/>
              </a:solidFill>
            </a:endParaRPr>
          </a:p>
        </p:txBody>
      </p:sp>
      <p:sp>
        <p:nvSpPr>
          <p:cNvPr id="8" name="Picture Placeholder 7">
            <a:extLst>
              <a:ext uri="{FF2B5EF4-FFF2-40B4-BE49-F238E27FC236}">
                <a16:creationId xmlns:a16="http://schemas.microsoft.com/office/drawing/2014/main" id="{25D57D53-822B-423F-927E-3EE52C8D1D2F}"/>
              </a:ext>
            </a:extLst>
          </p:cNvPr>
          <p:cNvSpPr>
            <a:spLocks noGrp="1"/>
          </p:cNvSpPr>
          <p:nvPr>
            <p:ph type="pic" sz="quarter" idx="10"/>
          </p:nvPr>
        </p:nvSpPr>
        <p:spPr>
          <a:xfrm>
            <a:off x="4337050" y="1757576"/>
            <a:ext cx="3517900" cy="3517900"/>
          </a:xfrm>
          <a:prstGeom prst="snip2DiagRect">
            <a:avLst/>
          </a:prstGeom>
        </p:spPr>
        <p:txBody>
          <a:bodyPr wrap="square">
            <a:noAutofit/>
          </a:bodyPr>
          <a:lstStyle/>
          <a:p>
            <a:endParaRPr lang="en-ID"/>
          </a:p>
        </p:txBody>
      </p:sp>
    </p:spTree>
    <p:extLst>
      <p:ext uri="{BB962C8B-B14F-4D97-AF65-F5344CB8AC3E}">
        <p14:creationId xmlns:p14="http://schemas.microsoft.com/office/powerpoint/2010/main" val="2397419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1FFB1BD-B621-4D19-93AC-3FAFF521560A}"/>
              </a:ext>
            </a:extLst>
          </p:cNvPr>
          <p:cNvSpPr/>
          <p:nvPr userDrawn="1"/>
        </p:nvSpPr>
        <p:spPr>
          <a:xfrm flipH="1">
            <a:off x="0" y="10705"/>
            <a:ext cx="12192000" cy="6836591"/>
          </a:xfrm>
          <a:prstGeom prst="rect">
            <a:avLst/>
          </a:prstGeom>
          <a:gradFill flip="none" rotWithShape="1">
            <a:gsLst>
              <a:gs pos="0">
                <a:schemeClr val="accent6">
                  <a:alpha val="30000"/>
                </a:schemeClr>
              </a:gs>
              <a:gs pos="84000">
                <a:schemeClr val="accent3">
                  <a:alpha val="0"/>
                </a:schemeClr>
              </a:gs>
            </a:gsLst>
            <a:path path="circle">
              <a:fillToRect l="50000" t="50000" r="50000" b="50000"/>
            </a:path>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Tree>
    <p:extLst>
      <p:ext uri="{BB962C8B-B14F-4D97-AF65-F5344CB8AC3E}">
        <p14:creationId xmlns:p14="http://schemas.microsoft.com/office/powerpoint/2010/main" val="1320364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681D13B-6CD5-4734-B0D2-5717CEC008F9}"/>
              </a:ext>
            </a:extLst>
          </p:cNvPr>
          <p:cNvSpPr>
            <a:spLocks noGrp="1"/>
          </p:cNvSpPr>
          <p:nvPr>
            <p:ph type="pic" sz="quarter" idx="10"/>
          </p:nvPr>
        </p:nvSpPr>
        <p:spPr>
          <a:xfrm>
            <a:off x="0" y="0"/>
            <a:ext cx="12192000" cy="3619188"/>
          </a:xfrm>
          <a:custGeom>
            <a:avLst/>
            <a:gdLst>
              <a:gd name="connsiteX0" fmla="*/ 0 w 12192000"/>
              <a:gd name="connsiteY0" fmla="*/ 0 h 3619188"/>
              <a:gd name="connsiteX1" fmla="*/ 12192000 w 12192000"/>
              <a:gd name="connsiteY1" fmla="*/ 0 h 3619188"/>
              <a:gd name="connsiteX2" fmla="*/ 12192000 w 12192000"/>
              <a:gd name="connsiteY2" fmla="*/ 3619188 h 3619188"/>
              <a:gd name="connsiteX3" fmla="*/ 0 w 12192000"/>
              <a:gd name="connsiteY3" fmla="*/ 3619188 h 3619188"/>
            </a:gdLst>
            <a:ahLst/>
            <a:cxnLst>
              <a:cxn ang="0">
                <a:pos x="connsiteX0" y="connsiteY0"/>
              </a:cxn>
              <a:cxn ang="0">
                <a:pos x="connsiteX1" y="connsiteY1"/>
              </a:cxn>
              <a:cxn ang="0">
                <a:pos x="connsiteX2" y="connsiteY2"/>
              </a:cxn>
              <a:cxn ang="0">
                <a:pos x="connsiteX3" y="connsiteY3"/>
              </a:cxn>
            </a:cxnLst>
            <a:rect l="l" t="t" r="r" b="b"/>
            <a:pathLst>
              <a:path w="12192000" h="3619188">
                <a:moveTo>
                  <a:pt x="0" y="0"/>
                </a:moveTo>
                <a:lnTo>
                  <a:pt x="12192000" y="0"/>
                </a:lnTo>
                <a:lnTo>
                  <a:pt x="12192000" y="3619188"/>
                </a:lnTo>
                <a:lnTo>
                  <a:pt x="0" y="3619188"/>
                </a:lnTo>
                <a:close/>
              </a:path>
            </a:pathLst>
          </a:custGeom>
        </p:spPr>
        <p:txBody>
          <a:bodyPr wrap="square">
            <a:noAutofit/>
          </a:bodyPr>
          <a:lstStyle/>
          <a:p>
            <a:endParaRPr lang="en-ID"/>
          </a:p>
        </p:txBody>
      </p:sp>
    </p:spTree>
    <p:extLst>
      <p:ext uri="{BB962C8B-B14F-4D97-AF65-F5344CB8AC3E}">
        <p14:creationId xmlns:p14="http://schemas.microsoft.com/office/powerpoint/2010/main" val="1315537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C19712A8-80CD-41C2-A7AC-943A2EC89BC6}"/>
              </a:ext>
            </a:extLst>
          </p:cNvPr>
          <p:cNvSpPr>
            <a:spLocks noGrp="1"/>
          </p:cNvSpPr>
          <p:nvPr>
            <p:ph type="pic" sz="quarter" idx="10"/>
          </p:nvPr>
        </p:nvSpPr>
        <p:spPr>
          <a:xfrm>
            <a:off x="0" y="0"/>
            <a:ext cx="12192000" cy="6858000"/>
          </a:xfrm>
          <a:prstGeom prst="rect">
            <a:avLst/>
          </a:prstGeom>
        </p:spPr>
        <p:txBody>
          <a:bodyPr/>
          <a:lstStyle/>
          <a:p>
            <a:endParaRPr lang="en-ID"/>
          </a:p>
        </p:txBody>
      </p:sp>
    </p:spTree>
    <p:extLst>
      <p:ext uri="{BB962C8B-B14F-4D97-AF65-F5344CB8AC3E}">
        <p14:creationId xmlns:p14="http://schemas.microsoft.com/office/powerpoint/2010/main" val="3232128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EC32582-A084-4BC6-AD12-32FB39D30657}"/>
              </a:ext>
            </a:extLst>
          </p:cNvPr>
          <p:cNvSpPr/>
          <p:nvPr userDrawn="1"/>
        </p:nvSpPr>
        <p:spPr>
          <a:xfrm flipH="1">
            <a:off x="0" y="0"/>
            <a:ext cx="12192000" cy="6858000"/>
          </a:xfrm>
          <a:prstGeom prst="rect">
            <a:avLst/>
          </a:prstGeom>
          <a:gradFill flip="none" rotWithShape="1">
            <a:gsLst>
              <a:gs pos="0">
                <a:schemeClr val="accent6">
                  <a:alpha val="30000"/>
                </a:schemeClr>
              </a:gs>
              <a:gs pos="84000">
                <a:schemeClr val="accent3">
                  <a:alpha val="0"/>
                </a:schemeClr>
              </a:gs>
            </a:gsLst>
            <a:lin ang="1350000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ID" dirty="0"/>
          </a:p>
        </p:txBody>
      </p:sp>
      <p:sp>
        <p:nvSpPr>
          <p:cNvPr id="23" name="Picture Placeholder 22">
            <a:extLst>
              <a:ext uri="{FF2B5EF4-FFF2-40B4-BE49-F238E27FC236}">
                <a16:creationId xmlns:a16="http://schemas.microsoft.com/office/drawing/2014/main" id="{D3C89F3B-D9CA-42D5-B30C-C92566E08F80}"/>
              </a:ext>
            </a:extLst>
          </p:cNvPr>
          <p:cNvSpPr>
            <a:spLocks noGrp="1"/>
          </p:cNvSpPr>
          <p:nvPr userDrawn="1">
            <p:ph type="pic" sz="quarter" idx="10"/>
          </p:nvPr>
        </p:nvSpPr>
        <p:spPr>
          <a:xfrm>
            <a:off x="5950856" y="0"/>
            <a:ext cx="3120572" cy="4267200"/>
          </a:xfrm>
          <a:custGeom>
            <a:avLst/>
            <a:gdLst>
              <a:gd name="connsiteX0" fmla="*/ 0 w 3120572"/>
              <a:gd name="connsiteY0" fmla="*/ 0 h 4572000"/>
              <a:gd name="connsiteX1" fmla="*/ 3120572 w 3120572"/>
              <a:gd name="connsiteY1" fmla="*/ 0 h 4572000"/>
              <a:gd name="connsiteX2" fmla="*/ 3120572 w 3120572"/>
              <a:gd name="connsiteY2" fmla="*/ 4572000 h 4572000"/>
              <a:gd name="connsiteX3" fmla="*/ 0 w 3120572"/>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3120572" h="4572000">
                <a:moveTo>
                  <a:pt x="0" y="0"/>
                </a:moveTo>
                <a:lnTo>
                  <a:pt x="3120572" y="0"/>
                </a:lnTo>
                <a:lnTo>
                  <a:pt x="3120572" y="4572000"/>
                </a:lnTo>
                <a:lnTo>
                  <a:pt x="0" y="4572000"/>
                </a:lnTo>
                <a:close/>
              </a:path>
            </a:pathLst>
          </a:custGeom>
        </p:spPr>
        <p:txBody>
          <a:bodyPr wrap="square">
            <a:noAutofit/>
          </a:bodyPr>
          <a:lstStyle/>
          <a:p>
            <a:endParaRPr lang="en-ID"/>
          </a:p>
        </p:txBody>
      </p:sp>
      <p:sp>
        <p:nvSpPr>
          <p:cNvPr id="24" name="Picture Placeholder 23">
            <a:extLst>
              <a:ext uri="{FF2B5EF4-FFF2-40B4-BE49-F238E27FC236}">
                <a16:creationId xmlns:a16="http://schemas.microsoft.com/office/drawing/2014/main" id="{3BD13E7D-516F-4644-9A69-1DEA953729D4}"/>
              </a:ext>
            </a:extLst>
          </p:cNvPr>
          <p:cNvSpPr>
            <a:spLocks noGrp="1"/>
          </p:cNvSpPr>
          <p:nvPr userDrawn="1">
            <p:ph type="pic" sz="quarter" idx="11"/>
          </p:nvPr>
        </p:nvSpPr>
        <p:spPr>
          <a:xfrm>
            <a:off x="9071428" y="0"/>
            <a:ext cx="3120572" cy="4267200"/>
          </a:xfrm>
          <a:custGeom>
            <a:avLst/>
            <a:gdLst>
              <a:gd name="connsiteX0" fmla="*/ 0 w 3120572"/>
              <a:gd name="connsiteY0" fmla="*/ 0 h 4572000"/>
              <a:gd name="connsiteX1" fmla="*/ 3120572 w 3120572"/>
              <a:gd name="connsiteY1" fmla="*/ 0 h 4572000"/>
              <a:gd name="connsiteX2" fmla="*/ 3120572 w 3120572"/>
              <a:gd name="connsiteY2" fmla="*/ 4572000 h 4572000"/>
              <a:gd name="connsiteX3" fmla="*/ 0 w 3120572"/>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3120572" h="4572000">
                <a:moveTo>
                  <a:pt x="0" y="0"/>
                </a:moveTo>
                <a:lnTo>
                  <a:pt x="3120572" y="0"/>
                </a:lnTo>
                <a:lnTo>
                  <a:pt x="3120572" y="4572000"/>
                </a:lnTo>
                <a:lnTo>
                  <a:pt x="0" y="4572000"/>
                </a:lnTo>
                <a:close/>
              </a:path>
            </a:pathLst>
          </a:custGeom>
        </p:spPr>
        <p:txBody>
          <a:bodyPr wrap="square">
            <a:noAutofit/>
          </a:bodyPr>
          <a:lstStyle/>
          <a:p>
            <a:endParaRPr lang="en-ID"/>
          </a:p>
        </p:txBody>
      </p:sp>
    </p:spTree>
    <p:extLst>
      <p:ext uri="{BB962C8B-B14F-4D97-AF65-F5344CB8AC3E}">
        <p14:creationId xmlns:p14="http://schemas.microsoft.com/office/powerpoint/2010/main" val="4064737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5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790052CE-F196-405B-A632-E2D7038A47C4}"/>
              </a:ext>
            </a:extLst>
          </p:cNvPr>
          <p:cNvSpPr>
            <a:spLocks noGrp="1"/>
          </p:cNvSpPr>
          <p:nvPr>
            <p:ph type="pic" sz="quarter" idx="10"/>
          </p:nvPr>
        </p:nvSpPr>
        <p:spPr>
          <a:xfrm>
            <a:off x="0" y="0"/>
            <a:ext cx="12192000" cy="5200650"/>
          </a:xfrm>
          <a:custGeom>
            <a:avLst/>
            <a:gdLst>
              <a:gd name="connsiteX0" fmla="*/ 0 w 12192000"/>
              <a:gd name="connsiteY0" fmla="*/ 0 h 5200650"/>
              <a:gd name="connsiteX1" fmla="*/ 12192000 w 12192000"/>
              <a:gd name="connsiteY1" fmla="*/ 0 h 5200650"/>
              <a:gd name="connsiteX2" fmla="*/ 12192000 w 12192000"/>
              <a:gd name="connsiteY2" fmla="*/ 5200650 h 5200650"/>
              <a:gd name="connsiteX3" fmla="*/ 0 w 12192000"/>
              <a:gd name="connsiteY3" fmla="*/ 5200650 h 5200650"/>
            </a:gdLst>
            <a:ahLst/>
            <a:cxnLst>
              <a:cxn ang="0">
                <a:pos x="connsiteX0" y="connsiteY0"/>
              </a:cxn>
              <a:cxn ang="0">
                <a:pos x="connsiteX1" y="connsiteY1"/>
              </a:cxn>
              <a:cxn ang="0">
                <a:pos x="connsiteX2" y="connsiteY2"/>
              </a:cxn>
              <a:cxn ang="0">
                <a:pos x="connsiteX3" y="connsiteY3"/>
              </a:cxn>
            </a:cxnLst>
            <a:rect l="l" t="t" r="r" b="b"/>
            <a:pathLst>
              <a:path w="12192000" h="5200650">
                <a:moveTo>
                  <a:pt x="0" y="0"/>
                </a:moveTo>
                <a:lnTo>
                  <a:pt x="12192000" y="0"/>
                </a:lnTo>
                <a:lnTo>
                  <a:pt x="12192000" y="5200650"/>
                </a:lnTo>
                <a:lnTo>
                  <a:pt x="0" y="5200650"/>
                </a:lnTo>
                <a:close/>
              </a:path>
            </a:pathLst>
          </a:custGeom>
        </p:spPr>
        <p:txBody>
          <a:bodyPr wrap="square">
            <a:noAutofit/>
          </a:bodyPr>
          <a:lstStyle>
            <a:lvl1pPr>
              <a:defRPr sz="1400">
                <a:solidFill>
                  <a:schemeClr val="bg1">
                    <a:lumMod val="75000"/>
                  </a:schemeClr>
                </a:solidFill>
              </a:defRPr>
            </a:lvl1pPr>
          </a:lstStyle>
          <a:p>
            <a:endParaRPr lang="id-ID"/>
          </a:p>
        </p:txBody>
      </p:sp>
    </p:spTree>
    <p:extLst>
      <p:ext uri="{BB962C8B-B14F-4D97-AF65-F5344CB8AC3E}">
        <p14:creationId xmlns:p14="http://schemas.microsoft.com/office/powerpoint/2010/main" val="27918134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8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A9BCD71-696F-486F-968C-57B27208025B}"/>
              </a:ext>
            </a:extLst>
          </p:cNvPr>
          <p:cNvSpPr>
            <a:spLocks noGrp="1"/>
          </p:cNvSpPr>
          <p:nvPr>
            <p:ph type="pic" sz="quarter" idx="10"/>
          </p:nvPr>
        </p:nvSpPr>
        <p:spPr>
          <a:xfrm>
            <a:off x="0" y="0"/>
            <a:ext cx="5080000" cy="6858000"/>
          </a:xfrm>
          <a:custGeom>
            <a:avLst/>
            <a:gdLst>
              <a:gd name="connsiteX0" fmla="*/ 0 w 12192000"/>
              <a:gd name="connsiteY0" fmla="*/ 0 h 3251200"/>
              <a:gd name="connsiteX1" fmla="*/ 12192000 w 12192000"/>
              <a:gd name="connsiteY1" fmla="*/ 0 h 3251200"/>
              <a:gd name="connsiteX2" fmla="*/ 12192000 w 12192000"/>
              <a:gd name="connsiteY2" fmla="*/ 3251200 h 3251200"/>
              <a:gd name="connsiteX3" fmla="*/ 0 w 12192000"/>
              <a:gd name="connsiteY3" fmla="*/ 3251200 h 3251200"/>
            </a:gdLst>
            <a:ahLst/>
            <a:cxnLst>
              <a:cxn ang="0">
                <a:pos x="connsiteX0" y="connsiteY0"/>
              </a:cxn>
              <a:cxn ang="0">
                <a:pos x="connsiteX1" y="connsiteY1"/>
              </a:cxn>
              <a:cxn ang="0">
                <a:pos x="connsiteX2" y="connsiteY2"/>
              </a:cxn>
              <a:cxn ang="0">
                <a:pos x="connsiteX3" y="connsiteY3"/>
              </a:cxn>
            </a:cxnLst>
            <a:rect l="l" t="t" r="r" b="b"/>
            <a:pathLst>
              <a:path w="12192000" h="3251200">
                <a:moveTo>
                  <a:pt x="0" y="0"/>
                </a:moveTo>
                <a:lnTo>
                  <a:pt x="12192000" y="0"/>
                </a:lnTo>
                <a:lnTo>
                  <a:pt x="12192000" y="3251200"/>
                </a:lnTo>
                <a:lnTo>
                  <a:pt x="0" y="3251200"/>
                </a:lnTo>
                <a:close/>
              </a:path>
            </a:pathLst>
          </a:custGeom>
          <a:solidFill>
            <a:schemeClr val="tx1">
              <a:lumMod val="65000"/>
              <a:lumOff val="35000"/>
              <a:alpha val="10000"/>
            </a:schemeClr>
          </a:solidFill>
        </p:spPr>
        <p:txBody>
          <a:bodyPr wrap="square" anchor="ctr">
            <a:noAutofit/>
          </a:bodyPr>
          <a:lstStyle>
            <a:lvl1pPr>
              <a:defRPr lang="en-US" sz="1200">
                <a:solidFill>
                  <a:schemeClr val="bg1">
                    <a:lumMod val="75000"/>
                  </a:schemeClr>
                </a:solidFill>
              </a:defRPr>
            </a:lvl1pPr>
          </a:lstStyle>
          <a:p>
            <a:pPr marL="0" lvl="0" indent="0" algn="ctr">
              <a:buNone/>
            </a:pPr>
            <a:endParaRPr lang="en-US"/>
          </a:p>
        </p:txBody>
      </p:sp>
      <p:sp>
        <p:nvSpPr>
          <p:cNvPr id="3" name="Rectangle 2">
            <a:extLst>
              <a:ext uri="{FF2B5EF4-FFF2-40B4-BE49-F238E27FC236}">
                <a16:creationId xmlns:a16="http://schemas.microsoft.com/office/drawing/2014/main" id="{4906FE95-5749-4D5D-8B71-5371D99DF790}"/>
              </a:ext>
            </a:extLst>
          </p:cNvPr>
          <p:cNvSpPr/>
          <p:nvPr userDrawn="1"/>
        </p:nvSpPr>
        <p:spPr>
          <a:xfrm rot="10800000" flipH="1" flipV="1">
            <a:off x="5088567" y="21409"/>
            <a:ext cx="7100513" cy="6836591"/>
          </a:xfrm>
          <a:prstGeom prst="rect">
            <a:avLst/>
          </a:prstGeom>
          <a:gradFill flip="none" rotWithShape="1">
            <a:gsLst>
              <a:gs pos="0">
                <a:schemeClr val="accent6">
                  <a:alpha val="30000"/>
                </a:schemeClr>
              </a:gs>
              <a:gs pos="84000">
                <a:schemeClr val="accent3">
                  <a:alpha val="0"/>
                </a:schemeClr>
              </a:gs>
            </a:gsLst>
            <a:lin ang="1350000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Tree>
    <p:extLst>
      <p:ext uri="{BB962C8B-B14F-4D97-AF65-F5344CB8AC3E}">
        <p14:creationId xmlns:p14="http://schemas.microsoft.com/office/powerpoint/2010/main" val="2416824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Light1">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7563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5FB871E-EED6-498C-813A-B002A5EA61B0}"/>
              </a:ext>
            </a:extLst>
          </p:cNvPr>
          <p:cNvSpPr/>
          <p:nvPr userDrawn="1"/>
        </p:nvSpPr>
        <p:spPr>
          <a:xfrm rot="10800000" flipH="1" flipV="1">
            <a:off x="0" y="10705"/>
            <a:ext cx="12192000" cy="6836591"/>
          </a:xfrm>
          <a:prstGeom prst="rect">
            <a:avLst/>
          </a:prstGeom>
          <a:gradFill flip="none" rotWithShape="1">
            <a:gsLst>
              <a:gs pos="0">
                <a:schemeClr val="accent6">
                  <a:alpha val="30000"/>
                </a:schemeClr>
              </a:gs>
              <a:gs pos="84000">
                <a:schemeClr val="accent3">
                  <a:alpha val="0"/>
                </a:schemeClr>
              </a:gs>
            </a:gsLst>
            <a:lin ang="1350000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20" name="Picture Placeholder 19">
            <a:extLst>
              <a:ext uri="{FF2B5EF4-FFF2-40B4-BE49-F238E27FC236}">
                <a16:creationId xmlns:a16="http://schemas.microsoft.com/office/drawing/2014/main" id="{619DCFCF-CC55-47F6-8515-3694402084F7}"/>
              </a:ext>
            </a:extLst>
          </p:cNvPr>
          <p:cNvSpPr>
            <a:spLocks noGrp="1"/>
          </p:cNvSpPr>
          <p:nvPr>
            <p:ph type="pic" sz="quarter" idx="11"/>
          </p:nvPr>
        </p:nvSpPr>
        <p:spPr>
          <a:xfrm>
            <a:off x="4254503" y="-2"/>
            <a:ext cx="3230655" cy="2917138"/>
          </a:xfrm>
          <a:custGeom>
            <a:avLst/>
            <a:gdLst>
              <a:gd name="connsiteX0" fmla="*/ 1151571 w 3230655"/>
              <a:gd name="connsiteY0" fmla="*/ 0 h 2917138"/>
              <a:gd name="connsiteX1" fmla="*/ 3230655 w 3230655"/>
              <a:gd name="connsiteY1" fmla="*/ 0 h 2917138"/>
              <a:gd name="connsiteX2" fmla="*/ 3230655 w 3230655"/>
              <a:gd name="connsiteY2" fmla="*/ 413703 h 2917138"/>
              <a:gd name="connsiteX3" fmla="*/ 0 w 3230655"/>
              <a:gd name="connsiteY3" fmla="*/ 2917138 h 2917138"/>
              <a:gd name="connsiteX4" fmla="*/ 0 w 3230655"/>
              <a:gd name="connsiteY4" fmla="*/ 892352 h 2917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0655" h="2917138">
                <a:moveTo>
                  <a:pt x="1151571" y="0"/>
                </a:moveTo>
                <a:lnTo>
                  <a:pt x="3230655" y="0"/>
                </a:lnTo>
                <a:lnTo>
                  <a:pt x="3230655" y="413703"/>
                </a:lnTo>
                <a:lnTo>
                  <a:pt x="0" y="2917138"/>
                </a:lnTo>
                <a:lnTo>
                  <a:pt x="0" y="892352"/>
                </a:lnTo>
                <a:close/>
              </a:path>
            </a:pathLst>
          </a:custGeom>
        </p:spPr>
        <p:txBody>
          <a:bodyPr wrap="square">
            <a:noAutofit/>
          </a:bodyPr>
          <a:lstStyle/>
          <a:p>
            <a:endParaRPr lang="en-ID"/>
          </a:p>
        </p:txBody>
      </p:sp>
      <p:sp>
        <p:nvSpPr>
          <p:cNvPr id="27" name="Picture Placeholder 26">
            <a:extLst>
              <a:ext uri="{FF2B5EF4-FFF2-40B4-BE49-F238E27FC236}">
                <a16:creationId xmlns:a16="http://schemas.microsoft.com/office/drawing/2014/main" id="{3DD5C347-27EC-4640-B34B-300F15B48A6E}"/>
              </a:ext>
            </a:extLst>
          </p:cNvPr>
          <p:cNvSpPr>
            <a:spLocks noGrp="1"/>
          </p:cNvSpPr>
          <p:nvPr>
            <p:ph type="pic" sz="quarter" idx="12"/>
          </p:nvPr>
        </p:nvSpPr>
        <p:spPr>
          <a:xfrm>
            <a:off x="-159657" y="-566057"/>
            <a:ext cx="4414155" cy="7424059"/>
          </a:xfrm>
          <a:custGeom>
            <a:avLst/>
            <a:gdLst>
              <a:gd name="connsiteX0" fmla="*/ 0 w 4414155"/>
              <a:gd name="connsiteY0" fmla="*/ 0 h 7424059"/>
              <a:gd name="connsiteX1" fmla="*/ 4414155 w 4414155"/>
              <a:gd name="connsiteY1" fmla="*/ 3420529 h 7424059"/>
              <a:gd name="connsiteX2" fmla="*/ 4414155 w 4414155"/>
              <a:gd name="connsiteY2" fmla="*/ 7424059 h 7424059"/>
              <a:gd name="connsiteX3" fmla="*/ 0 w 4414155"/>
              <a:gd name="connsiteY3" fmla="*/ 4003530 h 7424059"/>
            </a:gdLst>
            <a:ahLst/>
            <a:cxnLst>
              <a:cxn ang="0">
                <a:pos x="connsiteX0" y="connsiteY0"/>
              </a:cxn>
              <a:cxn ang="0">
                <a:pos x="connsiteX1" y="connsiteY1"/>
              </a:cxn>
              <a:cxn ang="0">
                <a:pos x="connsiteX2" y="connsiteY2"/>
              </a:cxn>
              <a:cxn ang="0">
                <a:pos x="connsiteX3" y="connsiteY3"/>
              </a:cxn>
            </a:cxnLst>
            <a:rect l="l" t="t" r="r" b="b"/>
            <a:pathLst>
              <a:path w="4414155" h="7424059">
                <a:moveTo>
                  <a:pt x="0" y="0"/>
                </a:moveTo>
                <a:lnTo>
                  <a:pt x="4414155" y="3420529"/>
                </a:lnTo>
                <a:lnTo>
                  <a:pt x="4414155" y="7424059"/>
                </a:lnTo>
                <a:lnTo>
                  <a:pt x="0" y="4003530"/>
                </a:lnTo>
                <a:close/>
              </a:path>
            </a:pathLst>
          </a:custGeom>
        </p:spPr>
        <p:txBody>
          <a:bodyPr wrap="square">
            <a:noAutofit/>
          </a:bodyPr>
          <a:lstStyle/>
          <a:p>
            <a:endParaRPr lang="en-ID"/>
          </a:p>
        </p:txBody>
      </p:sp>
    </p:spTree>
    <p:extLst>
      <p:ext uri="{BB962C8B-B14F-4D97-AF65-F5344CB8AC3E}">
        <p14:creationId xmlns:p14="http://schemas.microsoft.com/office/powerpoint/2010/main" val="1298619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49158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3" r:id="rId4"/>
    <p:sldLayoutId id="2147483654" r:id="rId5"/>
    <p:sldLayoutId id="2147483656" r:id="rId6"/>
    <p:sldLayoutId id="2147483657" r:id="rId7"/>
    <p:sldLayoutId id="2147483659" r:id="rId8"/>
    <p:sldLayoutId id="2147483661" r:id="rId9"/>
    <p:sldLayoutId id="2147483662" r:id="rId10"/>
    <p:sldLayoutId id="2147483663" r:id="rId11"/>
    <p:sldLayoutId id="2147483664" r:id="rId12"/>
    <p:sldLayoutId id="214748366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65" userDrawn="1">
          <p15:clr>
            <a:srgbClr val="F26B43"/>
          </p15:clr>
        </p15:guide>
        <p15:guide id="2" pos="7015" userDrawn="1">
          <p15:clr>
            <a:srgbClr val="F26B43"/>
          </p15:clr>
        </p15:guide>
        <p15:guide id="3" orient="horz" pos="686" userDrawn="1">
          <p15:clr>
            <a:srgbClr val="F26B43"/>
          </p15:clr>
        </p15:guide>
        <p15:guide id="4" orient="horz" pos="3657" userDrawn="1">
          <p15:clr>
            <a:srgbClr val="F26B43"/>
          </p15:clr>
        </p15:guide>
        <p15:guide id="5" pos="461" userDrawn="1">
          <p15:clr>
            <a:srgbClr val="F26B43"/>
          </p15:clr>
        </p15:guide>
        <p15:guide id="6" pos="7219" userDrawn="1">
          <p15:clr>
            <a:srgbClr val="F26B43"/>
          </p15:clr>
        </p15:guide>
        <p15:guide id="7" orient="horz" pos="459" userDrawn="1">
          <p15:clr>
            <a:srgbClr val="F26B43"/>
          </p15:clr>
        </p15:guide>
        <p15:guide id="8" orient="horz" pos="386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gif"/><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gif"/><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gif"/><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gif"/><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gif"/><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gif"/><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gi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gi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gif"/><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0.xml"/><Relationship Id="rId5" Type="http://schemas.openxmlformats.org/officeDocument/2006/relationships/image" Target="../media/image3.png"/><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gif"/><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3.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260537-AA34-FE78-2162-B3C446B5CF65}"/>
              </a:ext>
            </a:extLst>
          </p:cNvPr>
          <p:cNvPicPr>
            <a:picLocks noChangeAspect="1"/>
          </p:cNvPicPr>
          <p:nvPr/>
        </p:nvPicPr>
        <p:blipFill>
          <a:blip r:embed="rId2">
            <a:alphaModFix amt="15000"/>
            <a:extLst>
              <a:ext uri="{28A0092B-C50C-407E-A947-70E740481C1C}">
                <a14:useLocalDpi xmlns:a14="http://schemas.microsoft.com/office/drawing/2010/main" val="0"/>
              </a:ext>
            </a:extLst>
          </a:blip>
          <a:srcRect t="12522" b="14151"/>
          <a:stretch>
            <a:fillRect/>
          </a:stretch>
        </p:blipFill>
        <p:spPr>
          <a:xfrm>
            <a:off x="0" y="0"/>
            <a:ext cx="12192000" cy="6858000"/>
          </a:xfrm>
          <a:prstGeom prst="rect">
            <a:avLst/>
          </a:prstGeom>
        </p:spPr>
      </p:pic>
      <p:sp>
        <p:nvSpPr>
          <p:cNvPr id="19" name="Cube 18">
            <a:extLst>
              <a:ext uri="{FF2B5EF4-FFF2-40B4-BE49-F238E27FC236}">
                <a16:creationId xmlns:a16="http://schemas.microsoft.com/office/drawing/2014/main" id="{A5B0FDDE-CBD2-4785-A7E3-E05E37B437EB}"/>
              </a:ext>
            </a:extLst>
          </p:cNvPr>
          <p:cNvSpPr/>
          <p:nvPr/>
        </p:nvSpPr>
        <p:spPr>
          <a:xfrm>
            <a:off x="-4365846" y="0"/>
            <a:ext cx="8130763" cy="8500345"/>
          </a:xfrm>
          <a:prstGeom prst="cube">
            <a:avLst>
              <a:gd name="adj" fmla="val 54012"/>
            </a:avLst>
          </a:prstGeom>
          <a:gradFill flip="none" rotWithShape="1">
            <a:gsLst>
              <a:gs pos="20000">
                <a:schemeClr val="accent1">
                  <a:alpha val="0"/>
                </a:schemeClr>
              </a:gs>
              <a:gs pos="100000">
                <a:schemeClr val="accent6">
                  <a:alpha val="60000"/>
                </a:schemeClr>
              </a:gs>
            </a:gsLst>
            <a:lin ang="18900000" scaled="1"/>
            <a:tileRect/>
          </a:gra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 name="Cube 23">
            <a:extLst>
              <a:ext uri="{FF2B5EF4-FFF2-40B4-BE49-F238E27FC236}">
                <a16:creationId xmlns:a16="http://schemas.microsoft.com/office/drawing/2014/main" id="{EB7B551F-E43E-4250-9864-064556C973D0}"/>
              </a:ext>
            </a:extLst>
          </p:cNvPr>
          <p:cNvSpPr/>
          <p:nvPr/>
        </p:nvSpPr>
        <p:spPr>
          <a:xfrm>
            <a:off x="9394846" y="5437581"/>
            <a:ext cx="2797154" cy="2924298"/>
          </a:xfrm>
          <a:prstGeom prst="cube">
            <a:avLst>
              <a:gd name="adj" fmla="val 54012"/>
            </a:avLst>
          </a:prstGeom>
          <a:gradFill flip="none" rotWithShape="1">
            <a:gsLst>
              <a:gs pos="0">
                <a:schemeClr val="accent1">
                  <a:alpha val="0"/>
                </a:schemeClr>
              </a:gs>
              <a:gs pos="100000">
                <a:schemeClr val="accent6">
                  <a:alpha val="60000"/>
                </a:schemeClr>
              </a:gs>
            </a:gsLst>
            <a:lin ang="18900000" scaled="1"/>
            <a:tileRect/>
          </a:gra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 name="Cube 20">
            <a:extLst>
              <a:ext uri="{FF2B5EF4-FFF2-40B4-BE49-F238E27FC236}">
                <a16:creationId xmlns:a16="http://schemas.microsoft.com/office/drawing/2014/main" id="{E2BB5201-F8D5-44DF-8FB7-DB8A0DA98398}"/>
              </a:ext>
            </a:extLst>
          </p:cNvPr>
          <p:cNvSpPr/>
          <p:nvPr/>
        </p:nvSpPr>
        <p:spPr>
          <a:xfrm>
            <a:off x="8358025" y="41730"/>
            <a:ext cx="3831771" cy="4005943"/>
          </a:xfrm>
          <a:prstGeom prst="cube">
            <a:avLst>
              <a:gd name="adj" fmla="val 54012"/>
            </a:avLst>
          </a:prstGeom>
          <a:gradFill flip="none" rotWithShape="1">
            <a:gsLst>
              <a:gs pos="20000">
                <a:schemeClr val="accent1">
                  <a:alpha val="0"/>
                </a:schemeClr>
              </a:gs>
              <a:gs pos="100000">
                <a:schemeClr val="accent6">
                  <a:alpha val="60000"/>
                </a:schemeClr>
              </a:gs>
            </a:gsLst>
            <a:lin ang="18900000" scaled="1"/>
            <a:tileRect/>
          </a:gra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 name="TextBox 10">
            <a:extLst>
              <a:ext uri="{FF2B5EF4-FFF2-40B4-BE49-F238E27FC236}">
                <a16:creationId xmlns:a16="http://schemas.microsoft.com/office/drawing/2014/main" id="{DD60FDF5-FCB1-44EF-AF67-418AFA55AB2F}"/>
              </a:ext>
            </a:extLst>
          </p:cNvPr>
          <p:cNvSpPr txBox="1"/>
          <p:nvPr/>
        </p:nvSpPr>
        <p:spPr>
          <a:xfrm>
            <a:off x="2180326" y="3462846"/>
            <a:ext cx="7829144" cy="1446550"/>
          </a:xfrm>
          <a:prstGeom prst="rect">
            <a:avLst/>
          </a:prstGeom>
          <a:noFill/>
          <a:effectLst/>
        </p:spPr>
        <p:txBody>
          <a:bodyPr wrap="square" rtlCol="0">
            <a:spAutoFit/>
          </a:bodyPr>
          <a:lstStyle/>
          <a:p>
            <a:pPr algn="ctr"/>
            <a:r>
              <a:rPr lang="en-US" sz="8800" b="1" dirty="0">
                <a:solidFill>
                  <a:schemeClr val="bg1"/>
                </a:solidFill>
                <a:latin typeface="+mj-lt"/>
              </a:rPr>
              <a:t>XSYNERGY</a:t>
            </a:r>
            <a:endParaRPr lang="en-ID" sz="8800" b="1" dirty="0">
              <a:solidFill>
                <a:schemeClr val="bg1"/>
              </a:solidFill>
              <a:latin typeface="+mj-lt"/>
            </a:endParaRPr>
          </a:p>
        </p:txBody>
      </p:sp>
      <p:sp>
        <p:nvSpPr>
          <p:cNvPr id="18" name="TextBox 17">
            <a:extLst>
              <a:ext uri="{FF2B5EF4-FFF2-40B4-BE49-F238E27FC236}">
                <a16:creationId xmlns:a16="http://schemas.microsoft.com/office/drawing/2014/main" id="{FCEC0D30-C605-496A-B52F-597A74163194}"/>
              </a:ext>
            </a:extLst>
          </p:cNvPr>
          <p:cNvSpPr txBox="1"/>
          <p:nvPr/>
        </p:nvSpPr>
        <p:spPr>
          <a:xfrm>
            <a:off x="2424583" y="4678512"/>
            <a:ext cx="7107345" cy="646331"/>
          </a:xfrm>
          <a:prstGeom prst="rect">
            <a:avLst/>
          </a:prstGeom>
          <a:noFill/>
        </p:spPr>
        <p:txBody>
          <a:bodyPr wrap="square">
            <a:spAutoFit/>
          </a:bodyPr>
          <a:lstStyle>
            <a:defPPr>
              <a:defRPr lang="en-US"/>
            </a:defPPr>
            <a:lvl1pPr algn="ctr">
              <a:defRPr sz="1400">
                <a:solidFill>
                  <a:schemeClr val="bg1"/>
                </a:solidFill>
                <a:cs typeface="Space Grotesk" pitchFamily="2" charset="0"/>
              </a:defRPr>
            </a:lvl1pPr>
          </a:lstStyle>
          <a:p>
            <a:r>
              <a:rPr lang="pt-BR" sz="1800" b="1" dirty="0">
                <a:solidFill>
                  <a:schemeClr val="accent6"/>
                </a:solidFill>
              </a:rPr>
              <a:t>ECOSSISTEMA MATRIZ CEM POR CENTO DESCENTRALIZADO APOIADO PELA RESERVA SOLANA</a:t>
            </a:r>
            <a:endParaRPr lang="en-US" sz="1800" b="1" dirty="0">
              <a:solidFill>
                <a:schemeClr val="accent6"/>
              </a:solidFill>
            </a:endParaRPr>
          </a:p>
        </p:txBody>
      </p:sp>
      <p:sp>
        <p:nvSpPr>
          <p:cNvPr id="4" name="TextBox 3">
            <a:extLst>
              <a:ext uri="{FF2B5EF4-FFF2-40B4-BE49-F238E27FC236}">
                <a16:creationId xmlns:a16="http://schemas.microsoft.com/office/drawing/2014/main" id="{40E7DBA3-F1F3-4683-B915-E6F58534D7B8}"/>
              </a:ext>
            </a:extLst>
          </p:cNvPr>
          <p:cNvSpPr txBox="1"/>
          <p:nvPr/>
        </p:nvSpPr>
        <p:spPr>
          <a:xfrm>
            <a:off x="129304" y="6472449"/>
            <a:ext cx="2091381" cy="276999"/>
          </a:xfrm>
          <a:prstGeom prst="rect">
            <a:avLst/>
          </a:prstGeom>
          <a:noFill/>
        </p:spPr>
        <p:txBody>
          <a:bodyPr wrap="square" rtlCol="0">
            <a:spAutoFit/>
          </a:bodyPr>
          <a:lstStyle/>
          <a:p>
            <a:pPr algn="l"/>
            <a:r>
              <a:rPr lang="en-US" sz="1200" b="1" kern="1200" spc="0" dirty="0">
                <a:solidFill>
                  <a:schemeClr val="accent6"/>
                </a:solidFill>
                <a:latin typeface="+mj-lt"/>
                <a:ea typeface="+mn-ea"/>
                <a:cs typeface="+mn-cs"/>
              </a:rPr>
              <a:t>www.</a:t>
            </a:r>
            <a:r>
              <a:rPr lang="en-IN" sz="1200" b="1" kern="1200" spc="0" dirty="0">
                <a:solidFill>
                  <a:schemeClr val="accent6"/>
                </a:solidFill>
                <a:latin typeface="+mj-lt"/>
                <a:ea typeface="+mn-ea"/>
                <a:cs typeface="+mn-cs"/>
              </a:rPr>
              <a:t>xsynergy.io</a:t>
            </a:r>
            <a:endParaRPr lang="id-ID" sz="1200" b="1" kern="1200" spc="0" dirty="0">
              <a:solidFill>
                <a:schemeClr val="accent6"/>
              </a:solidFill>
              <a:latin typeface="+mj-lt"/>
              <a:ea typeface="+mn-ea"/>
              <a:cs typeface="+mn-cs"/>
            </a:endParaRPr>
          </a:p>
        </p:txBody>
      </p:sp>
    </p:spTree>
    <p:extLst>
      <p:ext uri="{BB962C8B-B14F-4D97-AF65-F5344CB8AC3E}">
        <p14:creationId xmlns:p14="http://schemas.microsoft.com/office/powerpoint/2010/main" val="1934856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een lights in a black background&#10;&#10;AI-generated content may be incorrect.">
            <a:extLst>
              <a:ext uri="{FF2B5EF4-FFF2-40B4-BE49-F238E27FC236}">
                <a16:creationId xmlns:a16="http://schemas.microsoft.com/office/drawing/2014/main" id="{782C19E3-A8A8-C490-2323-E29D18764D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802"/>
            <a:ext cx="12191999" cy="6841066"/>
          </a:xfrm>
          <a:prstGeom prst="rect">
            <a:avLst/>
          </a:prstGeom>
        </p:spPr>
      </p:pic>
      <p:sp>
        <p:nvSpPr>
          <p:cNvPr id="5" name="Rectangle 4">
            <a:extLst>
              <a:ext uri="{FF2B5EF4-FFF2-40B4-BE49-F238E27FC236}">
                <a16:creationId xmlns:a16="http://schemas.microsoft.com/office/drawing/2014/main" id="{7D5FC7C9-13F4-1904-2C28-4DA676FDEA7B}"/>
              </a:ext>
            </a:extLst>
          </p:cNvPr>
          <p:cNvSpPr/>
          <p:nvPr/>
        </p:nvSpPr>
        <p:spPr>
          <a:xfrm flipH="1">
            <a:off x="-1893" y="-23721"/>
            <a:ext cx="12192001"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solidFill>
            </a:endParaRPr>
          </a:p>
        </p:txBody>
      </p:sp>
      <p:sp>
        <p:nvSpPr>
          <p:cNvPr id="38" name="TextBox 37">
            <a:extLst>
              <a:ext uri="{FF2B5EF4-FFF2-40B4-BE49-F238E27FC236}">
                <a16:creationId xmlns:a16="http://schemas.microsoft.com/office/drawing/2014/main" id="{191E3886-0033-4BB9-A1CA-4FD57EA0806C}"/>
              </a:ext>
            </a:extLst>
          </p:cNvPr>
          <p:cNvSpPr txBox="1"/>
          <p:nvPr/>
        </p:nvSpPr>
        <p:spPr>
          <a:xfrm>
            <a:off x="1302741" y="1012324"/>
            <a:ext cx="9688313" cy="646331"/>
          </a:xfrm>
          <a:prstGeom prst="rect">
            <a:avLst/>
          </a:prstGeom>
          <a:noFill/>
        </p:spPr>
        <p:txBody>
          <a:bodyPr wrap="square" rtlCol="0">
            <a:spAutoFit/>
          </a:bodyPr>
          <a:lstStyle>
            <a:defPPr>
              <a:defRPr lang="id-ID"/>
            </a:defPPr>
            <a:lvl1pPr algn="ctr">
              <a:defRPr sz="3600">
                <a:solidFill>
                  <a:schemeClr val="tx1">
                    <a:lumMod val="65000"/>
                    <a:lumOff val="35000"/>
                  </a:schemeClr>
                </a:solidFill>
                <a:latin typeface="Rajdhani" panose="02000000000000000000" pitchFamily="2" charset="0"/>
                <a:cs typeface="Rajdhani" panose="02000000000000000000" pitchFamily="2" charset="0"/>
              </a:defRPr>
            </a:lvl1pPr>
          </a:lstStyle>
          <a:p>
            <a:r>
              <a:rPr lang="en-US" b="1" dirty="0">
                <a:solidFill>
                  <a:schemeClr val="bg1"/>
                </a:solidFill>
                <a:latin typeface="+mj-lt"/>
                <a:cs typeface="+mn-cs"/>
              </a:rPr>
              <a:t>XSYNERGY </a:t>
            </a:r>
            <a:r>
              <a:rPr lang="en-US" b="1" dirty="0">
                <a:solidFill>
                  <a:schemeClr val="accent6"/>
                </a:solidFill>
                <a:latin typeface="+mj-lt"/>
                <a:cs typeface="+mn-cs"/>
              </a:rPr>
              <a:t>ENTRADA DE SLOT </a:t>
            </a:r>
            <a:r>
              <a:rPr lang="en-US" b="1" dirty="0">
                <a:solidFill>
                  <a:schemeClr val="bg1"/>
                </a:solidFill>
                <a:latin typeface="+mj-lt"/>
                <a:cs typeface="+mn-cs"/>
              </a:rPr>
              <a:t>CUSTOS</a:t>
            </a:r>
          </a:p>
        </p:txBody>
      </p:sp>
      <p:sp>
        <p:nvSpPr>
          <p:cNvPr id="40" name="Cube 39">
            <a:extLst>
              <a:ext uri="{FF2B5EF4-FFF2-40B4-BE49-F238E27FC236}">
                <a16:creationId xmlns:a16="http://schemas.microsoft.com/office/drawing/2014/main" id="{24FC8BAA-F721-4149-AA76-7198B8198656}"/>
              </a:ext>
            </a:extLst>
          </p:cNvPr>
          <p:cNvSpPr/>
          <p:nvPr/>
        </p:nvSpPr>
        <p:spPr>
          <a:xfrm>
            <a:off x="-95662" y="-124381"/>
            <a:ext cx="5061520" cy="5291590"/>
          </a:xfrm>
          <a:prstGeom prst="cube">
            <a:avLst>
              <a:gd name="adj" fmla="val 54012"/>
            </a:avLst>
          </a:prstGeom>
          <a:gradFill flip="none" rotWithShape="1">
            <a:gsLst>
              <a:gs pos="20000">
                <a:schemeClr val="accent1">
                  <a:alpha val="0"/>
                </a:schemeClr>
              </a:gs>
              <a:gs pos="100000">
                <a:schemeClr val="accent6">
                  <a:alpha val="40000"/>
                </a:schemeClr>
              </a:gs>
            </a:gsLst>
            <a:lin ang="18900000" scaled="1"/>
            <a:tileRect/>
          </a:gra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1" name="Cube 40">
            <a:extLst>
              <a:ext uri="{FF2B5EF4-FFF2-40B4-BE49-F238E27FC236}">
                <a16:creationId xmlns:a16="http://schemas.microsoft.com/office/drawing/2014/main" id="{0AA8E63D-1122-4D5B-8C80-FA1415831E73}"/>
              </a:ext>
            </a:extLst>
          </p:cNvPr>
          <p:cNvSpPr/>
          <p:nvPr/>
        </p:nvSpPr>
        <p:spPr>
          <a:xfrm flipH="1">
            <a:off x="-858413" y="-6787"/>
            <a:ext cx="3831936" cy="4006116"/>
          </a:xfrm>
          <a:prstGeom prst="cube">
            <a:avLst>
              <a:gd name="adj" fmla="val 54012"/>
            </a:avLst>
          </a:prstGeom>
          <a:gradFill flip="none" rotWithShape="1">
            <a:gsLst>
              <a:gs pos="20000">
                <a:schemeClr val="accent1">
                  <a:alpha val="0"/>
                </a:schemeClr>
              </a:gs>
              <a:gs pos="100000">
                <a:schemeClr val="accent6">
                  <a:alpha val="40000"/>
                </a:schemeClr>
              </a:gs>
            </a:gsLst>
            <a:lin ang="18900000" scaled="1"/>
            <a:tileRect/>
          </a:gra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pic>
        <p:nvPicPr>
          <p:cNvPr id="2" name="Picture 1" descr="A green lit up coin&#10;&#10;AI-generated content may be incorrect.">
            <a:extLst>
              <a:ext uri="{FF2B5EF4-FFF2-40B4-BE49-F238E27FC236}">
                <a16:creationId xmlns:a16="http://schemas.microsoft.com/office/drawing/2014/main" id="{9838793E-B8DA-BFC7-3E17-EF3D1CE44E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63" y="125617"/>
            <a:ext cx="868218" cy="868218"/>
          </a:xfrm>
          <a:prstGeom prst="rect">
            <a:avLst/>
          </a:prstGeom>
        </p:spPr>
      </p:pic>
      <p:sp>
        <p:nvSpPr>
          <p:cNvPr id="3" name="TextBox 2">
            <a:extLst>
              <a:ext uri="{FF2B5EF4-FFF2-40B4-BE49-F238E27FC236}">
                <a16:creationId xmlns:a16="http://schemas.microsoft.com/office/drawing/2014/main" id="{BB1999AE-EF90-C212-5C24-F19D662D35C6}"/>
              </a:ext>
            </a:extLst>
          </p:cNvPr>
          <p:cNvSpPr txBox="1"/>
          <p:nvPr/>
        </p:nvSpPr>
        <p:spPr>
          <a:xfrm>
            <a:off x="129304" y="6516839"/>
            <a:ext cx="2091381" cy="276999"/>
          </a:xfrm>
          <a:prstGeom prst="rect">
            <a:avLst/>
          </a:prstGeom>
          <a:noFill/>
        </p:spPr>
        <p:txBody>
          <a:bodyPr wrap="square" rtlCol="0">
            <a:spAutoFit/>
          </a:bodyPr>
          <a:lstStyle/>
          <a:p>
            <a:pPr algn="l"/>
            <a:r>
              <a:rPr lang="en-US" sz="1200" b="1" kern="1200" spc="0" dirty="0">
                <a:solidFill>
                  <a:schemeClr val="accent6"/>
                </a:solidFill>
                <a:latin typeface="+mj-lt"/>
                <a:ea typeface="+mn-ea"/>
                <a:cs typeface="+mn-cs"/>
              </a:rPr>
              <a:t>www.</a:t>
            </a:r>
            <a:r>
              <a:rPr lang="en-IN" sz="1200" b="1" kern="1200" spc="0" dirty="0">
                <a:solidFill>
                  <a:schemeClr val="accent6"/>
                </a:solidFill>
                <a:latin typeface="+mj-lt"/>
                <a:ea typeface="+mn-ea"/>
                <a:cs typeface="+mn-cs"/>
              </a:rPr>
              <a:t>xsynergy.io</a:t>
            </a:r>
            <a:endParaRPr lang="id-ID" sz="1200" b="1" kern="1200" spc="0" dirty="0">
              <a:solidFill>
                <a:schemeClr val="accent6"/>
              </a:solidFill>
              <a:latin typeface="+mj-lt"/>
              <a:ea typeface="+mn-ea"/>
              <a:cs typeface="+mn-cs"/>
            </a:endParaRPr>
          </a:p>
        </p:txBody>
      </p:sp>
      <p:sp>
        <p:nvSpPr>
          <p:cNvPr id="6" name="Rectangle: Rounded Corners 5">
            <a:extLst>
              <a:ext uri="{FF2B5EF4-FFF2-40B4-BE49-F238E27FC236}">
                <a16:creationId xmlns:a16="http://schemas.microsoft.com/office/drawing/2014/main" id="{D0986CE0-9317-D7C0-2996-F48361016BEE}"/>
              </a:ext>
            </a:extLst>
          </p:cNvPr>
          <p:cNvSpPr/>
          <p:nvPr/>
        </p:nvSpPr>
        <p:spPr>
          <a:xfrm>
            <a:off x="1144243" y="2080270"/>
            <a:ext cx="2034879" cy="730390"/>
          </a:xfrm>
          <a:prstGeom prst="roundRect">
            <a:avLst/>
          </a:prstGeom>
          <a:solidFill>
            <a:schemeClr val="tx1"/>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58A12137-D3A1-DD6D-B61E-48190225D605}"/>
              </a:ext>
            </a:extLst>
          </p:cNvPr>
          <p:cNvGrpSpPr/>
          <p:nvPr/>
        </p:nvGrpSpPr>
        <p:grpSpPr>
          <a:xfrm>
            <a:off x="898435" y="2191820"/>
            <a:ext cx="616480" cy="528529"/>
            <a:chOff x="3140667" y="2901058"/>
            <a:chExt cx="757038" cy="725949"/>
          </a:xfrm>
          <a:scene3d>
            <a:camera prst="orthographicFront">
              <a:rot lat="0" lon="0" rev="0"/>
            </a:camera>
            <a:lightRig rig="balanced" dir="t">
              <a:rot lat="0" lon="0" rev="8700000"/>
            </a:lightRig>
          </a:scene3d>
        </p:grpSpPr>
        <p:sp>
          <p:nvSpPr>
            <p:cNvPr id="8" name="Rectangle: Rounded Corners 7">
              <a:extLst>
                <a:ext uri="{FF2B5EF4-FFF2-40B4-BE49-F238E27FC236}">
                  <a16:creationId xmlns:a16="http://schemas.microsoft.com/office/drawing/2014/main" id="{359019A5-0512-6FFD-BEEA-8673A8BB5C25}"/>
                </a:ext>
              </a:extLst>
            </p:cNvPr>
            <p:cNvSpPr/>
            <p:nvPr/>
          </p:nvSpPr>
          <p:spPr>
            <a:xfrm>
              <a:off x="3140667" y="2901058"/>
              <a:ext cx="757038" cy="725949"/>
            </a:xfrm>
            <a:prstGeom prst="roundRect">
              <a:avLst/>
            </a:prstGeom>
            <a:solidFill>
              <a:schemeClr val="accent6"/>
            </a:solidFill>
            <a:ln>
              <a:solidFill>
                <a:schemeClr val="tx1"/>
              </a:solidFill>
            </a:ln>
            <a:effectLst>
              <a:outerShdw blurRad="44450" dist="27940" dir="5400000" algn="ctr">
                <a:srgbClr val="000000">
                  <a:alpha val="32000"/>
                </a:srgbClr>
              </a:outerShdw>
            </a:effectLst>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10" name="任意形状 644">
              <a:extLst>
                <a:ext uri="{FF2B5EF4-FFF2-40B4-BE49-F238E27FC236}">
                  <a16:creationId xmlns:a16="http://schemas.microsoft.com/office/drawing/2014/main" id="{8BC72A53-A0C9-A454-7808-DE0ECA50D5FB}"/>
                </a:ext>
              </a:extLst>
            </p:cNvPr>
            <p:cNvSpPr/>
            <p:nvPr/>
          </p:nvSpPr>
          <p:spPr>
            <a:xfrm>
              <a:off x="3328853" y="3068391"/>
              <a:ext cx="384877" cy="384877"/>
            </a:xfrm>
            <a:prstGeom prst="rect">
              <a:avLst/>
            </a:prstGeom>
            <a:solidFill>
              <a:schemeClr val="tx1">
                <a:alpha val="0"/>
              </a:schemeClr>
            </a:solidFill>
            <a:ln w="12700" cap="flat">
              <a:solidFill>
                <a:schemeClr val="tx1"/>
              </a:solidFill>
              <a:miter lim="400000"/>
            </a:ln>
            <a:effectLst>
              <a:outerShdw blurRad="44450" dist="27940" dir="5400000" algn="ctr">
                <a:srgbClr val="000000">
                  <a:alpha val="32000"/>
                </a:srgbClr>
              </a:outerShdw>
            </a:effectLst>
            <a:sp3d>
              <a:bevelT w="190500" h="38100"/>
            </a:sp3d>
          </p:spPr>
          <p:txBody>
            <a:bodyPr wrap="square" lIns="45719" tIns="45719" rIns="45719" bIns="45719" numCol="1" anchor="ctr">
              <a:noAutofit/>
            </a:bodyPr>
            <a:lstStyle/>
            <a:p>
              <a:endParaRPr/>
            </a:p>
          </p:txBody>
        </p:sp>
      </p:grpSp>
      <p:sp>
        <p:nvSpPr>
          <p:cNvPr id="12" name="Rectangle: Rounded Corners 11">
            <a:extLst>
              <a:ext uri="{FF2B5EF4-FFF2-40B4-BE49-F238E27FC236}">
                <a16:creationId xmlns:a16="http://schemas.microsoft.com/office/drawing/2014/main" id="{45F7A67E-2005-61A3-2768-712C352BCAC6}"/>
              </a:ext>
            </a:extLst>
          </p:cNvPr>
          <p:cNvSpPr/>
          <p:nvPr/>
        </p:nvSpPr>
        <p:spPr>
          <a:xfrm>
            <a:off x="1144243" y="3112810"/>
            <a:ext cx="2034879" cy="730390"/>
          </a:xfrm>
          <a:prstGeom prst="roundRect">
            <a:avLst/>
          </a:prstGeom>
          <a:solidFill>
            <a:schemeClr val="tx1"/>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29BE5733-DEB1-334C-90D5-2CF8F8BC6F9A}"/>
              </a:ext>
            </a:extLst>
          </p:cNvPr>
          <p:cNvGrpSpPr/>
          <p:nvPr/>
        </p:nvGrpSpPr>
        <p:grpSpPr>
          <a:xfrm>
            <a:off x="898435" y="3224360"/>
            <a:ext cx="616480" cy="528529"/>
            <a:chOff x="3140667" y="2901058"/>
            <a:chExt cx="757038" cy="725949"/>
          </a:xfrm>
          <a:scene3d>
            <a:camera prst="orthographicFront">
              <a:rot lat="0" lon="0" rev="0"/>
            </a:camera>
            <a:lightRig rig="balanced" dir="t">
              <a:rot lat="0" lon="0" rev="8700000"/>
            </a:lightRig>
          </a:scene3d>
        </p:grpSpPr>
        <p:sp>
          <p:nvSpPr>
            <p:cNvPr id="14" name="Rectangle: Rounded Corners 13">
              <a:extLst>
                <a:ext uri="{FF2B5EF4-FFF2-40B4-BE49-F238E27FC236}">
                  <a16:creationId xmlns:a16="http://schemas.microsoft.com/office/drawing/2014/main" id="{DFE14DA9-DAFB-E663-CF6C-CB0B01BB96A8}"/>
                </a:ext>
              </a:extLst>
            </p:cNvPr>
            <p:cNvSpPr/>
            <p:nvPr/>
          </p:nvSpPr>
          <p:spPr>
            <a:xfrm>
              <a:off x="3140667" y="2901058"/>
              <a:ext cx="757038" cy="725949"/>
            </a:xfrm>
            <a:prstGeom prst="roundRect">
              <a:avLst/>
            </a:prstGeom>
            <a:solidFill>
              <a:schemeClr val="accent6"/>
            </a:solidFill>
            <a:ln>
              <a:solidFill>
                <a:schemeClr val="tx1"/>
              </a:solidFill>
            </a:ln>
            <a:effectLst>
              <a:outerShdw blurRad="44450" dist="27940" dir="5400000" algn="ctr">
                <a:srgbClr val="000000">
                  <a:alpha val="32000"/>
                </a:srgbClr>
              </a:outerShdw>
            </a:effectLst>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15" name="任意形状 644">
              <a:extLst>
                <a:ext uri="{FF2B5EF4-FFF2-40B4-BE49-F238E27FC236}">
                  <a16:creationId xmlns:a16="http://schemas.microsoft.com/office/drawing/2014/main" id="{569B1FAA-878C-E0C2-1AF5-D795270E2303}"/>
                </a:ext>
              </a:extLst>
            </p:cNvPr>
            <p:cNvSpPr/>
            <p:nvPr/>
          </p:nvSpPr>
          <p:spPr>
            <a:xfrm>
              <a:off x="3328853" y="3068391"/>
              <a:ext cx="384877" cy="384877"/>
            </a:xfrm>
            <a:prstGeom prst="rect">
              <a:avLst/>
            </a:prstGeom>
            <a:solidFill>
              <a:schemeClr val="tx1">
                <a:alpha val="0"/>
              </a:schemeClr>
            </a:solidFill>
            <a:ln w="12700" cap="flat">
              <a:solidFill>
                <a:schemeClr val="tx1"/>
              </a:solidFill>
              <a:miter lim="400000"/>
            </a:ln>
            <a:effectLst>
              <a:outerShdw blurRad="44450" dist="27940" dir="5400000" algn="ctr">
                <a:srgbClr val="000000">
                  <a:alpha val="32000"/>
                </a:srgbClr>
              </a:outerShdw>
            </a:effectLst>
            <a:sp3d>
              <a:bevelT w="190500" h="38100"/>
            </a:sp3d>
          </p:spPr>
          <p:txBody>
            <a:bodyPr wrap="square" lIns="45719" tIns="45719" rIns="45719" bIns="45719" numCol="1" anchor="ctr">
              <a:noAutofit/>
            </a:bodyPr>
            <a:lstStyle/>
            <a:p>
              <a:endParaRPr/>
            </a:p>
          </p:txBody>
        </p:sp>
      </p:grpSp>
      <p:sp>
        <p:nvSpPr>
          <p:cNvPr id="16" name="Rectangle: Rounded Corners 15">
            <a:extLst>
              <a:ext uri="{FF2B5EF4-FFF2-40B4-BE49-F238E27FC236}">
                <a16:creationId xmlns:a16="http://schemas.microsoft.com/office/drawing/2014/main" id="{5BFEA64F-52E8-A7D3-A23D-0DFB10B04CA2}"/>
              </a:ext>
            </a:extLst>
          </p:cNvPr>
          <p:cNvSpPr/>
          <p:nvPr/>
        </p:nvSpPr>
        <p:spPr>
          <a:xfrm>
            <a:off x="3811430" y="2080270"/>
            <a:ext cx="2034879" cy="730390"/>
          </a:xfrm>
          <a:prstGeom prst="roundRect">
            <a:avLst/>
          </a:prstGeom>
          <a:solidFill>
            <a:schemeClr val="tx1"/>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FB3FF074-9762-E91B-9AD4-7A86A61CDA28}"/>
              </a:ext>
            </a:extLst>
          </p:cNvPr>
          <p:cNvGrpSpPr/>
          <p:nvPr/>
        </p:nvGrpSpPr>
        <p:grpSpPr>
          <a:xfrm>
            <a:off x="3565622" y="2191820"/>
            <a:ext cx="616480" cy="528529"/>
            <a:chOff x="3140667" y="2901058"/>
            <a:chExt cx="757038" cy="725949"/>
          </a:xfrm>
          <a:scene3d>
            <a:camera prst="orthographicFront">
              <a:rot lat="0" lon="0" rev="0"/>
            </a:camera>
            <a:lightRig rig="balanced" dir="t">
              <a:rot lat="0" lon="0" rev="8700000"/>
            </a:lightRig>
          </a:scene3d>
        </p:grpSpPr>
        <p:sp>
          <p:nvSpPr>
            <p:cNvPr id="18" name="Rectangle: Rounded Corners 17">
              <a:extLst>
                <a:ext uri="{FF2B5EF4-FFF2-40B4-BE49-F238E27FC236}">
                  <a16:creationId xmlns:a16="http://schemas.microsoft.com/office/drawing/2014/main" id="{24B0793F-6265-B9A3-35D4-CAED7895369E}"/>
                </a:ext>
              </a:extLst>
            </p:cNvPr>
            <p:cNvSpPr/>
            <p:nvPr/>
          </p:nvSpPr>
          <p:spPr>
            <a:xfrm>
              <a:off x="3140667" y="2901058"/>
              <a:ext cx="757038" cy="725949"/>
            </a:xfrm>
            <a:prstGeom prst="roundRect">
              <a:avLst/>
            </a:prstGeom>
            <a:solidFill>
              <a:schemeClr val="accent6"/>
            </a:solidFill>
            <a:ln>
              <a:solidFill>
                <a:schemeClr val="tx1"/>
              </a:solidFill>
            </a:ln>
            <a:effectLst>
              <a:outerShdw blurRad="44450" dist="27940" dir="5400000" algn="ctr">
                <a:srgbClr val="000000">
                  <a:alpha val="32000"/>
                </a:srgbClr>
              </a:outerShdw>
            </a:effectLst>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19" name="任意形状 644">
              <a:extLst>
                <a:ext uri="{FF2B5EF4-FFF2-40B4-BE49-F238E27FC236}">
                  <a16:creationId xmlns:a16="http://schemas.microsoft.com/office/drawing/2014/main" id="{639652A6-AAB6-C23C-BD1C-68F81D8E261E}"/>
                </a:ext>
              </a:extLst>
            </p:cNvPr>
            <p:cNvSpPr/>
            <p:nvPr/>
          </p:nvSpPr>
          <p:spPr>
            <a:xfrm>
              <a:off x="3328853" y="3068391"/>
              <a:ext cx="384877" cy="384877"/>
            </a:xfrm>
            <a:prstGeom prst="rect">
              <a:avLst/>
            </a:prstGeom>
            <a:solidFill>
              <a:schemeClr val="tx1">
                <a:alpha val="0"/>
              </a:schemeClr>
            </a:solidFill>
            <a:ln w="12700" cap="flat">
              <a:solidFill>
                <a:schemeClr val="tx1"/>
              </a:solidFill>
              <a:miter lim="400000"/>
            </a:ln>
            <a:effectLst>
              <a:outerShdw blurRad="44450" dist="27940" dir="5400000" algn="ctr">
                <a:srgbClr val="000000">
                  <a:alpha val="32000"/>
                </a:srgbClr>
              </a:outerShdw>
            </a:effectLst>
            <a:sp3d>
              <a:bevelT w="190500" h="38100"/>
            </a:sp3d>
          </p:spPr>
          <p:txBody>
            <a:bodyPr wrap="square" lIns="45719" tIns="45719" rIns="45719" bIns="45719" numCol="1" anchor="ctr">
              <a:noAutofit/>
            </a:bodyPr>
            <a:lstStyle/>
            <a:p>
              <a:endParaRPr/>
            </a:p>
          </p:txBody>
        </p:sp>
      </p:grpSp>
      <p:sp>
        <p:nvSpPr>
          <p:cNvPr id="20" name="Rectangle: Rounded Corners 19">
            <a:extLst>
              <a:ext uri="{FF2B5EF4-FFF2-40B4-BE49-F238E27FC236}">
                <a16:creationId xmlns:a16="http://schemas.microsoft.com/office/drawing/2014/main" id="{EE6A6D2F-2504-9AD3-D467-9900B9617785}"/>
              </a:ext>
            </a:extLst>
          </p:cNvPr>
          <p:cNvSpPr/>
          <p:nvPr/>
        </p:nvSpPr>
        <p:spPr>
          <a:xfrm>
            <a:off x="3811430" y="3112810"/>
            <a:ext cx="2034879" cy="730390"/>
          </a:xfrm>
          <a:prstGeom prst="roundRect">
            <a:avLst/>
          </a:prstGeom>
          <a:solidFill>
            <a:schemeClr val="tx1"/>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C1ABE0A1-C29D-3220-9C77-DABFA14C29B6}"/>
              </a:ext>
            </a:extLst>
          </p:cNvPr>
          <p:cNvGrpSpPr/>
          <p:nvPr/>
        </p:nvGrpSpPr>
        <p:grpSpPr>
          <a:xfrm>
            <a:off x="3565622" y="3224360"/>
            <a:ext cx="616480" cy="528529"/>
            <a:chOff x="3140667" y="2901058"/>
            <a:chExt cx="757038" cy="725949"/>
          </a:xfrm>
          <a:scene3d>
            <a:camera prst="orthographicFront">
              <a:rot lat="0" lon="0" rev="0"/>
            </a:camera>
            <a:lightRig rig="balanced" dir="t">
              <a:rot lat="0" lon="0" rev="8700000"/>
            </a:lightRig>
          </a:scene3d>
        </p:grpSpPr>
        <p:sp>
          <p:nvSpPr>
            <p:cNvPr id="22" name="Rectangle: Rounded Corners 21">
              <a:extLst>
                <a:ext uri="{FF2B5EF4-FFF2-40B4-BE49-F238E27FC236}">
                  <a16:creationId xmlns:a16="http://schemas.microsoft.com/office/drawing/2014/main" id="{14D3730E-703D-5220-1EBB-5B219F85CC7C}"/>
                </a:ext>
              </a:extLst>
            </p:cNvPr>
            <p:cNvSpPr/>
            <p:nvPr/>
          </p:nvSpPr>
          <p:spPr>
            <a:xfrm>
              <a:off x="3140667" y="2901058"/>
              <a:ext cx="757038" cy="725949"/>
            </a:xfrm>
            <a:prstGeom prst="roundRect">
              <a:avLst/>
            </a:prstGeom>
            <a:solidFill>
              <a:schemeClr val="accent6"/>
            </a:solidFill>
            <a:ln>
              <a:solidFill>
                <a:schemeClr val="tx1"/>
              </a:solidFill>
            </a:ln>
            <a:effectLst>
              <a:outerShdw blurRad="44450" dist="27940" dir="5400000" algn="ctr">
                <a:srgbClr val="000000">
                  <a:alpha val="32000"/>
                </a:srgbClr>
              </a:outerShdw>
            </a:effectLst>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42" name="任意形状 644">
              <a:extLst>
                <a:ext uri="{FF2B5EF4-FFF2-40B4-BE49-F238E27FC236}">
                  <a16:creationId xmlns:a16="http://schemas.microsoft.com/office/drawing/2014/main" id="{01E6B6E3-C063-813C-0150-4E909727C51F}"/>
                </a:ext>
              </a:extLst>
            </p:cNvPr>
            <p:cNvSpPr/>
            <p:nvPr/>
          </p:nvSpPr>
          <p:spPr>
            <a:xfrm>
              <a:off x="3328853" y="3068391"/>
              <a:ext cx="384877" cy="384877"/>
            </a:xfrm>
            <a:prstGeom prst="rect">
              <a:avLst/>
            </a:prstGeom>
            <a:solidFill>
              <a:schemeClr val="tx1">
                <a:alpha val="0"/>
              </a:schemeClr>
            </a:solidFill>
            <a:ln w="12700" cap="flat">
              <a:solidFill>
                <a:schemeClr val="tx1"/>
              </a:solidFill>
              <a:miter lim="400000"/>
            </a:ln>
            <a:effectLst>
              <a:outerShdw blurRad="44450" dist="27940" dir="5400000" algn="ctr">
                <a:srgbClr val="000000">
                  <a:alpha val="32000"/>
                </a:srgbClr>
              </a:outerShdw>
            </a:effectLst>
            <a:sp3d>
              <a:bevelT w="190500" h="38100"/>
            </a:sp3d>
          </p:spPr>
          <p:txBody>
            <a:bodyPr wrap="square" lIns="45719" tIns="45719" rIns="45719" bIns="45719" numCol="1" anchor="ctr">
              <a:noAutofit/>
            </a:bodyPr>
            <a:lstStyle/>
            <a:p>
              <a:endParaRPr/>
            </a:p>
          </p:txBody>
        </p:sp>
      </p:grpSp>
      <p:sp>
        <p:nvSpPr>
          <p:cNvPr id="43" name="Rectangle: Rounded Corners 42">
            <a:extLst>
              <a:ext uri="{FF2B5EF4-FFF2-40B4-BE49-F238E27FC236}">
                <a16:creationId xmlns:a16="http://schemas.microsoft.com/office/drawing/2014/main" id="{BAAF18D6-B34C-482A-E146-B813935DD588}"/>
              </a:ext>
            </a:extLst>
          </p:cNvPr>
          <p:cNvSpPr/>
          <p:nvPr/>
        </p:nvSpPr>
        <p:spPr>
          <a:xfrm>
            <a:off x="6495121" y="2080270"/>
            <a:ext cx="2034879" cy="730390"/>
          </a:xfrm>
          <a:prstGeom prst="roundRect">
            <a:avLst/>
          </a:prstGeom>
          <a:solidFill>
            <a:schemeClr val="tx1"/>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D96A0415-502A-D89C-0E5B-A00587DF4232}"/>
              </a:ext>
            </a:extLst>
          </p:cNvPr>
          <p:cNvGrpSpPr/>
          <p:nvPr/>
        </p:nvGrpSpPr>
        <p:grpSpPr>
          <a:xfrm>
            <a:off x="6249313" y="2191820"/>
            <a:ext cx="616480" cy="528529"/>
            <a:chOff x="3140667" y="2901058"/>
            <a:chExt cx="757038" cy="725949"/>
          </a:xfrm>
          <a:scene3d>
            <a:camera prst="orthographicFront">
              <a:rot lat="0" lon="0" rev="0"/>
            </a:camera>
            <a:lightRig rig="balanced" dir="t">
              <a:rot lat="0" lon="0" rev="8700000"/>
            </a:lightRig>
          </a:scene3d>
        </p:grpSpPr>
        <p:sp>
          <p:nvSpPr>
            <p:cNvPr id="45" name="Rectangle: Rounded Corners 44">
              <a:extLst>
                <a:ext uri="{FF2B5EF4-FFF2-40B4-BE49-F238E27FC236}">
                  <a16:creationId xmlns:a16="http://schemas.microsoft.com/office/drawing/2014/main" id="{73D18B31-EF68-9514-CDD1-BAC1D54CE5DE}"/>
                </a:ext>
              </a:extLst>
            </p:cNvPr>
            <p:cNvSpPr/>
            <p:nvPr/>
          </p:nvSpPr>
          <p:spPr>
            <a:xfrm>
              <a:off x="3140667" y="2901058"/>
              <a:ext cx="757038" cy="725949"/>
            </a:xfrm>
            <a:prstGeom prst="roundRect">
              <a:avLst/>
            </a:prstGeom>
            <a:solidFill>
              <a:schemeClr val="accent6"/>
            </a:solidFill>
            <a:ln>
              <a:solidFill>
                <a:schemeClr val="tx1"/>
              </a:solidFill>
            </a:ln>
            <a:effectLst>
              <a:outerShdw blurRad="44450" dist="27940" dir="5400000" algn="ctr">
                <a:srgbClr val="000000">
                  <a:alpha val="32000"/>
                </a:srgbClr>
              </a:outerShdw>
            </a:effectLst>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46" name="任意形状 644">
              <a:extLst>
                <a:ext uri="{FF2B5EF4-FFF2-40B4-BE49-F238E27FC236}">
                  <a16:creationId xmlns:a16="http://schemas.microsoft.com/office/drawing/2014/main" id="{9AB5339D-B0D6-48AA-1108-CA6DA0DC43BF}"/>
                </a:ext>
              </a:extLst>
            </p:cNvPr>
            <p:cNvSpPr/>
            <p:nvPr/>
          </p:nvSpPr>
          <p:spPr>
            <a:xfrm>
              <a:off x="3328853" y="3068391"/>
              <a:ext cx="384877" cy="384877"/>
            </a:xfrm>
            <a:prstGeom prst="rect">
              <a:avLst/>
            </a:prstGeom>
            <a:solidFill>
              <a:schemeClr val="tx1">
                <a:alpha val="0"/>
              </a:schemeClr>
            </a:solidFill>
            <a:ln w="12700" cap="flat">
              <a:solidFill>
                <a:schemeClr val="tx1"/>
              </a:solidFill>
              <a:miter lim="400000"/>
            </a:ln>
            <a:effectLst>
              <a:outerShdw blurRad="44450" dist="27940" dir="5400000" algn="ctr">
                <a:srgbClr val="000000">
                  <a:alpha val="32000"/>
                </a:srgbClr>
              </a:outerShdw>
            </a:effectLst>
            <a:sp3d>
              <a:bevelT w="190500" h="38100"/>
            </a:sp3d>
          </p:spPr>
          <p:txBody>
            <a:bodyPr wrap="square" lIns="45719" tIns="45719" rIns="45719" bIns="45719" numCol="1" anchor="ctr">
              <a:noAutofit/>
            </a:bodyPr>
            <a:lstStyle/>
            <a:p>
              <a:endParaRPr/>
            </a:p>
          </p:txBody>
        </p:sp>
      </p:grpSp>
      <p:sp>
        <p:nvSpPr>
          <p:cNvPr id="47" name="Rectangle: Rounded Corners 46">
            <a:extLst>
              <a:ext uri="{FF2B5EF4-FFF2-40B4-BE49-F238E27FC236}">
                <a16:creationId xmlns:a16="http://schemas.microsoft.com/office/drawing/2014/main" id="{1F2C26A2-52E0-C03B-EB3C-D6C983AAA2FF}"/>
              </a:ext>
            </a:extLst>
          </p:cNvPr>
          <p:cNvSpPr/>
          <p:nvPr/>
        </p:nvSpPr>
        <p:spPr>
          <a:xfrm>
            <a:off x="6495121" y="3112810"/>
            <a:ext cx="2034879" cy="730390"/>
          </a:xfrm>
          <a:prstGeom prst="roundRect">
            <a:avLst/>
          </a:prstGeom>
          <a:solidFill>
            <a:schemeClr val="tx1"/>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8EF076AF-184A-39AB-1D66-6AE44C1A2953}"/>
              </a:ext>
            </a:extLst>
          </p:cNvPr>
          <p:cNvGrpSpPr/>
          <p:nvPr/>
        </p:nvGrpSpPr>
        <p:grpSpPr>
          <a:xfrm>
            <a:off x="6249313" y="3224360"/>
            <a:ext cx="616480" cy="528529"/>
            <a:chOff x="3140667" y="2901058"/>
            <a:chExt cx="757038" cy="725949"/>
          </a:xfrm>
          <a:scene3d>
            <a:camera prst="orthographicFront">
              <a:rot lat="0" lon="0" rev="0"/>
            </a:camera>
            <a:lightRig rig="balanced" dir="t">
              <a:rot lat="0" lon="0" rev="8700000"/>
            </a:lightRig>
          </a:scene3d>
        </p:grpSpPr>
        <p:sp>
          <p:nvSpPr>
            <p:cNvPr id="49" name="Rectangle: Rounded Corners 48">
              <a:extLst>
                <a:ext uri="{FF2B5EF4-FFF2-40B4-BE49-F238E27FC236}">
                  <a16:creationId xmlns:a16="http://schemas.microsoft.com/office/drawing/2014/main" id="{44DEC154-3F63-E8B5-A2E3-48EFDE9DEC04}"/>
                </a:ext>
              </a:extLst>
            </p:cNvPr>
            <p:cNvSpPr/>
            <p:nvPr/>
          </p:nvSpPr>
          <p:spPr>
            <a:xfrm>
              <a:off x="3140667" y="2901058"/>
              <a:ext cx="757038" cy="725949"/>
            </a:xfrm>
            <a:prstGeom prst="roundRect">
              <a:avLst/>
            </a:prstGeom>
            <a:solidFill>
              <a:schemeClr val="accent6"/>
            </a:solidFill>
            <a:ln>
              <a:solidFill>
                <a:schemeClr val="tx1"/>
              </a:solidFill>
            </a:ln>
            <a:effectLst>
              <a:outerShdw blurRad="44450" dist="27940" dir="5400000" algn="ctr">
                <a:srgbClr val="000000">
                  <a:alpha val="32000"/>
                </a:srgbClr>
              </a:outerShdw>
            </a:effectLst>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50" name="任意形状 644">
              <a:extLst>
                <a:ext uri="{FF2B5EF4-FFF2-40B4-BE49-F238E27FC236}">
                  <a16:creationId xmlns:a16="http://schemas.microsoft.com/office/drawing/2014/main" id="{118D6758-2C26-44C6-F2A0-1F89ACE9847B}"/>
                </a:ext>
              </a:extLst>
            </p:cNvPr>
            <p:cNvSpPr/>
            <p:nvPr/>
          </p:nvSpPr>
          <p:spPr>
            <a:xfrm>
              <a:off x="3328853" y="3068391"/>
              <a:ext cx="384877" cy="384877"/>
            </a:xfrm>
            <a:prstGeom prst="rect">
              <a:avLst/>
            </a:prstGeom>
            <a:solidFill>
              <a:schemeClr val="tx1">
                <a:alpha val="0"/>
              </a:schemeClr>
            </a:solidFill>
            <a:ln w="12700" cap="flat">
              <a:solidFill>
                <a:schemeClr val="tx1"/>
              </a:solidFill>
              <a:miter lim="400000"/>
            </a:ln>
            <a:effectLst>
              <a:outerShdw blurRad="44450" dist="27940" dir="5400000" algn="ctr">
                <a:srgbClr val="000000">
                  <a:alpha val="32000"/>
                </a:srgbClr>
              </a:outerShdw>
            </a:effectLst>
            <a:sp3d>
              <a:bevelT w="190500" h="38100"/>
            </a:sp3d>
          </p:spPr>
          <p:txBody>
            <a:bodyPr wrap="square" lIns="45719" tIns="45719" rIns="45719" bIns="45719" numCol="1" anchor="ctr">
              <a:noAutofit/>
            </a:bodyPr>
            <a:lstStyle/>
            <a:p>
              <a:endParaRPr/>
            </a:p>
          </p:txBody>
        </p:sp>
      </p:grpSp>
      <p:sp>
        <p:nvSpPr>
          <p:cNvPr id="51" name="Rectangle: Rounded Corners 50">
            <a:extLst>
              <a:ext uri="{FF2B5EF4-FFF2-40B4-BE49-F238E27FC236}">
                <a16:creationId xmlns:a16="http://schemas.microsoft.com/office/drawing/2014/main" id="{E87C14E2-FACB-839D-4C38-73D6F8E6EA26}"/>
              </a:ext>
            </a:extLst>
          </p:cNvPr>
          <p:cNvSpPr/>
          <p:nvPr/>
        </p:nvSpPr>
        <p:spPr>
          <a:xfrm>
            <a:off x="9162308" y="2080270"/>
            <a:ext cx="2034879" cy="730390"/>
          </a:xfrm>
          <a:prstGeom prst="roundRect">
            <a:avLst/>
          </a:prstGeom>
          <a:solidFill>
            <a:schemeClr val="tx1"/>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8BAA66F1-B0C0-16BE-779C-AE6C61741C73}"/>
              </a:ext>
            </a:extLst>
          </p:cNvPr>
          <p:cNvGrpSpPr/>
          <p:nvPr/>
        </p:nvGrpSpPr>
        <p:grpSpPr>
          <a:xfrm>
            <a:off x="8916500" y="2191820"/>
            <a:ext cx="616480" cy="528529"/>
            <a:chOff x="3140667" y="2901058"/>
            <a:chExt cx="757038" cy="725949"/>
          </a:xfrm>
          <a:scene3d>
            <a:camera prst="orthographicFront">
              <a:rot lat="0" lon="0" rev="0"/>
            </a:camera>
            <a:lightRig rig="balanced" dir="t">
              <a:rot lat="0" lon="0" rev="8700000"/>
            </a:lightRig>
          </a:scene3d>
        </p:grpSpPr>
        <p:sp>
          <p:nvSpPr>
            <p:cNvPr id="53" name="Rectangle: Rounded Corners 52">
              <a:extLst>
                <a:ext uri="{FF2B5EF4-FFF2-40B4-BE49-F238E27FC236}">
                  <a16:creationId xmlns:a16="http://schemas.microsoft.com/office/drawing/2014/main" id="{52C2E14F-CCF4-EEDE-E2E0-A7B1F07EFBD5}"/>
                </a:ext>
              </a:extLst>
            </p:cNvPr>
            <p:cNvSpPr/>
            <p:nvPr/>
          </p:nvSpPr>
          <p:spPr>
            <a:xfrm>
              <a:off x="3140667" y="2901058"/>
              <a:ext cx="757038" cy="725949"/>
            </a:xfrm>
            <a:prstGeom prst="roundRect">
              <a:avLst/>
            </a:prstGeom>
            <a:solidFill>
              <a:schemeClr val="accent6"/>
            </a:solidFill>
            <a:ln>
              <a:solidFill>
                <a:schemeClr val="tx1"/>
              </a:solidFill>
            </a:ln>
            <a:effectLst>
              <a:outerShdw blurRad="44450" dist="27940" dir="5400000" algn="ctr">
                <a:srgbClr val="000000">
                  <a:alpha val="32000"/>
                </a:srgbClr>
              </a:outerShdw>
            </a:effectLst>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54" name="任意形状 644">
              <a:extLst>
                <a:ext uri="{FF2B5EF4-FFF2-40B4-BE49-F238E27FC236}">
                  <a16:creationId xmlns:a16="http://schemas.microsoft.com/office/drawing/2014/main" id="{0A437A17-3D29-44B0-8186-D833D2F7F7DF}"/>
                </a:ext>
              </a:extLst>
            </p:cNvPr>
            <p:cNvSpPr/>
            <p:nvPr/>
          </p:nvSpPr>
          <p:spPr>
            <a:xfrm>
              <a:off x="3328853" y="3068391"/>
              <a:ext cx="384877" cy="384877"/>
            </a:xfrm>
            <a:prstGeom prst="rect">
              <a:avLst/>
            </a:prstGeom>
            <a:solidFill>
              <a:schemeClr val="tx1">
                <a:alpha val="0"/>
              </a:schemeClr>
            </a:solidFill>
            <a:ln w="12700" cap="flat">
              <a:solidFill>
                <a:schemeClr val="tx1"/>
              </a:solidFill>
              <a:miter lim="400000"/>
            </a:ln>
            <a:effectLst>
              <a:outerShdw blurRad="44450" dist="27940" dir="5400000" algn="ctr">
                <a:srgbClr val="000000">
                  <a:alpha val="32000"/>
                </a:srgbClr>
              </a:outerShdw>
            </a:effectLst>
            <a:sp3d>
              <a:bevelT w="190500" h="38100"/>
            </a:sp3d>
          </p:spPr>
          <p:txBody>
            <a:bodyPr wrap="square" lIns="45719" tIns="45719" rIns="45719" bIns="45719" numCol="1" anchor="ctr">
              <a:noAutofit/>
            </a:bodyPr>
            <a:lstStyle/>
            <a:p>
              <a:endParaRPr/>
            </a:p>
          </p:txBody>
        </p:sp>
      </p:grpSp>
      <p:sp>
        <p:nvSpPr>
          <p:cNvPr id="55" name="Rectangle: Rounded Corners 54">
            <a:extLst>
              <a:ext uri="{FF2B5EF4-FFF2-40B4-BE49-F238E27FC236}">
                <a16:creationId xmlns:a16="http://schemas.microsoft.com/office/drawing/2014/main" id="{59302832-AB9E-A7A1-DCAF-F2E68A997FF4}"/>
              </a:ext>
            </a:extLst>
          </p:cNvPr>
          <p:cNvSpPr/>
          <p:nvPr/>
        </p:nvSpPr>
        <p:spPr>
          <a:xfrm>
            <a:off x="9162308" y="3112810"/>
            <a:ext cx="2034879" cy="730390"/>
          </a:xfrm>
          <a:prstGeom prst="roundRect">
            <a:avLst/>
          </a:prstGeom>
          <a:solidFill>
            <a:schemeClr val="tx1"/>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25337670-A39E-8E5A-E8F9-1E4CAF6B114B}"/>
              </a:ext>
            </a:extLst>
          </p:cNvPr>
          <p:cNvGrpSpPr/>
          <p:nvPr/>
        </p:nvGrpSpPr>
        <p:grpSpPr>
          <a:xfrm>
            <a:off x="8916500" y="3224360"/>
            <a:ext cx="616480" cy="528529"/>
            <a:chOff x="3140667" y="2901058"/>
            <a:chExt cx="757038" cy="725949"/>
          </a:xfrm>
          <a:scene3d>
            <a:camera prst="orthographicFront">
              <a:rot lat="0" lon="0" rev="0"/>
            </a:camera>
            <a:lightRig rig="balanced" dir="t">
              <a:rot lat="0" lon="0" rev="8700000"/>
            </a:lightRig>
          </a:scene3d>
        </p:grpSpPr>
        <p:sp>
          <p:nvSpPr>
            <p:cNvPr id="57" name="Rectangle: Rounded Corners 56">
              <a:extLst>
                <a:ext uri="{FF2B5EF4-FFF2-40B4-BE49-F238E27FC236}">
                  <a16:creationId xmlns:a16="http://schemas.microsoft.com/office/drawing/2014/main" id="{F83E5711-F111-4C54-98A2-A2665B26F044}"/>
                </a:ext>
              </a:extLst>
            </p:cNvPr>
            <p:cNvSpPr/>
            <p:nvPr/>
          </p:nvSpPr>
          <p:spPr>
            <a:xfrm>
              <a:off x="3140667" y="2901058"/>
              <a:ext cx="757038" cy="725949"/>
            </a:xfrm>
            <a:prstGeom prst="roundRect">
              <a:avLst/>
            </a:prstGeom>
            <a:solidFill>
              <a:schemeClr val="accent6"/>
            </a:solidFill>
            <a:ln>
              <a:solidFill>
                <a:schemeClr val="tx1"/>
              </a:solidFill>
            </a:ln>
            <a:effectLst>
              <a:outerShdw blurRad="44450" dist="27940" dir="5400000" algn="ctr">
                <a:srgbClr val="000000">
                  <a:alpha val="32000"/>
                </a:srgbClr>
              </a:outerShdw>
            </a:effectLst>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58" name="任意形状 644">
              <a:extLst>
                <a:ext uri="{FF2B5EF4-FFF2-40B4-BE49-F238E27FC236}">
                  <a16:creationId xmlns:a16="http://schemas.microsoft.com/office/drawing/2014/main" id="{795FF9F4-7588-717E-6180-169849236F30}"/>
                </a:ext>
              </a:extLst>
            </p:cNvPr>
            <p:cNvSpPr/>
            <p:nvPr/>
          </p:nvSpPr>
          <p:spPr>
            <a:xfrm>
              <a:off x="3328853" y="3068391"/>
              <a:ext cx="384877" cy="384877"/>
            </a:xfrm>
            <a:prstGeom prst="rect">
              <a:avLst/>
            </a:prstGeom>
            <a:solidFill>
              <a:schemeClr val="tx1">
                <a:alpha val="0"/>
              </a:schemeClr>
            </a:solidFill>
            <a:ln w="12700" cap="flat">
              <a:solidFill>
                <a:schemeClr val="tx1"/>
              </a:solidFill>
              <a:miter lim="400000"/>
            </a:ln>
            <a:effectLst>
              <a:outerShdw blurRad="44450" dist="27940" dir="5400000" algn="ctr">
                <a:srgbClr val="000000">
                  <a:alpha val="32000"/>
                </a:srgbClr>
              </a:outerShdw>
            </a:effectLst>
            <a:sp3d>
              <a:bevelT w="190500" h="38100"/>
            </a:sp3d>
          </p:spPr>
          <p:txBody>
            <a:bodyPr wrap="square" lIns="45719" tIns="45719" rIns="45719" bIns="45719" numCol="1" anchor="ctr">
              <a:noAutofit/>
            </a:bodyPr>
            <a:lstStyle/>
            <a:p>
              <a:endParaRPr/>
            </a:p>
          </p:txBody>
        </p:sp>
      </p:grpSp>
      <p:sp>
        <p:nvSpPr>
          <p:cNvPr id="59" name="Rectangle: Rounded Corners 58">
            <a:extLst>
              <a:ext uri="{FF2B5EF4-FFF2-40B4-BE49-F238E27FC236}">
                <a16:creationId xmlns:a16="http://schemas.microsoft.com/office/drawing/2014/main" id="{36B24D8D-FD34-A798-DC17-6BB1478D7DA1}"/>
              </a:ext>
            </a:extLst>
          </p:cNvPr>
          <p:cNvSpPr/>
          <p:nvPr/>
        </p:nvSpPr>
        <p:spPr>
          <a:xfrm>
            <a:off x="869923" y="4152057"/>
            <a:ext cx="2204620" cy="730390"/>
          </a:xfrm>
          <a:prstGeom prst="roundRect">
            <a:avLst/>
          </a:prstGeom>
          <a:solidFill>
            <a:schemeClr val="tx1"/>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162BDF20-CAD2-2A50-2376-C1617E72A409}"/>
              </a:ext>
            </a:extLst>
          </p:cNvPr>
          <p:cNvGrpSpPr/>
          <p:nvPr/>
        </p:nvGrpSpPr>
        <p:grpSpPr>
          <a:xfrm>
            <a:off x="624115" y="4263607"/>
            <a:ext cx="616480" cy="528529"/>
            <a:chOff x="3140667" y="2901058"/>
            <a:chExt cx="757038" cy="725949"/>
          </a:xfrm>
          <a:scene3d>
            <a:camera prst="orthographicFront">
              <a:rot lat="0" lon="0" rev="0"/>
            </a:camera>
            <a:lightRig rig="balanced" dir="t">
              <a:rot lat="0" lon="0" rev="8700000"/>
            </a:lightRig>
          </a:scene3d>
        </p:grpSpPr>
        <p:sp>
          <p:nvSpPr>
            <p:cNvPr id="61" name="Rectangle: Rounded Corners 60">
              <a:extLst>
                <a:ext uri="{FF2B5EF4-FFF2-40B4-BE49-F238E27FC236}">
                  <a16:creationId xmlns:a16="http://schemas.microsoft.com/office/drawing/2014/main" id="{F6C616FD-8229-309D-F187-4583122BECDE}"/>
                </a:ext>
              </a:extLst>
            </p:cNvPr>
            <p:cNvSpPr/>
            <p:nvPr/>
          </p:nvSpPr>
          <p:spPr>
            <a:xfrm>
              <a:off x="3140667" y="2901058"/>
              <a:ext cx="757038" cy="725949"/>
            </a:xfrm>
            <a:prstGeom prst="roundRect">
              <a:avLst/>
            </a:prstGeom>
            <a:solidFill>
              <a:schemeClr val="accent6"/>
            </a:solidFill>
            <a:ln>
              <a:solidFill>
                <a:schemeClr val="tx1"/>
              </a:solidFill>
            </a:ln>
            <a:effectLst>
              <a:outerShdw blurRad="44450" dist="27940" dir="5400000" algn="ctr">
                <a:srgbClr val="000000">
                  <a:alpha val="32000"/>
                </a:srgbClr>
              </a:outerShdw>
            </a:effectLst>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62" name="任意形状 644">
              <a:extLst>
                <a:ext uri="{FF2B5EF4-FFF2-40B4-BE49-F238E27FC236}">
                  <a16:creationId xmlns:a16="http://schemas.microsoft.com/office/drawing/2014/main" id="{E48AC4E9-6958-1875-8CB0-D28141F87317}"/>
                </a:ext>
              </a:extLst>
            </p:cNvPr>
            <p:cNvSpPr/>
            <p:nvPr/>
          </p:nvSpPr>
          <p:spPr>
            <a:xfrm>
              <a:off x="3328853" y="3068391"/>
              <a:ext cx="384877" cy="384877"/>
            </a:xfrm>
            <a:prstGeom prst="rect">
              <a:avLst/>
            </a:prstGeom>
            <a:solidFill>
              <a:schemeClr val="tx1">
                <a:alpha val="0"/>
              </a:schemeClr>
            </a:solidFill>
            <a:ln w="12700" cap="flat">
              <a:solidFill>
                <a:schemeClr val="tx1"/>
              </a:solidFill>
              <a:miter lim="400000"/>
            </a:ln>
            <a:effectLst>
              <a:outerShdw blurRad="44450" dist="27940" dir="5400000" algn="ctr">
                <a:srgbClr val="000000">
                  <a:alpha val="32000"/>
                </a:srgbClr>
              </a:outerShdw>
            </a:effectLst>
            <a:sp3d>
              <a:bevelT w="190500" h="38100"/>
            </a:sp3d>
          </p:spPr>
          <p:txBody>
            <a:bodyPr wrap="square" lIns="45719" tIns="45719" rIns="45719" bIns="45719" numCol="1" anchor="ctr">
              <a:noAutofit/>
            </a:bodyPr>
            <a:lstStyle/>
            <a:p>
              <a:endParaRPr/>
            </a:p>
          </p:txBody>
        </p:sp>
      </p:grpSp>
      <p:sp>
        <p:nvSpPr>
          <p:cNvPr id="63" name="Rectangle: Rounded Corners 62">
            <a:extLst>
              <a:ext uri="{FF2B5EF4-FFF2-40B4-BE49-F238E27FC236}">
                <a16:creationId xmlns:a16="http://schemas.microsoft.com/office/drawing/2014/main" id="{127E5173-08F9-3BD1-2E5D-A9862C46825E}"/>
              </a:ext>
            </a:extLst>
          </p:cNvPr>
          <p:cNvSpPr/>
          <p:nvPr/>
        </p:nvSpPr>
        <p:spPr>
          <a:xfrm>
            <a:off x="3537110" y="4152057"/>
            <a:ext cx="2455434" cy="730390"/>
          </a:xfrm>
          <a:prstGeom prst="roundRect">
            <a:avLst/>
          </a:prstGeom>
          <a:solidFill>
            <a:schemeClr val="tx1"/>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3FA564F1-2694-0D1A-BC81-33F0AEC91691}"/>
              </a:ext>
            </a:extLst>
          </p:cNvPr>
          <p:cNvGrpSpPr/>
          <p:nvPr/>
        </p:nvGrpSpPr>
        <p:grpSpPr>
          <a:xfrm>
            <a:off x="3291302" y="4263607"/>
            <a:ext cx="616480" cy="528529"/>
            <a:chOff x="3140667" y="2901058"/>
            <a:chExt cx="757038" cy="725949"/>
          </a:xfrm>
          <a:scene3d>
            <a:camera prst="orthographicFront">
              <a:rot lat="0" lon="0" rev="0"/>
            </a:camera>
            <a:lightRig rig="balanced" dir="t">
              <a:rot lat="0" lon="0" rev="8700000"/>
            </a:lightRig>
          </a:scene3d>
        </p:grpSpPr>
        <p:sp>
          <p:nvSpPr>
            <p:cNvPr id="65" name="Rectangle: Rounded Corners 64">
              <a:extLst>
                <a:ext uri="{FF2B5EF4-FFF2-40B4-BE49-F238E27FC236}">
                  <a16:creationId xmlns:a16="http://schemas.microsoft.com/office/drawing/2014/main" id="{594A688F-5004-50E4-3B86-06BA31227922}"/>
                </a:ext>
              </a:extLst>
            </p:cNvPr>
            <p:cNvSpPr/>
            <p:nvPr/>
          </p:nvSpPr>
          <p:spPr>
            <a:xfrm>
              <a:off x="3140667" y="2901058"/>
              <a:ext cx="757038" cy="725949"/>
            </a:xfrm>
            <a:prstGeom prst="roundRect">
              <a:avLst/>
            </a:prstGeom>
            <a:solidFill>
              <a:schemeClr val="accent6"/>
            </a:solidFill>
            <a:ln>
              <a:solidFill>
                <a:schemeClr val="tx1"/>
              </a:solidFill>
            </a:ln>
            <a:effectLst>
              <a:outerShdw blurRad="44450" dist="27940" dir="5400000" algn="ctr">
                <a:srgbClr val="000000">
                  <a:alpha val="32000"/>
                </a:srgbClr>
              </a:outerShdw>
            </a:effectLst>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66" name="任意形状 644">
              <a:extLst>
                <a:ext uri="{FF2B5EF4-FFF2-40B4-BE49-F238E27FC236}">
                  <a16:creationId xmlns:a16="http://schemas.microsoft.com/office/drawing/2014/main" id="{F99AEDCE-8EFF-55AE-8823-4B78D260EC9D}"/>
                </a:ext>
              </a:extLst>
            </p:cNvPr>
            <p:cNvSpPr/>
            <p:nvPr/>
          </p:nvSpPr>
          <p:spPr>
            <a:xfrm>
              <a:off x="3328853" y="3068391"/>
              <a:ext cx="384877" cy="384877"/>
            </a:xfrm>
            <a:prstGeom prst="rect">
              <a:avLst/>
            </a:prstGeom>
            <a:solidFill>
              <a:schemeClr val="tx1">
                <a:alpha val="0"/>
              </a:schemeClr>
            </a:solidFill>
            <a:ln w="12700" cap="flat">
              <a:solidFill>
                <a:schemeClr val="tx1"/>
              </a:solidFill>
              <a:miter lim="400000"/>
            </a:ln>
            <a:effectLst>
              <a:outerShdw blurRad="44450" dist="27940" dir="5400000" algn="ctr">
                <a:srgbClr val="000000">
                  <a:alpha val="32000"/>
                </a:srgbClr>
              </a:outerShdw>
            </a:effectLst>
            <a:sp3d>
              <a:bevelT w="190500" h="38100"/>
            </a:sp3d>
          </p:spPr>
          <p:txBody>
            <a:bodyPr wrap="square" lIns="45719" tIns="45719" rIns="45719" bIns="45719" numCol="1" anchor="ctr">
              <a:noAutofit/>
            </a:bodyPr>
            <a:lstStyle/>
            <a:p>
              <a:endParaRPr/>
            </a:p>
          </p:txBody>
        </p:sp>
      </p:grpSp>
      <p:sp>
        <p:nvSpPr>
          <p:cNvPr id="67" name="Rectangle: Rounded Corners 66">
            <a:extLst>
              <a:ext uri="{FF2B5EF4-FFF2-40B4-BE49-F238E27FC236}">
                <a16:creationId xmlns:a16="http://schemas.microsoft.com/office/drawing/2014/main" id="{A9E3BC26-6723-FEF9-C264-C6CEC610DB00}"/>
              </a:ext>
            </a:extLst>
          </p:cNvPr>
          <p:cNvSpPr/>
          <p:nvPr/>
        </p:nvSpPr>
        <p:spPr>
          <a:xfrm>
            <a:off x="6484660" y="4125609"/>
            <a:ext cx="2455434" cy="730390"/>
          </a:xfrm>
          <a:prstGeom prst="roundRect">
            <a:avLst/>
          </a:prstGeom>
          <a:solidFill>
            <a:schemeClr val="tx1"/>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89FD8177-EDBE-DB71-E1E0-7E70968E6DF8}"/>
              </a:ext>
            </a:extLst>
          </p:cNvPr>
          <p:cNvGrpSpPr/>
          <p:nvPr/>
        </p:nvGrpSpPr>
        <p:grpSpPr>
          <a:xfrm>
            <a:off x="6238852" y="4237159"/>
            <a:ext cx="616480" cy="528529"/>
            <a:chOff x="3140667" y="2901058"/>
            <a:chExt cx="757038" cy="725949"/>
          </a:xfrm>
          <a:scene3d>
            <a:camera prst="orthographicFront">
              <a:rot lat="0" lon="0" rev="0"/>
            </a:camera>
            <a:lightRig rig="balanced" dir="t">
              <a:rot lat="0" lon="0" rev="8700000"/>
            </a:lightRig>
          </a:scene3d>
        </p:grpSpPr>
        <p:sp>
          <p:nvSpPr>
            <p:cNvPr id="69" name="Rectangle: Rounded Corners 68">
              <a:extLst>
                <a:ext uri="{FF2B5EF4-FFF2-40B4-BE49-F238E27FC236}">
                  <a16:creationId xmlns:a16="http://schemas.microsoft.com/office/drawing/2014/main" id="{288C77E0-E93A-7BB5-668B-A333E8CC2AAE}"/>
                </a:ext>
              </a:extLst>
            </p:cNvPr>
            <p:cNvSpPr/>
            <p:nvPr/>
          </p:nvSpPr>
          <p:spPr>
            <a:xfrm>
              <a:off x="3140667" y="2901058"/>
              <a:ext cx="757038" cy="725949"/>
            </a:xfrm>
            <a:prstGeom prst="roundRect">
              <a:avLst/>
            </a:prstGeom>
            <a:solidFill>
              <a:schemeClr val="accent6"/>
            </a:solidFill>
            <a:ln>
              <a:solidFill>
                <a:schemeClr val="tx1"/>
              </a:solidFill>
            </a:ln>
            <a:effectLst>
              <a:outerShdw blurRad="44450" dist="27940" dir="5400000" algn="ctr">
                <a:srgbClr val="000000">
                  <a:alpha val="32000"/>
                </a:srgbClr>
              </a:outerShdw>
            </a:effectLst>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70" name="任意形状 644">
              <a:extLst>
                <a:ext uri="{FF2B5EF4-FFF2-40B4-BE49-F238E27FC236}">
                  <a16:creationId xmlns:a16="http://schemas.microsoft.com/office/drawing/2014/main" id="{4C2D8CD8-177F-2C47-F6C8-E15F745C3957}"/>
                </a:ext>
              </a:extLst>
            </p:cNvPr>
            <p:cNvSpPr/>
            <p:nvPr/>
          </p:nvSpPr>
          <p:spPr>
            <a:xfrm>
              <a:off x="3328853" y="3068391"/>
              <a:ext cx="384877" cy="384877"/>
            </a:xfrm>
            <a:prstGeom prst="rect">
              <a:avLst/>
            </a:prstGeom>
            <a:solidFill>
              <a:schemeClr val="tx1">
                <a:alpha val="0"/>
              </a:schemeClr>
            </a:solidFill>
            <a:ln w="12700" cap="flat">
              <a:solidFill>
                <a:schemeClr val="tx1"/>
              </a:solidFill>
              <a:miter lim="400000"/>
            </a:ln>
            <a:effectLst>
              <a:outerShdw blurRad="44450" dist="27940" dir="5400000" algn="ctr">
                <a:srgbClr val="000000">
                  <a:alpha val="32000"/>
                </a:srgbClr>
              </a:outerShdw>
            </a:effectLst>
            <a:sp3d>
              <a:bevelT w="190500" h="38100"/>
            </a:sp3d>
          </p:spPr>
          <p:txBody>
            <a:bodyPr wrap="square" lIns="45719" tIns="45719" rIns="45719" bIns="45719" numCol="1" anchor="ctr">
              <a:noAutofit/>
            </a:bodyPr>
            <a:lstStyle/>
            <a:p>
              <a:endParaRPr/>
            </a:p>
          </p:txBody>
        </p:sp>
      </p:grpSp>
      <p:sp>
        <p:nvSpPr>
          <p:cNvPr id="71" name="Rectangle: Rounded Corners 70">
            <a:extLst>
              <a:ext uri="{FF2B5EF4-FFF2-40B4-BE49-F238E27FC236}">
                <a16:creationId xmlns:a16="http://schemas.microsoft.com/office/drawing/2014/main" id="{C0916207-9F74-83E1-D2C3-C1D839679315}"/>
              </a:ext>
            </a:extLst>
          </p:cNvPr>
          <p:cNvSpPr/>
          <p:nvPr/>
        </p:nvSpPr>
        <p:spPr>
          <a:xfrm>
            <a:off x="9325596" y="4112133"/>
            <a:ext cx="2280002" cy="730390"/>
          </a:xfrm>
          <a:prstGeom prst="roundRect">
            <a:avLst/>
          </a:prstGeom>
          <a:solidFill>
            <a:schemeClr val="tx1"/>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3272ADD-BCB9-932B-D9E2-94B347D58800}"/>
              </a:ext>
            </a:extLst>
          </p:cNvPr>
          <p:cNvGrpSpPr/>
          <p:nvPr/>
        </p:nvGrpSpPr>
        <p:grpSpPr>
          <a:xfrm>
            <a:off x="9112551" y="4213063"/>
            <a:ext cx="616480" cy="528529"/>
            <a:chOff x="3140667" y="2901058"/>
            <a:chExt cx="757038" cy="725949"/>
          </a:xfrm>
          <a:scene3d>
            <a:camera prst="orthographicFront">
              <a:rot lat="0" lon="0" rev="0"/>
            </a:camera>
            <a:lightRig rig="balanced" dir="t">
              <a:rot lat="0" lon="0" rev="8700000"/>
            </a:lightRig>
          </a:scene3d>
        </p:grpSpPr>
        <p:sp>
          <p:nvSpPr>
            <p:cNvPr id="73" name="Rectangle: Rounded Corners 72">
              <a:extLst>
                <a:ext uri="{FF2B5EF4-FFF2-40B4-BE49-F238E27FC236}">
                  <a16:creationId xmlns:a16="http://schemas.microsoft.com/office/drawing/2014/main" id="{FDD83780-244A-0F53-BD70-0A828AE9B6EA}"/>
                </a:ext>
              </a:extLst>
            </p:cNvPr>
            <p:cNvSpPr/>
            <p:nvPr/>
          </p:nvSpPr>
          <p:spPr>
            <a:xfrm>
              <a:off x="3140667" y="2901058"/>
              <a:ext cx="757038" cy="725949"/>
            </a:xfrm>
            <a:prstGeom prst="roundRect">
              <a:avLst/>
            </a:prstGeom>
            <a:solidFill>
              <a:schemeClr val="accent6"/>
            </a:solidFill>
            <a:ln>
              <a:solidFill>
                <a:schemeClr val="tx1"/>
              </a:solidFill>
            </a:ln>
            <a:effectLst>
              <a:outerShdw blurRad="44450" dist="27940" dir="5400000" algn="ctr">
                <a:srgbClr val="000000">
                  <a:alpha val="32000"/>
                </a:srgbClr>
              </a:outerShdw>
            </a:effectLst>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74" name="任意形状 644">
              <a:extLst>
                <a:ext uri="{FF2B5EF4-FFF2-40B4-BE49-F238E27FC236}">
                  <a16:creationId xmlns:a16="http://schemas.microsoft.com/office/drawing/2014/main" id="{FC275831-FECA-B5B2-5A0E-DA63E1518389}"/>
                </a:ext>
              </a:extLst>
            </p:cNvPr>
            <p:cNvSpPr/>
            <p:nvPr/>
          </p:nvSpPr>
          <p:spPr>
            <a:xfrm>
              <a:off x="3328853" y="3068391"/>
              <a:ext cx="384877" cy="384877"/>
            </a:xfrm>
            <a:prstGeom prst="rect">
              <a:avLst/>
            </a:prstGeom>
            <a:solidFill>
              <a:schemeClr val="tx1">
                <a:alpha val="0"/>
              </a:schemeClr>
            </a:solidFill>
            <a:ln w="12700" cap="flat">
              <a:solidFill>
                <a:schemeClr val="tx1"/>
              </a:solidFill>
              <a:miter lim="400000"/>
            </a:ln>
            <a:effectLst>
              <a:outerShdw blurRad="44450" dist="27940" dir="5400000" algn="ctr">
                <a:srgbClr val="000000">
                  <a:alpha val="32000"/>
                </a:srgbClr>
              </a:outerShdw>
            </a:effectLst>
            <a:sp3d>
              <a:bevelT w="190500" h="38100"/>
            </a:sp3d>
          </p:spPr>
          <p:txBody>
            <a:bodyPr wrap="square" lIns="45719" tIns="45719" rIns="45719" bIns="45719" numCol="1" anchor="ctr">
              <a:noAutofit/>
            </a:bodyPr>
            <a:lstStyle/>
            <a:p>
              <a:endParaRPr/>
            </a:p>
          </p:txBody>
        </p:sp>
      </p:grpSp>
      <p:sp>
        <p:nvSpPr>
          <p:cNvPr id="75" name="Rectangle: Rounded Corners 74">
            <a:extLst>
              <a:ext uri="{FF2B5EF4-FFF2-40B4-BE49-F238E27FC236}">
                <a16:creationId xmlns:a16="http://schemas.microsoft.com/office/drawing/2014/main" id="{C3869A93-8F2A-0943-67DD-6DD4F3536AD8}"/>
              </a:ext>
            </a:extLst>
          </p:cNvPr>
          <p:cNvSpPr/>
          <p:nvPr/>
        </p:nvSpPr>
        <p:spPr>
          <a:xfrm>
            <a:off x="890051" y="5115286"/>
            <a:ext cx="2745042" cy="730390"/>
          </a:xfrm>
          <a:prstGeom prst="roundRect">
            <a:avLst/>
          </a:prstGeom>
          <a:solidFill>
            <a:schemeClr val="tx1"/>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8E3BE9D3-E31A-D1B6-8E99-346166A5B4AD}"/>
              </a:ext>
            </a:extLst>
          </p:cNvPr>
          <p:cNvGrpSpPr/>
          <p:nvPr/>
        </p:nvGrpSpPr>
        <p:grpSpPr>
          <a:xfrm>
            <a:off x="644243" y="5226836"/>
            <a:ext cx="616480" cy="528529"/>
            <a:chOff x="3140667" y="2901058"/>
            <a:chExt cx="757038" cy="725949"/>
          </a:xfrm>
          <a:scene3d>
            <a:camera prst="orthographicFront">
              <a:rot lat="0" lon="0" rev="0"/>
            </a:camera>
            <a:lightRig rig="balanced" dir="t">
              <a:rot lat="0" lon="0" rev="8700000"/>
            </a:lightRig>
          </a:scene3d>
        </p:grpSpPr>
        <p:sp>
          <p:nvSpPr>
            <p:cNvPr id="87" name="Rectangle: Rounded Corners 86">
              <a:extLst>
                <a:ext uri="{FF2B5EF4-FFF2-40B4-BE49-F238E27FC236}">
                  <a16:creationId xmlns:a16="http://schemas.microsoft.com/office/drawing/2014/main" id="{2DFD0824-7E7A-2436-5037-4A70DEE56774}"/>
                </a:ext>
              </a:extLst>
            </p:cNvPr>
            <p:cNvSpPr/>
            <p:nvPr/>
          </p:nvSpPr>
          <p:spPr>
            <a:xfrm>
              <a:off x="3140667" y="2901058"/>
              <a:ext cx="757038" cy="725949"/>
            </a:xfrm>
            <a:prstGeom prst="roundRect">
              <a:avLst/>
            </a:prstGeom>
            <a:solidFill>
              <a:schemeClr val="accent6"/>
            </a:solidFill>
            <a:ln>
              <a:solidFill>
                <a:schemeClr val="tx1"/>
              </a:solidFill>
            </a:ln>
            <a:effectLst>
              <a:outerShdw blurRad="44450" dist="27940" dir="5400000" algn="ctr">
                <a:srgbClr val="000000">
                  <a:alpha val="32000"/>
                </a:srgbClr>
              </a:outerShdw>
            </a:effectLst>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88" name="任意形状 644">
              <a:extLst>
                <a:ext uri="{FF2B5EF4-FFF2-40B4-BE49-F238E27FC236}">
                  <a16:creationId xmlns:a16="http://schemas.microsoft.com/office/drawing/2014/main" id="{8A5BAC91-32AB-5768-2EF8-2D40EECA943C}"/>
                </a:ext>
              </a:extLst>
            </p:cNvPr>
            <p:cNvSpPr/>
            <p:nvPr/>
          </p:nvSpPr>
          <p:spPr>
            <a:xfrm>
              <a:off x="3328853" y="3068391"/>
              <a:ext cx="384877" cy="384877"/>
            </a:xfrm>
            <a:prstGeom prst="rect">
              <a:avLst/>
            </a:prstGeom>
            <a:solidFill>
              <a:schemeClr val="tx1">
                <a:alpha val="0"/>
              </a:schemeClr>
            </a:solidFill>
            <a:ln w="12700" cap="flat">
              <a:solidFill>
                <a:schemeClr val="tx1"/>
              </a:solidFill>
              <a:miter lim="400000"/>
            </a:ln>
            <a:effectLst>
              <a:outerShdw blurRad="44450" dist="27940" dir="5400000" algn="ctr">
                <a:srgbClr val="000000">
                  <a:alpha val="32000"/>
                </a:srgbClr>
              </a:outerShdw>
            </a:effectLst>
            <a:sp3d>
              <a:bevelT w="190500" h="38100"/>
            </a:sp3d>
          </p:spPr>
          <p:txBody>
            <a:bodyPr wrap="square" lIns="45719" tIns="45719" rIns="45719" bIns="45719" numCol="1" anchor="ctr">
              <a:noAutofit/>
            </a:bodyPr>
            <a:lstStyle/>
            <a:p>
              <a:endParaRPr/>
            </a:p>
          </p:txBody>
        </p:sp>
      </p:grpSp>
      <p:sp>
        <p:nvSpPr>
          <p:cNvPr id="92" name="TextBox 91">
            <a:extLst>
              <a:ext uri="{FF2B5EF4-FFF2-40B4-BE49-F238E27FC236}">
                <a16:creationId xmlns:a16="http://schemas.microsoft.com/office/drawing/2014/main" id="{39D6E005-1703-E141-FA57-940ABCA72034}"/>
              </a:ext>
            </a:extLst>
          </p:cNvPr>
          <p:cNvSpPr txBox="1"/>
          <p:nvPr/>
        </p:nvSpPr>
        <p:spPr>
          <a:xfrm>
            <a:off x="1597211" y="2188574"/>
            <a:ext cx="1378846" cy="461665"/>
          </a:xfrm>
          <a:prstGeom prst="rect">
            <a:avLst/>
          </a:prstGeom>
          <a:noFill/>
        </p:spPr>
        <p:txBody>
          <a:bodyPr wrap="square">
            <a:spAutoFit/>
          </a:bodyPr>
          <a:lstStyle/>
          <a:p>
            <a:pPr lvl="0" algn="ctr">
              <a:defRPr/>
            </a:pPr>
            <a:r>
              <a:rPr lang="en-IN" sz="2400" b="1" dirty="0">
                <a:solidFill>
                  <a:schemeClr val="bg1"/>
                </a:solidFill>
                <a:effectLst>
                  <a:outerShdw blurRad="50800" dist="38100" dir="8100000" algn="tr" rotWithShape="0">
                    <a:prstClr val="black">
                      <a:alpha val="40000"/>
                    </a:prstClr>
                  </a:outerShdw>
                </a:effectLst>
              </a:rPr>
              <a:t>$25</a:t>
            </a:r>
          </a:p>
        </p:txBody>
      </p:sp>
      <p:sp>
        <p:nvSpPr>
          <p:cNvPr id="94" name="TextBox 93">
            <a:extLst>
              <a:ext uri="{FF2B5EF4-FFF2-40B4-BE49-F238E27FC236}">
                <a16:creationId xmlns:a16="http://schemas.microsoft.com/office/drawing/2014/main" id="{F664FCB9-D7DE-8B0B-EF1E-660510DDA121}"/>
              </a:ext>
            </a:extLst>
          </p:cNvPr>
          <p:cNvSpPr txBox="1"/>
          <p:nvPr/>
        </p:nvSpPr>
        <p:spPr>
          <a:xfrm>
            <a:off x="829984" y="2183855"/>
            <a:ext cx="587177" cy="307777"/>
          </a:xfrm>
          <a:prstGeom prst="rect">
            <a:avLst/>
          </a:prstGeom>
          <a:noFill/>
        </p:spPr>
        <p:txBody>
          <a:bodyPr wrap="square">
            <a:spAutoFit/>
          </a:bodyPr>
          <a:lstStyle/>
          <a:p>
            <a:pPr lvl="0" algn="ctr">
              <a:defRPr/>
            </a:pPr>
            <a:r>
              <a:rPr lang="en-IN" sz="1400" b="1" dirty="0" err="1">
                <a:effectLst>
                  <a:outerShdw blurRad="50800" dist="38100" dir="8100000" algn="tr" rotWithShape="0">
                    <a:prstClr val="black">
                      <a:alpha val="40000"/>
                    </a:prstClr>
                  </a:outerShdw>
                </a:effectLst>
                <a:latin typeface="+mj-lt"/>
              </a:rPr>
              <a:t>uma</a:t>
            </a:r>
            <a:endParaRPr lang="en-IN" sz="1400" b="1" kern="1200" dirty="0">
              <a:effectLst>
                <a:outerShdw blurRad="50800" dist="38100" dir="8100000" algn="tr" rotWithShape="0">
                  <a:prstClr val="black">
                    <a:alpha val="40000"/>
                  </a:prstClr>
                </a:outerShdw>
              </a:effectLst>
              <a:latin typeface="+mj-lt"/>
              <a:ea typeface="+mn-ea"/>
              <a:cs typeface="+mn-cs"/>
            </a:endParaRPr>
          </a:p>
        </p:txBody>
      </p:sp>
      <p:sp>
        <p:nvSpPr>
          <p:cNvPr id="95" name="TextBox 94">
            <a:extLst>
              <a:ext uri="{FF2B5EF4-FFF2-40B4-BE49-F238E27FC236}">
                <a16:creationId xmlns:a16="http://schemas.microsoft.com/office/drawing/2014/main" id="{B2B2DC13-4FAE-47C5-1657-1E8D16BD0A4D}"/>
              </a:ext>
            </a:extLst>
          </p:cNvPr>
          <p:cNvSpPr txBox="1"/>
          <p:nvPr/>
        </p:nvSpPr>
        <p:spPr>
          <a:xfrm>
            <a:off x="3537111" y="2198710"/>
            <a:ext cx="564884" cy="307777"/>
          </a:xfrm>
          <a:prstGeom prst="rect">
            <a:avLst/>
          </a:prstGeom>
          <a:noFill/>
        </p:spPr>
        <p:txBody>
          <a:bodyPr wrap="square">
            <a:spAutoFit/>
          </a:bodyPr>
          <a:lstStyle/>
          <a:p>
            <a:pPr lvl="0" algn="ctr">
              <a:defRPr/>
            </a:pPr>
            <a:r>
              <a:rPr lang="en-IN" sz="1400" b="1" dirty="0">
                <a:effectLst>
                  <a:outerShdw blurRad="50800" dist="38100" dir="8100000" algn="tr" rotWithShape="0">
                    <a:prstClr val="black">
                      <a:alpha val="40000"/>
                    </a:prstClr>
                  </a:outerShdw>
                </a:effectLst>
                <a:latin typeface="+mj-lt"/>
              </a:rPr>
              <a:t>duas</a:t>
            </a:r>
            <a:endParaRPr lang="en-IN" sz="1400" b="1" kern="1200" dirty="0">
              <a:effectLst>
                <a:outerShdw blurRad="50800" dist="38100" dir="8100000" algn="tr" rotWithShape="0">
                  <a:prstClr val="black">
                    <a:alpha val="40000"/>
                  </a:prstClr>
                </a:outerShdw>
              </a:effectLst>
              <a:latin typeface="+mj-lt"/>
              <a:ea typeface="+mn-ea"/>
              <a:cs typeface="+mn-cs"/>
            </a:endParaRPr>
          </a:p>
        </p:txBody>
      </p:sp>
      <p:sp>
        <p:nvSpPr>
          <p:cNvPr id="96" name="TextBox 95">
            <a:extLst>
              <a:ext uri="{FF2B5EF4-FFF2-40B4-BE49-F238E27FC236}">
                <a16:creationId xmlns:a16="http://schemas.microsoft.com/office/drawing/2014/main" id="{BDD92700-B8BC-6519-5778-F2EE4FEC2CA8}"/>
              </a:ext>
            </a:extLst>
          </p:cNvPr>
          <p:cNvSpPr txBox="1"/>
          <p:nvPr/>
        </p:nvSpPr>
        <p:spPr>
          <a:xfrm>
            <a:off x="6180863" y="2206610"/>
            <a:ext cx="616480" cy="307777"/>
          </a:xfrm>
          <a:prstGeom prst="rect">
            <a:avLst/>
          </a:prstGeom>
          <a:noFill/>
        </p:spPr>
        <p:txBody>
          <a:bodyPr wrap="square">
            <a:spAutoFit/>
          </a:bodyPr>
          <a:lstStyle/>
          <a:p>
            <a:pPr lvl="0" algn="ctr">
              <a:defRPr/>
            </a:pPr>
            <a:r>
              <a:rPr lang="en-IN" sz="1400" b="1" dirty="0" err="1">
                <a:effectLst>
                  <a:outerShdw blurRad="50800" dist="38100" dir="8100000" algn="tr" rotWithShape="0">
                    <a:prstClr val="black">
                      <a:alpha val="40000"/>
                    </a:prstClr>
                  </a:outerShdw>
                </a:effectLst>
                <a:latin typeface="+mj-lt"/>
              </a:rPr>
              <a:t>três</a:t>
            </a:r>
            <a:endParaRPr lang="en-IN" sz="1400" b="1" kern="1200" dirty="0">
              <a:effectLst>
                <a:outerShdw blurRad="50800" dist="38100" dir="8100000" algn="tr" rotWithShape="0">
                  <a:prstClr val="black">
                    <a:alpha val="40000"/>
                  </a:prstClr>
                </a:outerShdw>
              </a:effectLst>
              <a:latin typeface="+mj-lt"/>
              <a:ea typeface="+mn-ea"/>
              <a:cs typeface="+mn-cs"/>
            </a:endParaRPr>
          </a:p>
        </p:txBody>
      </p:sp>
      <p:sp>
        <p:nvSpPr>
          <p:cNvPr id="97" name="TextBox 96">
            <a:extLst>
              <a:ext uri="{FF2B5EF4-FFF2-40B4-BE49-F238E27FC236}">
                <a16:creationId xmlns:a16="http://schemas.microsoft.com/office/drawing/2014/main" id="{5D11CC73-F31E-0A96-0ACE-B68955E3CD40}"/>
              </a:ext>
            </a:extLst>
          </p:cNvPr>
          <p:cNvSpPr txBox="1"/>
          <p:nvPr/>
        </p:nvSpPr>
        <p:spPr>
          <a:xfrm>
            <a:off x="8837621" y="2192867"/>
            <a:ext cx="682382" cy="307777"/>
          </a:xfrm>
          <a:prstGeom prst="rect">
            <a:avLst/>
          </a:prstGeom>
          <a:noFill/>
        </p:spPr>
        <p:txBody>
          <a:bodyPr wrap="square">
            <a:spAutoFit/>
          </a:bodyPr>
          <a:lstStyle/>
          <a:p>
            <a:pPr lvl="0" algn="ctr">
              <a:defRPr/>
            </a:pPr>
            <a:r>
              <a:rPr lang="en-IN" sz="1400" b="1" dirty="0" err="1">
                <a:effectLst>
                  <a:outerShdw blurRad="50800" dist="38100" dir="8100000" algn="tr" rotWithShape="0">
                    <a:prstClr val="black">
                      <a:alpha val="40000"/>
                    </a:prstClr>
                  </a:outerShdw>
                </a:effectLst>
                <a:latin typeface="+mj-lt"/>
              </a:rPr>
              <a:t>quatro</a:t>
            </a:r>
            <a:endParaRPr lang="en-IN" sz="1400" b="1" kern="1200" dirty="0">
              <a:effectLst>
                <a:outerShdw blurRad="50800" dist="38100" dir="8100000" algn="tr" rotWithShape="0">
                  <a:prstClr val="black">
                    <a:alpha val="40000"/>
                  </a:prstClr>
                </a:outerShdw>
              </a:effectLst>
              <a:latin typeface="+mj-lt"/>
              <a:ea typeface="+mn-ea"/>
              <a:cs typeface="+mn-cs"/>
            </a:endParaRPr>
          </a:p>
        </p:txBody>
      </p:sp>
      <p:sp>
        <p:nvSpPr>
          <p:cNvPr id="98" name="TextBox 97">
            <a:extLst>
              <a:ext uri="{FF2B5EF4-FFF2-40B4-BE49-F238E27FC236}">
                <a16:creationId xmlns:a16="http://schemas.microsoft.com/office/drawing/2014/main" id="{EE3C1EDF-9E86-C419-C092-17C4EAC3BCBD}"/>
              </a:ext>
            </a:extLst>
          </p:cNvPr>
          <p:cNvSpPr txBox="1"/>
          <p:nvPr/>
        </p:nvSpPr>
        <p:spPr>
          <a:xfrm>
            <a:off x="836065" y="3223418"/>
            <a:ext cx="597832" cy="307777"/>
          </a:xfrm>
          <a:prstGeom prst="rect">
            <a:avLst/>
          </a:prstGeom>
          <a:noFill/>
        </p:spPr>
        <p:txBody>
          <a:bodyPr wrap="square">
            <a:spAutoFit/>
          </a:bodyPr>
          <a:lstStyle/>
          <a:p>
            <a:pPr lvl="0" algn="ctr">
              <a:defRPr/>
            </a:pPr>
            <a:r>
              <a:rPr lang="en-IN" sz="1400" b="1" dirty="0" err="1">
                <a:effectLst>
                  <a:outerShdw blurRad="50800" dist="38100" dir="8100000" algn="tr" rotWithShape="0">
                    <a:prstClr val="black">
                      <a:alpha val="40000"/>
                    </a:prstClr>
                  </a:outerShdw>
                </a:effectLst>
                <a:latin typeface="+mj-lt"/>
              </a:rPr>
              <a:t>cinco</a:t>
            </a:r>
            <a:endParaRPr lang="en-IN" sz="1400" b="1" kern="1200" dirty="0">
              <a:effectLst>
                <a:outerShdw blurRad="50800" dist="38100" dir="8100000" algn="tr" rotWithShape="0">
                  <a:prstClr val="black">
                    <a:alpha val="40000"/>
                  </a:prstClr>
                </a:outerShdw>
              </a:effectLst>
              <a:latin typeface="+mj-lt"/>
              <a:ea typeface="+mn-ea"/>
              <a:cs typeface="+mn-cs"/>
            </a:endParaRPr>
          </a:p>
        </p:txBody>
      </p:sp>
      <p:sp>
        <p:nvSpPr>
          <p:cNvPr id="99" name="TextBox 98">
            <a:extLst>
              <a:ext uri="{FF2B5EF4-FFF2-40B4-BE49-F238E27FC236}">
                <a16:creationId xmlns:a16="http://schemas.microsoft.com/office/drawing/2014/main" id="{11DBCB36-B1A2-B3DA-FC22-A6A50F9DE795}"/>
              </a:ext>
            </a:extLst>
          </p:cNvPr>
          <p:cNvSpPr txBox="1"/>
          <p:nvPr/>
        </p:nvSpPr>
        <p:spPr>
          <a:xfrm>
            <a:off x="3642126" y="3238365"/>
            <a:ext cx="466901" cy="307777"/>
          </a:xfrm>
          <a:prstGeom prst="rect">
            <a:avLst/>
          </a:prstGeom>
          <a:noFill/>
        </p:spPr>
        <p:txBody>
          <a:bodyPr wrap="square">
            <a:spAutoFit/>
          </a:bodyPr>
          <a:lstStyle/>
          <a:p>
            <a:pPr lvl="0" algn="ctr">
              <a:defRPr/>
            </a:pPr>
            <a:r>
              <a:rPr lang="en-IN" sz="1400" b="1" dirty="0">
                <a:effectLst>
                  <a:outerShdw blurRad="50800" dist="38100" dir="8100000" algn="tr" rotWithShape="0">
                    <a:prstClr val="black">
                      <a:alpha val="40000"/>
                    </a:prstClr>
                  </a:outerShdw>
                </a:effectLst>
                <a:latin typeface="+mj-lt"/>
              </a:rPr>
              <a:t>seis</a:t>
            </a:r>
            <a:endParaRPr lang="en-IN" sz="1400" b="1" kern="1200" dirty="0">
              <a:effectLst>
                <a:outerShdw blurRad="50800" dist="38100" dir="8100000" algn="tr" rotWithShape="0">
                  <a:prstClr val="black">
                    <a:alpha val="40000"/>
                  </a:prstClr>
                </a:outerShdw>
              </a:effectLst>
              <a:latin typeface="+mj-lt"/>
              <a:ea typeface="+mn-ea"/>
              <a:cs typeface="+mn-cs"/>
            </a:endParaRPr>
          </a:p>
        </p:txBody>
      </p:sp>
      <p:sp>
        <p:nvSpPr>
          <p:cNvPr id="100" name="TextBox 99">
            <a:extLst>
              <a:ext uri="{FF2B5EF4-FFF2-40B4-BE49-F238E27FC236}">
                <a16:creationId xmlns:a16="http://schemas.microsoft.com/office/drawing/2014/main" id="{548AE119-E0C8-D47A-ABD4-DED08B0FA8FF}"/>
              </a:ext>
            </a:extLst>
          </p:cNvPr>
          <p:cNvSpPr txBox="1"/>
          <p:nvPr/>
        </p:nvSpPr>
        <p:spPr>
          <a:xfrm>
            <a:off x="6190725" y="3214274"/>
            <a:ext cx="587623" cy="307777"/>
          </a:xfrm>
          <a:prstGeom prst="rect">
            <a:avLst/>
          </a:prstGeom>
          <a:noFill/>
        </p:spPr>
        <p:txBody>
          <a:bodyPr wrap="square">
            <a:spAutoFit/>
          </a:bodyPr>
          <a:lstStyle/>
          <a:p>
            <a:pPr lvl="0" algn="ctr">
              <a:defRPr/>
            </a:pPr>
            <a:r>
              <a:rPr lang="en-IN" sz="1400" b="1" dirty="0">
                <a:effectLst>
                  <a:outerShdw blurRad="50800" dist="38100" dir="8100000" algn="tr" rotWithShape="0">
                    <a:prstClr val="black">
                      <a:alpha val="40000"/>
                    </a:prstClr>
                  </a:outerShdw>
                </a:effectLst>
                <a:latin typeface="+mj-lt"/>
              </a:rPr>
              <a:t>Sete</a:t>
            </a:r>
            <a:endParaRPr lang="en-IN" sz="1400" b="1" kern="1200" dirty="0">
              <a:effectLst>
                <a:outerShdw blurRad="50800" dist="38100" dir="8100000" algn="tr" rotWithShape="0">
                  <a:prstClr val="black">
                    <a:alpha val="40000"/>
                  </a:prstClr>
                </a:outerShdw>
              </a:effectLst>
              <a:latin typeface="+mj-lt"/>
              <a:ea typeface="+mn-ea"/>
              <a:cs typeface="+mn-cs"/>
            </a:endParaRPr>
          </a:p>
        </p:txBody>
      </p:sp>
      <p:sp>
        <p:nvSpPr>
          <p:cNvPr id="101" name="TextBox 100">
            <a:extLst>
              <a:ext uri="{FF2B5EF4-FFF2-40B4-BE49-F238E27FC236}">
                <a16:creationId xmlns:a16="http://schemas.microsoft.com/office/drawing/2014/main" id="{06F9BD70-F898-DEFB-C8CD-A495BEAB32C1}"/>
              </a:ext>
            </a:extLst>
          </p:cNvPr>
          <p:cNvSpPr txBox="1"/>
          <p:nvPr/>
        </p:nvSpPr>
        <p:spPr>
          <a:xfrm>
            <a:off x="8961302" y="3231835"/>
            <a:ext cx="496888" cy="307777"/>
          </a:xfrm>
          <a:prstGeom prst="rect">
            <a:avLst/>
          </a:prstGeom>
          <a:noFill/>
        </p:spPr>
        <p:txBody>
          <a:bodyPr wrap="square">
            <a:spAutoFit/>
          </a:bodyPr>
          <a:lstStyle/>
          <a:p>
            <a:pPr lvl="0" algn="ctr">
              <a:defRPr/>
            </a:pPr>
            <a:r>
              <a:rPr lang="en-IN" sz="1400" b="1" dirty="0" err="1">
                <a:effectLst>
                  <a:outerShdw blurRad="50800" dist="38100" dir="8100000" algn="tr" rotWithShape="0">
                    <a:prstClr val="black">
                      <a:alpha val="40000"/>
                    </a:prstClr>
                  </a:outerShdw>
                </a:effectLst>
                <a:latin typeface="+mj-lt"/>
              </a:rPr>
              <a:t>oito</a:t>
            </a:r>
            <a:endParaRPr lang="en-IN" sz="1400" b="1" kern="1200" dirty="0">
              <a:effectLst>
                <a:outerShdw blurRad="50800" dist="38100" dir="8100000" algn="tr" rotWithShape="0">
                  <a:prstClr val="black">
                    <a:alpha val="40000"/>
                  </a:prstClr>
                </a:outerShdw>
              </a:effectLst>
              <a:latin typeface="+mj-lt"/>
              <a:ea typeface="+mn-ea"/>
              <a:cs typeface="+mn-cs"/>
            </a:endParaRPr>
          </a:p>
        </p:txBody>
      </p:sp>
      <p:sp>
        <p:nvSpPr>
          <p:cNvPr id="102" name="TextBox 101">
            <a:extLst>
              <a:ext uri="{FF2B5EF4-FFF2-40B4-BE49-F238E27FC236}">
                <a16:creationId xmlns:a16="http://schemas.microsoft.com/office/drawing/2014/main" id="{AD754A9F-1DB3-029D-F5A0-23D524A86A6F}"/>
              </a:ext>
            </a:extLst>
          </p:cNvPr>
          <p:cNvSpPr txBox="1"/>
          <p:nvPr/>
        </p:nvSpPr>
        <p:spPr>
          <a:xfrm>
            <a:off x="572993" y="4253642"/>
            <a:ext cx="592679" cy="307777"/>
          </a:xfrm>
          <a:prstGeom prst="rect">
            <a:avLst/>
          </a:prstGeom>
          <a:noFill/>
        </p:spPr>
        <p:txBody>
          <a:bodyPr wrap="square">
            <a:spAutoFit/>
          </a:bodyPr>
          <a:lstStyle/>
          <a:p>
            <a:pPr lvl="0" algn="ctr">
              <a:defRPr/>
            </a:pPr>
            <a:r>
              <a:rPr lang="en-IN" sz="1400" b="1" dirty="0" err="1">
                <a:effectLst>
                  <a:outerShdw blurRad="50800" dist="38100" dir="8100000" algn="tr" rotWithShape="0">
                    <a:prstClr val="black">
                      <a:alpha val="40000"/>
                    </a:prstClr>
                  </a:outerShdw>
                </a:effectLst>
                <a:latin typeface="+mj-lt"/>
              </a:rPr>
              <a:t>nove</a:t>
            </a:r>
            <a:endParaRPr lang="en-IN" sz="1400" b="1" kern="1200" dirty="0">
              <a:effectLst>
                <a:outerShdw blurRad="50800" dist="38100" dir="8100000" algn="tr" rotWithShape="0">
                  <a:prstClr val="black">
                    <a:alpha val="40000"/>
                  </a:prstClr>
                </a:outerShdw>
              </a:effectLst>
              <a:latin typeface="+mj-lt"/>
              <a:ea typeface="+mn-ea"/>
              <a:cs typeface="+mn-cs"/>
            </a:endParaRPr>
          </a:p>
        </p:txBody>
      </p:sp>
      <p:sp>
        <p:nvSpPr>
          <p:cNvPr id="103" name="TextBox 102">
            <a:extLst>
              <a:ext uri="{FF2B5EF4-FFF2-40B4-BE49-F238E27FC236}">
                <a16:creationId xmlns:a16="http://schemas.microsoft.com/office/drawing/2014/main" id="{CE7EA2EB-5069-BEE5-D727-C8563BAEB895}"/>
              </a:ext>
            </a:extLst>
          </p:cNvPr>
          <p:cNvSpPr txBox="1"/>
          <p:nvPr/>
        </p:nvSpPr>
        <p:spPr>
          <a:xfrm>
            <a:off x="3200166" y="4296021"/>
            <a:ext cx="770841" cy="461665"/>
          </a:xfrm>
          <a:prstGeom prst="rect">
            <a:avLst/>
          </a:prstGeom>
          <a:noFill/>
        </p:spPr>
        <p:txBody>
          <a:bodyPr wrap="square">
            <a:spAutoFit/>
          </a:bodyPr>
          <a:lstStyle/>
          <a:p>
            <a:pPr lvl="0" algn="ctr">
              <a:defRPr/>
            </a:pPr>
            <a:r>
              <a:rPr lang="en-IN" sz="2400" b="1" dirty="0" err="1">
                <a:effectLst>
                  <a:outerShdw blurRad="50800" dist="38100" dir="8100000" algn="tr" rotWithShape="0">
                    <a:prstClr val="black">
                      <a:alpha val="40000"/>
                    </a:prstClr>
                  </a:outerShdw>
                </a:effectLst>
                <a:latin typeface="+mj-lt"/>
              </a:rPr>
              <a:t>dez</a:t>
            </a:r>
            <a:endParaRPr lang="en-IN" sz="2400" b="1" kern="1200" dirty="0">
              <a:effectLst>
                <a:outerShdw blurRad="50800" dist="38100" dir="8100000" algn="tr" rotWithShape="0">
                  <a:prstClr val="black">
                    <a:alpha val="40000"/>
                  </a:prstClr>
                </a:outerShdw>
              </a:effectLst>
              <a:latin typeface="+mj-lt"/>
              <a:ea typeface="+mn-ea"/>
              <a:cs typeface="+mn-cs"/>
            </a:endParaRPr>
          </a:p>
        </p:txBody>
      </p:sp>
      <p:sp>
        <p:nvSpPr>
          <p:cNvPr id="104" name="TextBox 103">
            <a:extLst>
              <a:ext uri="{FF2B5EF4-FFF2-40B4-BE49-F238E27FC236}">
                <a16:creationId xmlns:a16="http://schemas.microsoft.com/office/drawing/2014/main" id="{40A94740-A4F5-12F4-0D23-A42B8DA4B15E}"/>
              </a:ext>
            </a:extLst>
          </p:cNvPr>
          <p:cNvSpPr txBox="1"/>
          <p:nvPr/>
        </p:nvSpPr>
        <p:spPr>
          <a:xfrm>
            <a:off x="6217646" y="4227194"/>
            <a:ext cx="547194" cy="307777"/>
          </a:xfrm>
          <a:prstGeom prst="rect">
            <a:avLst/>
          </a:prstGeom>
          <a:noFill/>
        </p:spPr>
        <p:txBody>
          <a:bodyPr wrap="square">
            <a:spAutoFit/>
          </a:bodyPr>
          <a:lstStyle/>
          <a:p>
            <a:pPr lvl="0" algn="ctr">
              <a:defRPr/>
            </a:pPr>
            <a:r>
              <a:rPr lang="en-IN" sz="1400" b="1" dirty="0" err="1">
                <a:effectLst>
                  <a:outerShdw blurRad="50800" dist="38100" dir="8100000" algn="tr" rotWithShape="0">
                    <a:prstClr val="black">
                      <a:alpha val="40000"/>
                    </a:prstClr>
                  </a:outerShdw>
                </a:effectLst>
                <a:latin typeface="+mj-lt"/>
              </a:rPr>
              <a:t>onze</a:t>
            </a:r>
            <a:endParaRPr lang="en-IN" sz="1400" b="1" kern="1200" dirty="0">
              <a:effectLst>
                <a:outerShdw blurRad="50800" dist="38100" dir="8100000" algn="tr" rotWithShape="0">
                  <a:prstClr val="black">
                    <a:alpha val="40000"/>
                  </a:prstClr>
                </a:outerShdw>
              </a:effectLst>
              <a:latin typeface="+mj-lt"/>
              <a:ea typeface="+mn-ea"/>
              <a:cs typeface="+mn-cs"/>
            </a:endParaRPr>
          </a:p>
        </p:txBody>
      </p:sp>
      <p:sp>
        <p:nvSpPr>
          <p:cNvPr id="105" name="TextBox 104">
            <a:extLst>
              <a:ext uri="{FF2B5EF4-FFF2-40B4-BE49-F238E27FC236}">
                <a16:creationId xmlns:a16="http://schemas.microsoft.com/office/drawing/2014/main" id="{EEF8F19E-6758-278B-3C86-1CFDF4B691D7}"/>
              </a:ext>
            </a:extLst>
          </p:cNvPr>
          <p:cNvSpPr txBox="1"/>
          <p:nvPr/>
        </p:nvSpPr>
        <p:spPr>
          <a:xfrm>
            <a:off x="9032656" y="4258711"/>
            <a:ext cx="772557" cy="307777"/>
          </a:xfrm>
          <a:prstGeom prst="rect">
            <a:avLst/>
          </a:prstGeom>
          <a:noFill/>
        </p:spPr>
        <p:txBody>
          <a:bodyPr wrap="square">
            <a:spAutoFit/>
          </a:bodyPr>
          <a:lstStyle/>
          <a:p>
            <a:pPr lvl="0" algn="ctr">
              <a:defRPr/>
            </a:pPr>
            <a:r>
              <a:rPr lang="en-IN" sz="1400" b="1" dirty="0">
                <a:effectLst>
                  <a:outerShdw blurRad="50800" dist="38100" dir="8100000" algn="tr" rotWithShape="0">
                    <a:prstClr val="black">
                      <a:alpha val="40000"/>
                    </a:prstClr>
                  </a:outerShdw>
                </a:effectLst>
                <a:latin typeface="+mj-lt"/>
              </a:rPr>
              <a:t>doze</a:t>
            </a:r>
            <a:endParaRPr lang="en-IN" sz="1400" b="1" kern="1200" dirty="0">
              <a:effectLst>
                <a:outerShdw blurRad="50800" dist="38100" dir="8100000" algn="tr" rotWithShape="0">
                  <a:prstClr val="black">
                    <a:alpha val="40000"/>
                  </a:prstClr>
                </a:outerShdw>
              </a:effectLst>
              <a:latin typeface="+mj-lt"/>
              <a:ea typeface="+mn-ea"/>
              <a:cs typeface="+mn-cs"/>
            </a:endParaRPr>
          </a:p>
        </p:txBody>
      </p:sp>
      <p:sp>
        <p:nvSpPr>
          <p:cNvPr id="106" name="TextBox 105">
            <a:extLst>
              <a:ext uri="{FF2B5EF4-FFF2-40B4-BE49-F238E27FC236}">
                <a16:creationId xmlns:a16="http://schemas.microsoft.com/office/drawing/2014/main" id="{4CEC798E-BF3F-91C2-8892-EBE638C03313}"/>
              </a:ext>
            </a:extLst>
          </p:cNvPr>
          <p:cNvSpPr txBox="1"/>
          <p:nvPr/>
        </p:nvSpPr>
        <p:spPr>
          <a:xfrm>
            <a:off x="557487" y="5267694"/>
            <a:ext cx="772557" cy="830997"/>
          </a:xfrm>
          <a:prstGeom prst="rect">
            <a:avLst/>
          </a:prstGeom>
          <a:noFill/>
        </p:spPr>
        <p:txBody>
          <a:bodyPr wrap="square">
            <a:spAutoFit/>
          </a:bodyPr>
          <a:lstStyle/>
          <a:p>
            <a:pPr lvl="0" algn="ctr">
              <a:defRPr/>
            </a:pPr>
            <a:r>
              <a:rPr lang="en-IN" sz="2400" b="1" dirty="0" err="1">
                <a:effectLst>
                  <a:outerShdw blurRad="50800" dist="38100" dir="8100000" algn="tr" rotWithShape="0">
                    <a:prstClr val="black">
                      <a:alpha val="40000"/>
                    </a:prstClr>
                  </a:outerShdw>
                </a:effectLst>
                <a:latin typeface="+mj-lt"/>
              </a:rPr>
              <a:t>treze</a:t>
            </a:r>
            <a:endParaRPr lang="en-IN" sz="2400" b="1" kern="1200" dirty="0">
              <a:effectLst>
                <a:outerShdw blurRad="50800" dist="38100" dir="8100000" algn="tr" rotWithShape="0">
                  <a:prstClr val="black">
                    <a:alpha val="40000"/>
                  </a:prstClr>
                </a:outerShdw>
              </a:effectLst>
              <a:latin typeface="+mj-lt"/>
              <a:ea typeface="+mn-ea"/>
              <a:cs typeface="+mn-cs"/>
            </a:endParaRPr>
          </a:p>
        </p:txBody>
      </p:sp>
      <p:sp>
        <p:nvSpPr>
          <p:cNvPr id="107" name="TextBox 106">
            <a:extLst>
              <a:ext uri="{FF2B5EF4-FFF2-40B4-BE49-F238E27FC236}">
                <a16:creationId xmlns:a16="http://schemas.microsoft.com/office/drawing/2014/main" id="{C1C2E67A-B0F4-1B17-D5F7-DFE854B31A20}"/>
              </a:ext>
            </a:extLst>
          </p:cNvPr>
          <p:cNvSpPr txBox="1"/>
          <p:nvPr/>
        </p:nvSpPr>
        <p:spPr>
          <a:xfrm>
            <a:off x="1475490" y="3227031"/>
            <a:ext cx="1703304" cy="461665"/>
          </a:xfrm>
          <a:prstGeom prst="rect">
            <a:avLst/>
          </a:prstGeom>
          <a:noFill/>
        </p:spPr>
        <p:txBody>
          <a:bodyPr wrap="square">
            <a:spAutoFit/>
          </a:bodyPr>
          <a:lstStyle/>
          <a:p>
            <a:pPr lvl="0" algn="ctr">
              <a:defRPr/>
            </a:pPr>
            <a:r>
              <a:rPr lang="en-IN" sz="2400" b="1" dirty="0">
                <a:solidFill>
                  <a:schemeClr val="bg1"/>
                </a:solidFill>
                <a:effectLst>
                  <a:outerShdw blurRad="50800" dist="38100" dir="8100000" algn="tr" rotWithShape="0">
                    <a:prstClr val="black">
                      <a:alpha val="40000"/>
                    </a:prstClr>
                  </a:outerShdw>
                </a:effectLst>
              </a:rPr>
              <a:t>$400</a:t>
            </a:r>
          </a:p>
        </p:txBody>
      </p:sp>
      <p:sp>
        <p:nvSpPr>
          <p:cNvPr id="108" name="TextBox 107">
            <a:extLst>
              <a:ext uri="{FF2B5EF4-FFF2-40B4-BE49-F238E27FC236}">
                <a16:creationId xmlns:a16="http://schemas.microsoft.com/office/drawing/2014/main" id="{1B5BCDCF-77F1-F7A9-7D24-E30E3857E234}"/>
              </a:ext>
            </a:extLst>
          </p:cNvPr>
          <p:cNvSpPr txBox="1"/>
          <p:nvPr/>
        </p:nvSpPr>
        <p:spPr>
          <a:xfrm>
            <a:off x="4263921" y="2202522"/>
            <a:ext cx="1378846" cy="461665"/>
          </a:xfrm>
          <a:prstGeom prst="rect">
            <a:avLst/>
          </a:prstGeom>
          <a:noFill/>
        </p:spPr>
        <p:txBody>
          <a:bodyPr wrap="square">
            <a:spAutoFit/>
          </a:bodyPr>
          <a:lstStyle/>
          <a:p>
            <a:pPr lvl="0" algn="ctr">
              <a:defRPr/>
            </a:pPr>
            <a:r>
              <a:rPr lang="en-IN" sz="2400" b="1" dirty="0">
                <a:solidFill>
                  <a:schemeClr val="bg1"/>
                </a:solidFill>
                <a:effectLst>
                  <a:outerShdw blurRad="50800" dist="38100" dir="8100000" algn="tr" rotWithShape="0">
                    <a:prstClr val="black">
                      <a:alpha val="40000"/>
                    </a:prstClr>
                  </a:outerShdw>
                </a:effectLst>
              </a:rPr>
              <a:t>$50</a:t>
            </a:r>
          </a:p>
        </p:txBody>
      </p:sp>
      <p:sp>
        <p:nvSpPr>
          <p:cNvPr id="109" name="TextBox 108">
            <a:extLst>
              <a:ext uri="{FF2B5EF4-FFF2-40B4-BE49-F238E27FC236}">
                <a16:creationId xmlns:a16="http://schemas.microsoft.com/office/drawing/2014/main" id="{593BCF25-5938-6F7D-DAD7-D8447754A819}"/>
              </a:ext>
            </a:extLst>
          </p:cNvPr>
          <p:cNvSpPr txBox="1"/>
          <p:nvPr/>
        </p:nvSpPr>
        <p:spPr>
          <a:xfrm>
            <a:off x="4297648" y="3231835"/>
            <a:ext cx="1378846" cy="461665"/>
          </a:xfrm>
          <a:prstGeom prst="rect">
            <a:avLst/>
          </a:prstGeom>
          <a:noFill/>
        </p:spPr>
        <p:txBody>
          <a:bodyPr wrap="square">
            <a:spAutoFit/>
          </a:bodyPr>
          <a:lstStyle/>
          <a:p>
            <a:pPr lvl="0" algn="ctr">
              <a:defRPr/>
            </a:pPr>
            <a:r>
              <a:rPr lang="en-IN" sz="2400" b="1" dirty="0">
                <a:solidFill>
                  <a:schemeClr val="bg1"/>
                </a:solidFill>
                <a:effectLst>
                  <a:outerShdw blurRad="50800" dist="38100" dir="8100000" algn="tr" rotWithShape="0">
                    <a:prstClr val="black">
                      <a:alpha val="40000"/>
                    </a:prstClr>
                  </a:outerShdw>
                </a:effectLst>
              </a:rPr>
              <a:t>$800</a:t>
            </a:r>
          </a:p>
        </p:txBody>
      </p:sp>
      <p:sp>
        <p:nvSpPr>
          <p:cNvPr id="110" name="TextBox 109">
            <a:extLst>
              <a:ext uri="{FF2B5EF4-FFF2-40B4-BE49-F238E27FC236}">
                <a16:creationId xmlns:a16="http://schemas.microsoft.com/office/drawing/2014/main" id="{916699DF-1269-696D-7D63-1FB398AF97F7}"/>
              </a:ext>
            </a:extLst>
          </p:cNvPr>
          <p:cNvSpPr txBox="1"/>
          <p:nvPr/>
        </p:nvSpPr>
        <p:spPr>
          <a:xfrm>
            <a:off x="6935611" y="2184386"/>
            <a:ext cx="1378846" cy="461665"/>
          </a:xfrm>
          <a:prstGeom prst="rect">
            <a:avLst/>
          </a:prstGeom>
          <a:noFill/>
        </p:spPr>
        <p:txBody>
          <a:bodyPr wrap="square">
            <a:spAutoFit/>
          </a:bodyPr>
          <a:lstStyle/>
          <a:p>
            <a:pPr lvl="0" algn="ctr">
              <a:defRPr/>
            </a:pPr>
            <a:r>
              <a:rPr lang="en-IN" sz="2400" b="1" dirty="0">
                <a:solidFill>
                  <a:schemeClr val="bg1"/>
                </a:solidFill>
                <a:effectLst>
                  <a:outerShdw blurRad="50800" dist="38100" dir="8100000" algn="tr" rotWithShape="0">
                    <a:prstClr val="black">
                      <a:alpha val="40000"/>
                    </a:prstClr>
                  </a:outerShdw>
                </a:effectLst>
              </a:rPr>
              <a:t>$100</a:t>
            </a:r>
          </a:p>
        </p:txBody>
      </p:sp>
      <p:sp>
        <p:nvSpPr>
          <p:cNvPr id="111" name="TextBox 110">
            <a:extLst>
              <a:ext uri="{FF2B5EF4-FFF2-40B4-BE49-F238E27FC236}">
                <a16:creationId xmlns:a16="http://schemas.microsoft.com/office/drawing/2014/main" id="{8908EC42-2B12-0303-DF5B-8B92FE715B61}"/>
              </a:ext>
            </a:extLst>
          </p:cNvPr>
          <p:cNvSpPr txBox="1"/>
          <p:nvPr/>
        </p:nvSpPr>
        <p:spPr>
          <a:xfrm>
            <a:off x="6823033" y="3213699"/>
            <a:ext cx="1693467" cy="461665"/>
          </a:xfrm>
          <a:prstGeom prst="rect">
            <a:avLst/>
          </a:prstGeom>
          <a:noFill/>
        </p:spPr>
        <p:txBody>
          <a:bodyPr wrap="square">
            <a:spAutoFit/>
          </a:bodyPr>
          <a:lstStyle/>
          <a:p>
            <a:pPr lvl="0" algn="ctr">
              <a:defRPr/>
            </a:pPr>
            <a:r>
              <a:rPr lang="en-IN" sz="2400" b="1" dirty="0">
                <a:solidFill>
                  <a:schemeClr val="bg1"/>
                </a:solidFill>
                <a:effectLst>
                  <a:outerShdw blurRad="50800" dist="38100" dir="8100000" algn="tr" rotWithShape="0">
                    <a:prstClr val="black">
                      <a:alpha val="40000"/>
                    </a:prstClr>
                  </a:outerShdw>
                </a:effectLst>
              </a:rPr>
              <a:t>$1600</a:t>
            </a:r>
          </a:p>
        </p:txBody>
      </p:sp>
      <p:sp>
        <p:nvSpPr>
          <p:cNvPr id="112" name="TextBox 111">
            <a:extLst>
              <a:ext uri="{FF2B5EF4-FFF2-40B4-BE49-F238E27FC236}">
                <a16:creationId xmlns:a16="http://schemas.microsoft.com/office/drawing/2014/main" id="{8AD97C03-E22C-1387-A516-74F637CAB0AE}"/>
              </a:ext>
            </a:extLst>
          </p:cNvPr>
          <p:cNvSpPr txBox="1"/>
          <p:nvPr/>
        </p:nvSpPr>
        <p:spPr>
          <a:xfrm>
            <a:off x="9602321" y="2198334"/>
            <a:ext cx="1378846" cy="461665"/>
          </a:xfrm>
          <a:prstGeom prst="rect">
            <a:avLst/>
          </a:prstGeom>
          <a:noFill/>
        </p:spPr>
        <p:txBody>
          <a:bodyPr wrap="square">
            <a:spAutoFit/>
          </a:bodyPr>
          <a:lstStyle/>
          <a:p>
            <a:pPr lvl="0" algn="ctr">
              <a:defRPr/>
            </a:pPr>
            <a:r>
              <a:rPr lang="en-IN" sz="2400" b="1" dirty="0">
                <a:solidFill>
                  <a:schemeClr val="bg1"/>
                </a:solidFill>
                <a:effectLst>
                  <a:outerShdw blurRad="50800" dist="38100" dir="8100000" algn="tr" rotWithShape="0">
                    <a:prstClr val="black">
                      <a:alpha val="40000"/>
                    </a:prstClr>
                  </a:outerShdw>
                </a:effectLst>
              </a:rPr>
              <a:t>$200</a:t>
            </a:r>
          </a:p>
        </p:txBody>
      </p:sp>
      <p:sp>
        <p:nvSpPr>
          <p:cNvPr id="113" name="TextBox 112">
            <a:extLst>
              <a:ext uri="{FF2B5EF4-FFF2-40B4-BE49-F238E27FC236}">
                <a16:creationId xmlns:a16="http://schemas.microsoft.com/office/drawing/2014/main" id="{0E7C5951-2F96-1246-B0B1-D7C72E713F79}"/>
              </a:ext>
            </a:extLst>
          </p:cNvPr>
          <p:cNvSpPr txBox="1"/>
          <p:nvPr/>
        </p:nvSpPr>
        <p:spPr>
          <a:xfrm>
            <a:off x="9298106" y="3227647"/>
            <a:ext cx="2109980" cy="461665"/>
          </a:xfrm>
          <a:prstGeom prst="rect">
            <a:avLst/>
          </a:prstGeom>
          <a:noFill/>
        </p:spPr>
        <p:txBody>
          <a:bodyPr wrap="square">
            <a:spAutoFit/>
          </a:bodyPr>
          <a:lstStyle/>
          <a:p>
            <a:pPr lvl="0" algn="ctr">
              <a:defRPr/>
            </a:pPr>
            <a:r>
              <a:rPr lang="en-IN" sz="2400" b="1" dirty="0">
                <a:solidFill>
                  <a:schemeClr val="bg1"/>
                </a:solidFill>
                <a:effectLst>
                  <a:outerShdw blurRad="50800" dist="38100" dir="8100000" algn="tr" rotWithShape="0">
                    <a:prstClr val="black">
                      <a:alpha val="40000"/>
                    </a:prstClr>
                  </a:outerShdw>
                </a:effectLst>
              </a:rPr>
              <a:t>$3200</a:t>
            </a:r>
          </a:p>
        </p:txBody>
      </p:sp>
      <p:sp>
        <p:nvSpPr>
          <p:cNvPr id="114" name="TextBox 113">
            <a:extLst>
              <a:ext uri="{FF2B5EF4-FFF2-40B4-BE49-F238E27FC236}">
                <a16:creationId xmlns:a16="http://schemas.microsoft.com/office/drawing/2014/main" id="{D5F46341-4966-D129-6628-C79927FB6387}"/>
              </a:ext>
            </a:extLst>
          </p:cNvPr>
          <p:cNvSpPr txBox="1"/>
          <p:nvPr/>
        </p:nvSpPr>
        <p:spPr>
          <a:xfrm>
            <a:off x="1187619" y="4258025"/>
            <a:ext cx="1852640" cy="461665"/>
          </a:xfrm>
          <a:prstGeom prst="rect">
            <a:avLst/>
          </a:prstGeom>
          <a:noFill/>
        </p:spPr>
        <p:txBody>
          <a:bodyPr wrap="square">
            <a:spAutoFit/>
          </a:bodyPr>
          <a:lstStyle/>
          <a:p>
            <a:pPr lvl="0" algn="ctr">
              <a:defRPr/>
            </a:pPr>
            <a:r>
              <a:rPr lang="en-IN" sz="2400" b="1" dirty="0">
                <a:solidFill>
                  <a:schemeClr val="bg1"/>
                </a:solidFill>
                <a:effectLst>
                  <a:outerShdw blurRad="50800" dist="38100" dir="8100000" algn="tr" rotWithShape="0">
                    <a:prstClr val="black">
                      <a:alpha val="40000"/>
                    </a:prstClr>
                  </a:outerShdw>
                </a:effectLst>
              </a:rPr>
              <a:t>$6400</a:t>
            </a:r>
          </a:p>
        </p:txBody>
      </p:sp>
      <p:sp>
        <p:nvSpPr>
          <p:cNvPr id="115" name="TextBox 114">
            <a:extLst>
              <a:ext uri="{FF2B5EF4-FFF2-40B4-BE49-F238E27FC236}">
                <a16:creationId xmlns:a16="http://schemas.microsoft.com/office/drawing/2014/main" id="{2C04BCFB-0A87-3E19-DCF9-9332B20A8F1E}"/>
              </a:ext>
            </a:extLst>
          </p:cNvPr>
          <p:cNvSpPr txBox="1"/>
          <p:nvPr/>
        </p:nvSpPr>
        <p:spPr>
          <a:xfrm>
            <a:off x="3978812" y="4270883"/>
            <a:ext cx="1941482" cy="461665"/>
          </a:xfrm>
          <a:prstGeom prst="rect">
            <a:avLst/>
          </a:prstGeom>
          <a:noFill/>
        </p:spPr>
        <p:txBody>
          <a:bodyPr wrap="square">
            <a:spAutoFit/>
          </a:bodyPr>
          <a:lstStyle/>
          <a:p>
            <a:pPr lvl="0" algn="ctr">
              <a:defRPr/>
            </a:pPr>
            <a:r>
              <a:rPr lang="en-IN" sz="2400" b="1" dirty="0">
                <a:solidFill>
                  <a:schemeClr val="bg1"/>
                </a:solidFill>
                <a:effectLst>
                  <a:outerShdw blurRad="50800" dist="38100" dir="8100000" algn="tr" rotWithShape="0">
                    <a:prstClr val="black">
                      <a:alpha val="40000"/>
                    </a:prstClr>
                  </a:outerShdw>
                </a:effectLst>
              </a:rPr>
              <a:t>$12800</a:t>
            </a:r>
          </a:p>
        </p:txBody>
      </p:sp>
      <p:sp>
        <p:nvSpPr>
          <p:cNvPr id="116" name="TextBox 115">
            <a:extLst>
              <a:ext uri="{FF2B5EF4-FFF2-40B4-BE49-F238E27FC236}">
                <a16:creationId xmlns:a16="http://schemas.microsoft.com/office/drawing/2014/main" id="{EC89C74C-30E5-A5C0-4977-C8D29E70B0F6}"/>
              </a:ext>
            </a:extLst>
          </p:cNvPr>
          <p:cNvSpPr txBox="1"/>
          <p:nvPr/>
        </p:nvSpPr>
        <p:spPr>
          <a:xfrm>
            <a:off x="6827977" y="4227194"/>
            <a:ext cx="2133324" cy="461665"/>
          </a:xfrm>
          <a:prstGeom prst="rect">
            <a:avLst/>
          </a:prstGeom>
          <a:noFill/>
        </p:spPr>
        <p:txBody>
          <a:bodyPr wrap="square">
            <a:spAutoFit/>
          </a:bodyPr>
          <a:lstStyle/>
          <a:p>
            <a:pPr lvl="0" algn="ctr">
              <a:defRPr/>
            </a:pPr>
            <a:r>
              <a:rPr lang="en-IN" sz="2400" b="1" dirty="0">
                <a:solidFill>
                  <a:schemeClr val="bg1"/>
                </a:solidFill>
                <a:effectLst>
                  <a:outerShdw blurRad="50800" dist="38100" dir="8100000" algn="tr" rotWithShape="0">
                    <a:prstClr val="black">
                      <a:alpha val="40000"/>
                    </a:prstClr>
                  </a:outerShdw>
                </a:effectLst>
              </a:rPr>
              <a:t>$25600</a:t>
            </a:r>
          </a:p>
        </p:txBody>
      </p:sp>
      <p:sp>
        <p:nvSpPr>
          <p:cNvPr id="117" name="TextBox 116">
            <a:extLst>
              <a:ext uri="{FF2B5EF4-FFF2-40B4-BE49-F238E27FC236}">
                <a16:creationId xmlns:a16="http://schemas.microsoft.com/office/drawing/2014/main" id="{B2E34AC1-3785-8BAB-9AD8-3B8B34103C15}"/>
              </a:ext>
            </a:extLst>
          </p:cNvPr>
          <p:cNvSpPr txBox="1"/>
          <p:nvPr/>
        </p:nvSpPr>
        <p:spPr>
          <a:xfrm>
            <a:off x="9728304" y="4242509"/>
            <a:ext cx="2071136" cy="461665"/>
          </a:xfrm>
          <a:prstGeom prst="rect">
            <a:avLst/>
          </a:prstGeom>
          <a:noFill/>
        </p:spPr>
        <p:txBody>
          <a:bodyPr wrap="square">
            <a:spAutoFit/>
          </a:bodyPr>
          <a:lstStyle/>
          <a:p>
            <a:pPr lvl="0" algn="ctr">
              <a:defRPr/>
            </a:pPr>
            <a:r>
              <a:rPr lang="en-IN" sz="2400" b="1" dirty="0">
                <a:solidFill>
                  <a:schemeClr val="bg1"/>
                </a:solidFill>
                <a:effectLst>
                  <a:outerShdw blurRad="50800" dist="38100" dir="8100000" algn="tr" rotWithShape="0">
                    <a:prstClr val="black">
                      <a:alpha val="40000"/>
                    </a:prstClr>
                  </a:outerShdw>
                </a:effectLst>
              </a:rPr>
              <a:t>$51200</a:t>
            </a:r>
          </a:p>
        </p:txBody>
      </p:sp>
      <p:sp>
        <p:nvSpPr>
          <p:cNvPr id="118" name="TextBox 117">
            <a:extLst>
              <a:ext uri="{FF2B5EF4-FFF2-40B4-BE49-F238E27FC236}">
                <a16:creationId xmlns:a16="http://schemas.microsoft.com/office/drawing/2014/main" id="{8830B591-0B54-F7A3-CC84-A33718FD87C7}"/>
              </a:ext>
            </a:extLst>
          </p:cNvPr>
          <p:cNvSpPr txBox="1"/>
          <p:nvPr/>
        </p:nvSpPr>
        <p:spPr>
          <a:xfrm>
            <a:off x="1173835" y="5226593"/>
            <a:ext cx="2524186" cy="461665"/>
          </a:xfrm>
          <a:prstGeom prst="rect">
            <a:avLst/>
          </a:prstGeom>
          <a:noFill/>
        </p:spPr>
        <p:txBody>
          <a:bodyPr wrap="square">
            <a:spAutoFit/>
          </a:bodyPr>
          <a:lstStyle/>
          <a:p>
            <a:pPr lvl="0" algn="ctr">
              <a:defRPr/>
            </a:pPr>
            <a:r>
              <a:rPr lang="en-IN" sz="2400" b="1" dirty="0">
                <a:solidFill>
                  <a:schemeClr val="bg1"/>
                </a:solidFill>
                <a:effectLst>
                  <a:outerShdw blurRad="50800" dist="38100" dir="8100000" algn="tr" rotWithShape="0">
                    <a:prstClr val="black">
                      <a:alpha val="40000"/>
                    </a:prstClr>
                  </a:outerShdw>
                </a:effectLst>
              </a:rPr>
              <a:t>$102400</a:t>
            </a:r>
          </a:p>
        </p:txBody>
      </p:sp>
    </p:spTree>
    <p:extLst>
      <p:ext uri="{BB962C8B-B14F-4D97-AF65-F5344CB8AC3E}">
        <p14:creationId xmlns:p14="http://schemas.microsoft.com/office/powerpoint/2010/main" val="2247627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een lights in a black background&#10;&#10;AI-generated content may be incorrect.">
            <a:extLst>
              <a:ext uri="{FF2B5EF4-FFF2-40B4-BE49-F238E27FC236}">
                <a16:creationId xmlns:a16="http://schemas.microsoft.com/office/drawing/2014/main" id="{C0DB041E-3C50-D14B-A72D-D42C676C82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802"/>
            <a:ext cx="12191999" cy="6841066"/>
          </a:xfrm>
          <a:prstGeom prst="rect">
            <a:avLst/>
          </a:prstGeom>
        </p:spPr>
      </p:pic>
      <p:sp>
        <p:nvSpPr>
          <p:cNvPr id="7" name="Rectangle 6">
            <a:extLst>
              <a:ext uri="{FF2B5EF4-FFF2-40B4-BE49-F238E27FC236}">
                <a16:creationId xmlns:a16="http://schemas.microsoft.com/office/drawing/2014/main" id="{2B823B71-3176-9D5A-5DA4-A6BB4A284A02}"/>
              </a:ext>
            </a:extLst>
          </p:cNvPr>
          <p:cNvSpPr/>
          <p:nvPr/>
        </p:nvSpPr>
        <p:spPr>
          <a:xfrm flipH="1">
            <a:off x="-1900" y="-1802"/>
            <a:ext cx="12192001" cy="6859802"/>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solidFill>
            </a:endParaRPr>
          </a:p>
        </p:txBody>
      </p:sp>
      <p:sp>
        <p:nvSpPr>
          <p:cNvPr id="29" name="Cube 28">
            <a:extLst>
              <a:ext uri="{FF2B5EF4-FFF2-40B4-BE49-F238E27FC236}">
                <a16:creationId xmlns:a16="http://schemas.microsoft.com/office/drawing/2014/main" id="{19CF6082-18E8-4B88-A27D-769272F40F78}"/>
              </a:ext>
            </a:extLst>
          </p:cNvPr>
          <p:cNvSpPr/>
          <p:nvPr/>
        </p:nvSpPr>
        <p:spPr>
          <a:xfrm>
            <a:off x="8598134" y="-20538"/>
            <a:ext cx="3593866" cy="3593866"/>
          </a:xfrm>
          <a:prstGeom prst="cube">
            <a:avLst>
              <a:gd name="adj" fmla="val 46507"/>
            </a:avLst>
          </a:prstGeom>
          <a:gradFill flip="none" rotWithShape="1">
            <a:gsLst>
              <a:gs pos="20000">
                <a:schemeClr val="accent1">
                  <a:alpha val="0"/>
                </a:schemeClr>
              </a:gs>
              <a:gs pos="100000">
                <a:schemeClr val="accent6">
                  <a:alpha val="60000"/>
                </a:schemeClr>
              </a:gs>
            </a:gsLst>
            <a:lin ang="18900000" scaled="1"/>
            <a:tileRect/>
          </a:gra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 name="TextBox 12">
            <a:extLst>
              <a:ext uri="{FF2B5EF4-FFF2-40B4-BE49-F238E27FC236}">
                <a16:creationId xmlns:a16="http://schemas.microsoft.com/office/drawing/2014/main" id="{DE363FC5-5E82-47C0-89A3-6D3D69F35595}"/>
              </a:ext>
            </a:extLst>
          </p:cNvPr>
          <p:cNvSpPr txBox="1"/>
          <p:nvPr/>
        </p:nvSpPr>
        <p:spPr>
          <a:xfrm>
            <a:off x="654303" y="1665485"/>
            <a:ext cx="3917697" cy="1089529"/>
          </a:xfrm>
          <a:prstGeom prst="rect">
            <a:avLst/>
          </a:prstGeom>
          <a:noFill/>
          <a:effectLst>
            <a:outerShdw blurRad="254000" dist="38100" dir="1200000" algn="tl" rotWithShape="0">
              <a:prstClr val="black">
                <a:alpha val="40000"/>
              </a:prstClr>
            </a:outerShdw>
          </a:effectLst>
        </p:spPr>
        <p:txBody>
          <a:bodyPr wrap="square" rtlCol="0">
            <a:spAutoFit/>
          </a:bodyPr>
          <a:lstStyle/>
          <a:p>
            <a:pPr>
              <a:lnSpc>
                <a:spcPct val="90000"/>
              </a:lnSpc>
            </a:pPr>
            <a:r>
              <a:rPr lang="en-IN" sz="3600" b="1" dirty="0">
                <a:solidFill>
                  <a:schemeClr val="bg1"/>
                </a:solidFill>
                <a:latin typeface="+mj-lt"/>
              </a:rPr>
              <a:t>XSYNERGY </a:t>
            </a:r>
            <a:r>
              <a:rPr lang="en-IN" sz="3600" b="1" dirty="0">
                <a:solidFill>
                  <a:schemeClr val="accent6"/>
                </a:solidFill>
                <a:latin typeface="+mj-lt"/>
              </a:rPr>
              <a:t>REFORÇO</a:t>
            </a:r>
            <a:endParaRPr lang="en-GB" sz="3600" b="1" dirty="0">
              <a:solidFill>
                <a:schemeClr val="accent6"/>
              </a:solidFill>
              <a:latin typeface="+mj-lt"/>
            </a:endParaRPr>
          </a:p>
        </p:txBody>
      </p:sp>
      <p:sp>
        <p:nvSpPr>
          <p:cNvPr id="5" name="TextBox 4">
            <a:extLst>
              <a:ext uri="{FF2B5EF4-FFF2-40B4-BE49-F238E27FC236}">
                <a16:creationId xmlns:a16="http://schemas.microsoft.com/office/drawing/2014/main" id="{2415982F-ECF9-FF7F-7E53-63B018B8F6F5}"/>
              </a:ext>
            </a:extLst>
          </p:cNvPr>
          <p:cNvSpPr txBox="1"/>
          <p:nvPr/>
        </p:nvSpPr>
        <p:spPr>
          <a:xfrm>
            <a:off x="129304" y="6516839"/>
            <a:ext cx="2091381" cy="276999"/>
          </a:xfrm>
          <a:prstGeom prst="rect">
            <a:avLst/>
          </a:prstGeom>
          <a:noFill/>
        </p:spPr>
        <p:txBody>
          <a:bodyPr wrap="square" rtlCol="0">
            <a:spAutoFit/>
          </a:bodyPr>
          <a:lstStyle/>
          <a:p>
            <a:pPr algn="l"/>
            <a:r>
              <a:rPr lang="en-US" sz="1200" b="1" kern="1200" spc="0" dirty="0">
                <a:solidFill>
                  <a:schemeClr val="accent6"/>
                </a:solidFill>
                <a:latin typeface="+mj-lt"/>
                <a:ea typeface="+mn-ea"/>
                <a:cs typeface="+mn-cs"/>
              </a:rPr>
              <a:t>www.</a:t>
            </a:r>
            <a:r>
              <a:rPr lang="en-IN" sz="1200" b="1" kern="1200" spc="0" dirty="0">
                <a:solidFill>
                  <a:schemeClr val="accent6"/>
                </a:solidFill>
                <a:latin typeface="+mj-lt"/>
                <a:ea typeface="+mn-ea"/>
                <a:cs typeface="+mn-cs"/>
              </a:rPr>
              <a:t>xsynergy.io</a:t>
            </a:r>
            <a:endParaRPr lang="id-ID" sz="1200" b="1" kern="1200" spc="0" dirty="0">
              <a:solidFill>
                <a:schemeClr val="accent6"/>
              </a:solidFill>
              <a:latin typeface="+mj-lt"/>
              <a:ea typeface="+mn-ea"/>
              <a:cs typeface="+mn-cs"/>
            </a:endParaRPr>
          </a:p>
        </p:txBody>
      </p:sp>
      <p:sp>
        <p:nvSpPr>
          <p:cNvPr id="9" name="TextBox 8">
            <a:extLst>
              <a:ext uri="{FF2B5EF4-FFF2-40B4-BE49-F238E27FC236}">
                <a16:creationId xmlns:a16="http://schemas.microsoft.com/office/drawing/2014/main" id="{FE7C7690-3FFA-9878-3C66-14C21921E49F}"/>
              </a:ext>
            </a:extLst>
          </p:cNvPr>
          <p:cNvSpPr txBox="1"/>
          <p:nvPr/>
        </p:nvSpPr>
        <p:spPr>
          <a:xfrm>
            <a:off x="654303" y="2715787"/>
            <a:ext cx="5820388" cy="3416320"/>
          </a:xfrm>
          <a:prstGeom prst="rect">
            <a:avLst/>
          </a:prstGeom>
          <a:noFill/>
        </p:spPr>
        <p:txBody>
          <a:bodyPr wrap="square">
            <a:spAutoFit/>
          </a:bodyPr>
          <a:lstStyle/>
          <a:p>
            <a:pPr>
              <a:buNone/>
            </a:pPr>
            <a:r>
              <a:rPr lang="pt-BR" b="1" dirty="0">
                <a:solidFill>
                  <a:schemeClr val="bg1"/>
                </a:solidFill>
                <a:latin typeface="Arial" panose="020B0604020202020204" pitchFamily="34" charset="0"/>
                <a:cs typeface="Arial" panose="020B0604020202020204" pitchFamily="34" charset="0"/>
              </a:rPr>
              <a:t>Aumente os seus ganhos com referências!</a:t>
            </a:r>
            <a:br>
              <a:rPr lang="en-US" dirty="0">
                <a:solidFill>
                  <a:schemeClr val="bg1"/>
                </a:solidFill>
                <a:latin typeface="Arial" panose="020B0604020202020204" pitchFamily="34" charset="0"/>
                <a:cs typeface="Arial" panose="020B0604020202020204" pitchFamily="34" charset="0"/>
              </a:rPr>
            </a:br>
            <a:endParaRPr lang="en-US" dirty="0">
              <a:solidFill>
                <a:schemeClr val="bg1"/>
              </a:solidFill>
              <a:latin typeface="Arial" panose="020B0604020202020204" pitchFamily="34" charset="0"/>
              <a:cs typeface="Arial" panose="020B0604020202020204" pitchFamily="34" charset="0"/>
            </a:endParaRPr>
          </a:p>
          <a:p>
            <a:pPr>
              <a:buNone/>
            </a:pPr>
            <a:r>
              <a:rPr lang="pt-BR" dirty="0">
                <a:solidFill>
                  <a:schemeClr val="bg1"/>
                </a:solidFill>
                <a:latin typeface="Arial" panose="020B0604020202020204" pitchFamily="34" charset="0"/>
                <a:cs typeface="Arial" panose="020B0604020202020204" pitchFamily="34" charset="0"/>
              </a:rPr>
              <a:t>Convide os seus amigos a juntarem-se ao Xsynergy e desbloqueie um aumento exclusivo de dez por cento de APY no seu próprio pacote.</a:t>
            </a:r>
            <a:br>
              <a:rPr lang="en-US" dirty="0">
                <a:solidFill>
                  <a:schemeClr val="bg1"/>
                </a:solidFill>
                <a:latin typeface="Arial" panose="020B0604020202020204" pitchFamily="34" charset="0"/>
                <a:cs typeface="Arial" panose="020B0604020202020204" pitchFamily="34" charset="0"/>
              </a:rPr>
            </a:br>
            <a:r>
              <a:rPr lang="en-US" dirty="0">
                <a:solidFill>
                  <a:schemeClr val="bg1"/>
                </a:solidFill>
                <a:latin typeface="Arial" panose="020B0604020202020204" pitchFamily="34" charset="0"/>
                <a:cs typeface="Arial" panose="020B0604020202020204" pitchFamily="34" charset="0"/>
              </a:rPr>
              <a:t> </a:t>
            </a:r>
            <a:r>
              <a:rPr lang="pt-BR" dirty="0">
                <a:solidFill>
                  <a:schemeClr val="bg1"/>
                </a:solidFill>
                <a:latin typeface="Arial" panose="020B0604020202020204" pitchFamily="34" charset="0"/>
                <a:cs typeface="Arial" panose="020B0604020202020204" pitchFamily="34" charset="0"/>
              </a:rPr>
              <a:t>O reforço dura 30 dias</a:t>
            </a:r>
            <a:br>
              <a:rPr lang="en-US" dirty="0">
                <a:solidFill>
                  <a:schemeClr val="bg1"/>
                </a:solidFill>
                <a:latin typeface="Arial" panose="020B0604020202020204" pitchFamily="34" charset="0"/>
                <a:cs typeface="Arial" panose="020B0604020202020204" pitchFamily="34" charset="0"/>
              </a:rPr>
            </a:br>
            <a:r>
              <a:rPr lang="en-US" dirty="0">
                <a:solidFill>
                  <a:schemeClr val="bg1"/>
                </a:solidFill>
                <a:latin typeface="Arial" panose="020B0604020202020204" pitchFamily="34" charset="0"/>
                <a:cs typeface="Arial" panose="020B0604020202020204" pitchFamily="34" charset="0"/>
              </a:rPr>
              <a:t> </a:t>
            </a:r>
            <a:r>
              <a:rPr lang="pt-BR" dirty="0">
                <a:solidFill>
                  <a:schemeClr val="bg1"/>
                </a:solidFill>
                <a:latin typeface="Arial" panose="020B0604020202020204" pitchFamily="34" charset="0"/>
                <a:cs typeface="Arial" panose="020B0604020202020204" pitchFamily="34" charset="0"/>
              </a:rPr>
              <a:t>Aumenta diretamente as suas recompensas de apostas</a:t>
            </a:r>
            <a:br>
              <a:rPr lang="en-US" dirty="0">
                <a:solidFill>
                  <a:schemeClr val="bg1"/>
                </a:solidFill>
                <a:latin typeface="Arial" panose="020B0604020202020204" pitchFamily="34" charset="0"/>
                <a:cs typeface="Arial" panose="020B0604020202020204" pitchFamily="34" charset="0"/>
              </a:rPr>
            </a:br>
            <a:r>
              <a:rPr lang="en-US" dirty="0">
                <a:solidFill>
                  <a:schemeClr val="bg1"/>
                </a:solidFill>
                <a:latin typeface="Arial" panose="020B0604020202020204" pitchFamily="34" charset="0"/>
                <a:cs typeface="Arial" panose="020B0604020202020204" pitchFamily="34" charset="0"/>
              </a:rPr>
              <a:t>    </a:t>
            </a:r>
            <a:r>
              <a:rPr lang="pt-BR" dirty="0">
                <a:solidFill>
                  <a:schemeClr val="bg1"/>
                </a:solidFill>
                <a:latin typeface="Arial" panose="020B0604020202020204" pitchFamily="34" charset="0"/>
                <a:cs typeface="Arial" panose="020B0604020202020204" pitchFamily="34" charset="0"/>
              </a:rPr>
              <a:t>Mais convites = mais incentivos = crescimento mais rápido</a:t>
            </a:r>
            <a:br>
              <a:rPr lang="en-US" dirty="0">
                <a:solidFill>
                  <a:schemeClr val="bg1"/>
                </a:solidFill>
                <a:latin typeface="Arial" panose="020B0604020202020204" pitchFamily="34" charset="0"/>
                <a:cs typeface="Arial" panose="020B0604020202020204" pitchFamily="34" charset="0"/>
              </a:rPr>
            </a:br>
            <a:r>
              <a:rPr lang="pt-BR" dirty="0">
                <a:solidFill>
                  <a:schemeClr val="bg1"/>
                </a:solidFill>
                <a:latin typeface="Arial" panose="020B0604020202020204" pitchFamily="34" charset="0"/>
                <a:cs typeface="Arial" panose="020B0604020202020204" pitchFamily="34" charset="0"/>
              </a:rPr>
              <a:t>Não basta ganhar, multiplique as suas recompensas com o </a:t>
            </a:r>
            <a:r>
              <a:rPr lang="en-US" b="1" dirty="0">
                <a:solidFill>
                  <a:schemeClr val="accent6"/>
                </a:solidFill>
                <a:latin typeface="Arial" panose="020B0604020202020204" pitchFamily="34" charset="0"/>
                <a:cs typeface="Arial" panose="020B0604020202020204" pitchFamily="34" charset="0"/>
              </a:rPr>
              <a:t>XSYNERGY</a:t>
            </a:r>
            <a:r>
              <a:rPr lang="en-US" b="1" dirty="0">
                <a:solidFill>
                  <a:schemeClr val="bg1"/>
                </a:solidFill>
                <a:latin typeface="Arial" panose="020B0604020202020204" pitchFamily="34" charset="0"/>
                <a:cs typeface="Arial" panose="020B0604020202020204" pitchFamily="34" charset="0"/>
              </a:rPr>
              <a:t> </a:t>
            </a:r>
            <a:r>
              <a:rPr lang="en-US" b="1" dirty="0" err="1">
                <a:solidFill>
                  <a:schemeClr val="bg1"/>
                </a:solidFill>
                <a:latin typeface="Arial" panose="020B0604020202020204" pitchFamily="34" charset="0"/>
                <a:cs typeface="Arial" panose="020B0604020202020204" pitchFamily="34" charset="0"/>
              </a:rPr>
              <a:t>Reforço</a:t>
            </a:r>
            <a:r>
              <a:rPr lang="en-US" b="1" dirty="0">
                <a:solidFill>
                  <a:schemeClr val="bg1"/>
                </a:solidFill>
                <a:latin typeface="Arial" panose="020B0604020202020204" pitchFamily="34" charset="0"/>
                <a:cs typeface="Arial" panose="020B0604020202020204" pitchFamily="34" charset="0"/>
              </a:rPr>
              <a:t>!</a:t>
            </a:r>
            <a:endParaRPr lang="en-US" dirty="0">
              <a:solidFill>
                <a:schemeClr val="bg1"/>
              </a:solidFill>
              <a:latin typeface="Arial" panose="020B0604020202020204" pitchFamily="34" charset="0"/>
              <a:cs typeface="Arial" panose="020B0604020202020204" pitchFamily="34" charset="0"/>
            </a:endParaRPr>
          </a:p>
        </p:txBody>
      </p:sp>
      <p:pic>
        <p:nvPicPr>
          <p:cNvPr id="26" name="Picture 25" descr="A green arrow pointing up on a white stairs&#10;&#10;AI-generated content may be incorrect.">
            <a:extLst>
              <a:ext uri="{FF2B5EF4-FFF2-40B4-BE49-F238E27FC236}">
                <a16:creationId xmlns:a16="http://schemas.microsoft.com/office/drawing/2014/main" id="{6A3AB5FE-BA40-2E84-A293-3286429246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5029" y="1632108"/>
            <a:ext cx="4223000" cy="4223000"/>
          </a:xfrm>
          <a:prstGeom prst="rect">
            <a:avLst/>
          </a:prstGeom>
        </p:spPr>
      </p:pic>
      <p:pic>
        <p:nvPicPr>
          <p:cNvPr id="27" name="Picture 26" descr="A green lit up coin&#10;&#10;AI-generated content may be incorrect.">
            <a:extLst>
              <a:ext uri="{FF2B5EF4-FFF2-40B4-BE49-F238E27FC236}">
                <a16:creationId xmlns:a16="http://schemas.microsoft.com/office/drawing/2014/main" id="{0933D120-EE08-6673-5673-3FFBF8EDC0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70265" y="773320"/>
            <a:ext cx="1784329" cy="1784329"/>
          </a:xfrm>
          <a:prstGeom prst="rect">
            <a:avLst/>
          </a:prstGeom>
        </p:spPr>
      </p:pic>
    </p:spTree>
    <p:extLst>
      <p:ext uri="{BB962C8B-B14F-4D97-AF65-F5344CB8AC3E}">
        <p14:creationId xmlns:p14="http://schemas.microsoft.com/office/powerpoint/2010/main" val="2502199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een lights in a black background&#10;&#10;AI-generated content may be incorrect.">
            <a:extLst>
              <a:ext uri="{FF2B5EF4-FFF2-40B4-BE49-F238E27FC236}">
                <a16:creationId xmlns:a16="http://schemas.microsoft.com/office/drawing/2014/main" id="{4BD381F3-A5FF-2977-C5FE-A3CC7FB72F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802"/>
            <a:ext cx="12191999" cy="6841066"/>
          </a:xfrm>
          <a:prstGeom prst="rect">
            <a:avLst/>
          </a:prstGeom>
        </p:spPr>
      </p:pic>
      <p:sp>
        <p:nvSpPr>
          <p:cNvPr id="9" name="Rectangle 8">
            <a:extLst>
              <a:ext uri="{FF2B5EF4-FFF2-40B4-BE49-F238E27FC236}">
                <a16:creationId xmlns:a16="http://schemas.microsoft.com/office/drawing/2014/main" id="{A0922A92-EA40-2E80-70E2-3B4680A87516}"/>
              </a:ext>
            </a:extLst>
          </p:cNvPr>
          <p:cNvSpPr/>
          <p:nvPr/>
        </p:nvSpPr>
        <p:spPr>
          <a:xfrm flipH="1">
            <a:off x="-1896" y="-6788"/>
            <a:ext cx="12192001" cy="6864787"/>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solidFill>
            </a:endParaRPr>
          </a:p>
        </p:txBody>
      </p:sp>
      <p:sp>
        <p:nvSpPr>
          <p:cNvPr id="15" name="Cube 14">
            <a:extLst>
              <a:ext uri="{FF2B5EF4-FFF2-40B4-BE49-F238E27FC236}">
                <a16:creationId xmlns:a16="http://schemas.microsoft.com/office/drawing/2014/main" id="{2F65397F-56B6-4D24-9E41-56BBEB6640F3}"/>
              </a:ext>
            </a:extLst>
          </p:cNvPr>
          <p:cNvSpPr/>
          <p:nvPr/>
        </p:nvSpPr>
        <p:spPr>
          <a:xfrm>
            <a:off x="6993498" y="0"/>
            <a:ext cx="5198502" cy="5198502"/>
          </a:xfrm>
          <a:prstGeom prst="cube">
            <a:avLst>
              <a:gd name="adj" fmla="val 46507"/>
            </a:avLst>
          </a:prstGeom>
          <a:gradFill flip="none" rotWithShape="1">
            <a:gsLst>
              <a:gs pos="20000">
                <a:schemeClr val="accent1">
                  <a:alpha val="0"/>
                </a:schemeClr>
              </a:gs>
              <a:gs pos="100000">
                <a:schemeClr val="accent6">
                  <a:alpha val="60000"/>
                </a:schemeClr>
              </a:gs>
            </a:gsLst>
            <a:lin ang="18900000" scaled="1"/>
            <a:tileRect/>
          </a:gra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3" name="Picture 2" descr="A green lit up coin&#10;&#10;AI-generated content may be incorrect.">
            <a:extLst>
              <a:ext uri="{FF2B5EF4-FFF2-40B4-BE49-F238E27FC236}">
                <a16:creationId xmlns:a16="http://schemas.microsoft.com/office/drawing/2014/main" id="{900E4777-8D94-DB79-C04C-B005C8EEC6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63" y="125617"/>
            <a:ext cx="868218" cy="868218"/>
          </a:xfrm>
          <a:prstGeom prst="rect">
            <a:avLst/>
          </a:prstGeom>
        </p:spPr>
      </p:pic>
      <p:sp>
        <p:nvSpPr>
          <p:cNvPr id="4" name="TextBox 3">
            <a:extLst>
              <a:ext uri="{FF2B5EF4-FFF2-40B4-BE49-F238E27FC236}">
                <a16:creationId xmlns:a16="http://schemas.microsoft.com/office/drawing/2014/main" id="{54D8C182-1EBA-1058-4CED-BDEEF30BDF1F}"/>
              </a:ext>
            </a:extLst>
          </p:cNvPr>
          <p:cNvSpPr txBox="1"/>
          <p:nvPr/>
        </p:nvSpPr>
        <p:spPr>
          <a:xfrm>
            <a:off x="129304" y="6516839"/>
            <a:ext cx="2091381" cy="276999"/>
          </a:xfrm>
          <a:prstGeom prst="rect">
            <a:avLst/>
          </a:prstGeom>
          <a:noFill/>
        </p:spPr>
        <p:txBody>
          <a:bodyPr wrap="square" rtlCol="0">
            <a:spAutoFit/>
          </a:bodyPr>
          <a:lstStyle/>
          <a:p>
            <a:pPr algn="l"/>
            <a:r>
              <a:rPr lang="en-US" sz="1200" b="1" kern="1200" spc="0" dirty="0">
                <a:solidFill>
                  <a:schemeClr val="accent6"/>
                </a:solidFill>
                <a:latin typeface="+mj-lt"/>
                <a:ea typeface="+mn-ea"/>
                <a:cs typeface="+mn-cs"/>
              </a:rPr>
              <a:t>www.</a:t>
            </a:r>
            <a:r>
              <a:rPr lang="en-IN" sz="1200" b="1" kern="1200" spc="0" dirty="0">
                <a:solidFill>
                  <a:schemeClr val="accent6"/>
                </a:solidFill>
                <a:latin typeface="+mj-lt"/>
                <a:ea typeface="+mn-ea"/>
                <a:cs typeface="+mn-cs"/>
              </a:rPr>
              <a:t>xsynergy.io</a:t>
            </a:r>
            <a:endParaRPr lang="id-ID" sz="1200" b="1" kern="1200" spc="0" dirty="0">
              <a:solidFill>
                <a:schemeClr val="accent6"/>
              </a:solidFill>
              <a:latin typeface="+mj-lt"/>
              <a:ea typeface="+mn-ea"/>
              <a:cs typeface="+mn-cs"/>
            </a:endParaRPr>
          </a:p>
        </p:txBody>
      </p:sp>
      <p:sp>
        <p:nvSpPr>
          <p:cNvPr id="10" name="TextBox 9">
            <a:extLst>
              <a:ext uri="{FF2B5EF4-FFF2-40B4-BE49-F238E27FC236}">
                <a16:creationId xmlns:a16="http://schemas.microsoft.com/office/drawing/2014/main" id="{771DAD2F-3B14-D25F-2937-607832B60D48}"/>
              </a:ext>
            </a:extLst>
          </p:cNvPr>
          <p:cNvSpPr txBox="1"/>
          <p:nvPr/>
        </p:nvSpPr>
        <p:spPr>
          <a:xfrm>
            <a:off x="6680512" y="1865421"/>
            <a:ext cx="5198502" cy="1446550"/>
          </a:xfrm>
          <a:prstGeom prst="rect">
            <a:avLst/>
          </a:prstGeom>
          <a:noFill/>
        </p:spPr>
        <p:txBody>
          <a:bodyPr wrap="square" rtlCol="0">
            <a:spAutoFit/>
          </a:bodyPr>
          <a:lstStyle>
            <a:defPPr>
              <a:defRPr lang="id-ID"/>
            </a:defPPr>
            <a:lvl1pPr algn="ctr">
              <a:defRPr sz="3600">
                <a:solidFill>
                  <a:schemeClr val="tx1">
                    <a:lumMod val="65000"/>
                    <a:lumOff val="35000"/>
                  </a:schemeClr>
                </a:solidFill>
                <a:latin typeface="Rajdhani" panose="02000000000000000000" pitchFamily="2" charset="0"/>
                <a:cs typeface="Rajdhani" panose="02000000000000000000" pitchFamily="2" charset="0"/>
              </a:defRPr>
            </a:lvl1pPr>
          </a:lstStyle>
          <a:p>
            <a:pPr algn="r"/>
            <a:r>
              <a:rPr lang="en-US" sz="4400" b="1" dirty="0">
                <a:solidFill>
                  <a:schemeClr val="bg1"/>
                </a:solidFill>
                <a:effectLst>
                  <a:outerShdw blurRad="50800" dist="38100" dir="8100000" algn="tr" rotWithShape="0">
                    <a:prstClr val="black">
                      <a:alpha val="40000"/>
                    </a:prstClr>
                  </a:outerShdw>
                </a:effectLst>
                <a:latin typeface="+mj-lt"/>
                <a:cs typeface="+mn-cs"/>
              </a:rPr>
              <a:t>XSYNERGY </a:t>
            </a:r>
            <a:r>
              <a:rPr lang="en-IN" sz="4400" b="1" dirty="0">
                <a:solidFill>
                  <a:schemeClr val="accent6"/>
                </a:solidFill>
                <a:effectLst>
                  <a:outerShdw blurRad="50800" dist="38100" dir="8100000" algn="tr" rotWithShape="0">
                    <a:prstClr val="black">
                      <a:alpha val="40000"/>
                    </a:prstClr>
                  </a:outerShdw>
                </a:effectLst>
                <a:latin typeface="+mj-lt"/>
                <a:cs typeface="+mn-cs"/>
              </a:rPr>
              <a:t>TOKENOMICS</a:t>
            </a:r>
            <a:endParaRPr lang="en-US" sz="4400" b="1" dirty="0">
              <a:solidFill>
                <a:schemeClr val="accent6"/>
              </a:solidFill>
              <a:effectLst>
                <a:outerShdw blurRad="50800" dist="38100" dir="8100000" algn="tr" rotWithShape="0">
                  <a:prstClr val="black">
                    <a:alpha val="40000"/>
                  </a:prstClr>
                </a:outerShdw>
              </a:effectLst>
              <a:latin typeface="+mj-lt"/>
              <a:cs typeface="+mn-cs"/>
            </a:endParaRPr>
          </a:p>
        </p:txBody>
      </p:sp>
      <p:pic>
        <p:nvPicPr>
          <p:cNvPr id="12" name="Picture 11" descr="A circular chart with a coin in center&#10;&#10;AI-generated content may be incorrect.">
            <a:extLst>
              <a:ext uri="{FF2B5EF4-FFF2-40B4-BE49-F238E27FC236}">
                <a16:creationId xmlns:a16="http://schemas.microsoft.com/office/drawing/2014/main" id="{ADE82AD4-3A40-39CC-A178-464AA73DD4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0581" y="944819"/>
            <a:ext cx="5569528" cy="5569528"/>
          </a:xfrm>
          <a:prstGeom prst="rect">
            <a:avLst/>
          </a:prstGeom>
        </p:spPr>
      </p:pic>
      <p:sp>
        <p:nvSpPr>
          <p:cNvPr id="14" name="TextBox 13">
            <a:extLst>
              <a:ext uri="{FF2B5EF4-FFF2-40B4-BE49-F238E27FC236}">
                <a16:creationId xmlns:a16="http://schemas.microsoft.com/office/drawing/2014/main" id="{1F3704B4-1183-9F52-E886-B1632EE7FFC6}"/>
              </a:ext>
            </a:extLst>
          </p:cNvPr>
          <p:cNvSpPr txBox="1"/>
          <p:nvPr/>
        </p:nvSpPr>
        <p:spPr>
          <a:xfrm rot="21144803">
            <a:off x="2212898" y="1618034"/>
            <a:ext cx="1287686" cy="954107"/>
          </a:xfrm>
          <a:prstGeom prst="rect">
            <a:avLst/>
          </a:prstGeom>
          <a:noFill/>
        </p:spPr>
        <p:txBody>
          <a:bodyPr wrap="square">
            <a:spAutoFit/>
          </a:bodyPr>
          <a:lstStyle/>
          <a:p>
            <a:r>
              <a:rPr lang="pt-BR" sz="1400" b="1" dirty="0">
                <a:solidFill>
                  <a:schemeClr val="bg1"/>
                </a:solidFill>
                <a:effectLst>
                  <a:outerShdw blurRad="50800" dist="38100" dir="8100000" algn="tr" rotWithShape="0">
                    <a:prstClr val="black">
                      <a:alpha val="40000"/>
                    </a:prstClr>
                  </a:outerShdw>
                </a:effectLst>
                <a:latin typeface="Arial" panose="020B0604020202020204" pitchFamily="34" charset="0"/>
                <a:cs typeface="Arial" panose="020B0604020202020204" pitchFamily="34" charset="0"/>
              </a:rPr>
              <a:t>cinquenta e sete vírgula cinco por cento</a:t>
            </a:r>
            <a:endParaRPr lang="en-IN" sz="1400" b="1" dirty="0">
              <a:solidFill>
                <a:schemeClr val="bg1"/>
              </a:solidFill>
              <a:effectLst>
                <a:outerShdw blurRad="50800" dist="38100" dir="8100000" algn="tr" rotWithShape="0">
                  <a:prstClr val="black">
                    <a:alpha val="40000"/>
                  </a:prstClr>
                </a:outerShdw>
              </a:effectLst>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2B2FA27F-684E-5DA0-4C22-A8D301B08909}"/>
              </a:ext>
            </a:extLst>
          </p:cNvPr>
          <p:cNvSpPr txBox="1"/>
          <p:nvPr/>
        </p:nvSpPr>
        <p:spPr>
          <a:xfrm>
            <a:off x="1352468" y="3434085"/>
            <a:ext cx="984333" cy="523220"/>
          </a:xfrm>
          <a:prstGeom prst="rect">
            <a:avLst/>
          </a:prstGeom>
          <a:noFill/>
        </p:spPr>
        <p:txBody>
          <a:bodyPr wrap="square">
            <a:spAutoFit/>
          </a:bodyPr>
          <a:lstStyle/>
          <a:p>
            <a:r>
              <a:rPr lang="en-IN" sz="1400" b="1" dirty="0" err="1">
                <a:solidFill>
                  <a:schemeClr val="bg1"/>
                </a:solidFill>
                <a:effectLst>
                  <a:outerShdw blurRad="50800" dist="38100" dir="8100000" algn="tr" rotWithShape="0">
                    <a:prstClr val="black">
                      <a:alpha val="40000"/>
                    </a:prstClr>
                  </a:outerShdw>
                </a:effectLst>
                <a:latin typeface="Arial" panose="020B0604020202020204" pitchFamily="34" charset="0"/>
                <a:cs typeface="Arial" panose="020B0604020202020204" pitchFamily="34" charset="0"/>
              </a:rPr>
              <a:t>dez</a:t>
            </a:r>
            <a:r>
              <a:rPr lang="en-IN" sz="1400" b="1" dirty="0">
                <a:solidFill>
                  <a:schemeClr val="bg1"/>
                </a:solidFill>
                <a:effectLst>
                  <a:outerShdw blurRad="50800" dist="38100" dir="8100000" algn="tr" rotWithShape="0">
                    <a:prstClr val="black">
                      <a:alpha val="40000"/>
                    </a:prstClr>
                  </a:outerShdw>
                </a:effectLst>
                <a:latin typeface="Arial" panose="020B0604020202020204" pitchFamily="34" charset="0"/>
                <a:cs typeface="Arial" panose="020B0604020202020204" pitchFamily="34" charset="0"/>
              </a:rPr>
              <a:t> </a:t>
            </a:r>
            <a:r>
              <a:rPr lang="en-IN" sz="1400" b="1" dirty="0" err="1">
                <a:solidFill>
                  <a:schemeClr val="bg1"/>
                </a:solidFill>
                <a:effectLst>
                  <a:outerShdw blurRad="50800" dist="38100" dir="8100000" algn="tr" rotWithShape="0">
                    <a:prstClr val="black">
                      <a:alpha val="40000"/>
                    </a:prstClr>
                  </a:outerShdw>
                </a:effectLst>
                <a:latin typeface="Arial" panose="020B0604020202020204" pitchFamily="34" charset="0"/>
                <a:cs typeface="Arial" panose="020B0604020202020204" pitchFamily="34" charset="0"/>
              </a:rPr>
              <a:t>por</a:t>
            </a:r>
            <a:r>
              <a:rPr lang="en-IN" sz="1400" b="1" dirty="0">
                <a:solidFill>
                  <a:schemeClr val="bg1"/>
                </a:solidFill>
                <a:effectLst>
                  <a:outerShdw blurRad="50800" dist="38100" dir="8100000" algn="tr" rotWithShape="0">
                    <a:prstClr val="black">
                      <a:alpha val="40000"/>
                    </a:prstClr>
                  </a:outerShdw>
                </a:effectLst>
                <a:latin typeface="Arial" panose="020B0604020202020204" pitchFamily="34" charset="0"/>
                <a:cs typeface="Arial" panose="020B0604020202020204" pitchFamily="34" charset="0"/>
              </a:rPr>
              <a:t> cento</a:t>
            </a:r>
          </a:p>
        </p:txBody>
      </p:sp>
      <p:sp>
        <p:nvSpPr>
          <p:cNvPr id="18" name="TextBox 17">
            <a:extLst>
              <a:ext uri="{FF2B5EF4-FFF2-40B4-BE49-F238E27FC236}">
                <a16:creationId xmlns:a16="http://schemas.microsoft.com/office/drawing/2014/main" id="{0A1FA59E-689E-7F08-2A9C-844AB435A5AA}"/>
              </a:ext>
            </a:extLst>
          </p:cNvPr>
          <p:cNvSpPr txBox="1"/>
          <p:nvPr/>
        </p:nvSpPr>
        <p:spPr>
          <a:xfrm rot="1167674">
            <a:off x="2192977" y="5013891"/>
            <a:ext cx="1207203" cy="738664"/>
          </a:xfrm>
          <a:prstGeom prst="rect">
            <a:avLst/>
          </a:prstGeom>
          <a:noFill/>
        </p:spPr>
        <p:txBody>
          <a:bodyPr wrap="square">
            <a:spAutoFit/>
          </a:bodyPr>
          <a:lstStyle/>
          <a:p>
            <a:r>
              <a:rPr lang="pt-BR" sz="1400" b="1" dirty="0">
                <a:effectLst>
                  <a:outerShdw blurRad="50800" dist="38100" dir="8100000" algn="tr" rotWithShape="0">
                    <a:prstClr val="black">
                      <a:alpha val="40000"/>
                    </a:prstClr>
                  </a:outerShdw>
                </a:effectLst>
                <a:latin typeface="Arial" panose="020B0604020202020204" pitchFamily="34" charset="0"/>
                <a:cs typeface="Arial" panose="020B0604020202020204" pitchFamily="34" charset="0"/>
              </a:rPr>
              <a:t>sete vírgula cinco por cento</a:t>
            </a:r>
            <a:endParaRPr lang="en-IN" sz="1400" b="1" dirty="0">
              <a:effectLst>
                <a:outerShdw blurRad="50800" dist="38100" dir="8100000" algn="tr" rotWithShape="0">
                  <a:prstClr val="black">
                    <a:alpha val="40000"/>
                  </a:prstClr>
                </a:outerShdw>
              </a:effectLst>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3D3A72A4-E530-3F6C-290B-F03A1D110AFB}"/>
              </a:ext>
            </a:extLst>
          </p:cNvPr>
          <p:cNvSpPr txBox="1"/>
          <p:nvPr/>
        </p:nvSpPr>
        <p:spPr>
          <a:xfrm rot="19344091">
            <a:off x="3888536" y="4758392"/>
            <a:ext cx="1126836" cy="954107"/>
          </a:xfrm>
          <a:prstGeom prst="rect">
            <a:avLst/>
          </a:prstGeom>
          <a:noFill/>
        </p:spPr>
        <p:txBody>
          <a:bodyPr wrap="square">
            <a:spAutoFit/>
          </a:bodyPr>
          <a:lstStyle/>
          <a:p>
            <a:r>
              <a:rPr lang="pt-BR" sz="1400" b="1" dirty="0">
                <a:solidFill>
                  <a:schemeClr val="bg1"/>
                </a:solidFill>
                <a:effectLst>
                  <a:outerShdw blurRad="50800" dist="38100" dir="8100000" algn="tr" rotWithShape="0">
                    <a:prstClr val="black">
                      <a:alpha val="40000"/>
                    </a:prstClr>
                  </a:outerShdw>
                </a:effectLst>
                <a:latin typeface="Arial" panose="020B0604020202020204" pitchFamily="34" charset="0"/>
                <a:cs typeface="Arial" panose="020B0604020202020204" pitchFamily="34" charset="0"/>
              </a:rPr>
              <a:t>dois vírgula cinco por cento</a:t>
            </a:r>
            <a:endParaRPr lang="en-IN" sz="1400" b="1" dirty="0">
              <a:solidFill>
                <a:schemeClr val="bg1"/>
              </a:solidFill>
              <a:effectLst>
                <a:outerShdw blurRad="50800" dist="38100" dir="8100000" algn="tr" rotWithShape="0">
                  <a:prstClr val="black">
                    <a:alpha val="40000"/>
                  </a:prstClr>
                </a:outerShdw>
              </a:effectLst>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2CAE75D4-9DA3-837C-BD51-BF3E07E29234}"/>
              </a:ext>
            </a:extLst>
          </p:cNvPr>
          <p:cNvSpPr txBox="1"/>
          <p:nvPr/>
        </p:nvSpPr>
        <p:spPr>
          <a:xfrm rot="16574261">
            <a:off x="4629427" y="3127311"/>
            <a:ext cx="1195903" cy="738664"/>
          </a:xfrm>
          <a:prstGeom prst="rect">
            <a:avLst/>
          </a:prstGeom>
          <a:noFill/>
        </p:spPr>
        <p:txBody>
          <a:bodyPr wrap="square">
            <a:spAutoFit/>
          </a:bodyPr>
          <a:lstStyle/>
          <a:p>
            <a:r>
              <a:rPr lang="pt-BR" sz="1400" b="1" dirty="0">
                <a:solidFill>
                  <a:schemeClr val="bg1"/>
                </a:solidFill>
                <a:effectLst>
                  <a:outerShdw blurRad="50800" dist="38100" dir="8100000" algn="tr" rotWithShape="0">
                    <a:prstClr val="black">
                      <a:alpha val="40000"/>
                    </a:prstClr>
                  </a:outerShdw>
                </a:effectLst>
                <a:latin typeface="Arial" panose="020B0604020202020204" pitchFamily="34" charset="0"/>
                <a:cs typeface="Arial" panose="020B0604020202020204" pitchFamily="34" charset="0"/>
              </a:rPr>
              <a:t>dois vírgula cinco por cento</a:t>
            </a:r>
            <a:endParaRPr lang="en-IN" sz="1400" b="1" dirty="0">
              <a:solidFill>
                <a:schemeClr val="bg1"/>
              </a:solidFill>
              <a:effectLst>
                <a:outerShdw blurRad="50800" dist="38100" dir="8100000" algn="tr" rotWithShape="0">
                  <a:prstClr val="black">
                    <a:alpha val="40000"/>
                  </a:prstClr>
                </a:outerShdw>
              </a:effectLst>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07ACE26B-83FA-023D-5C79-B788D4FB3B1E}"/>
              </a:ext>
            </a:extLst>
          </p:cNvPr>
          <p:cNvSpPr txBox="1"/>
          <p:nvPr/>
        </p:nvSpPr>
        <p:spPr>
          <a:xfrm rot="1896595">
            <a:off x="3881460" y="1887112"/>
            <a:ext cx="1104312" cy="523220"/>
          </a:xfrm>
          <a:prstGeom prst="rect">
            <a:avLst/>
          </a:prstGeom>
          <a:noFill/>
        </p:spPr>
        <p:txBody>
          <a:bodyPr wrap="square">
            <a:spAutoFit/>
          </a:bodyPr>
          <a:lstStyle/>
          <a:p>
            <a:r>
              <a:rPr lang="en-IN" sz="1400" b="1" dirty="0" err="1">
                <a:solidFill>
                  <a:schemeClr val="bg1"/>
                </a:solidFill>
                <a:effectLst>
                  <a:outerShdw blurRad="50800" dist="38100" dir="8100000" algn="tr" rotWithShape="0">
                    <a:prstClr val="black">
                      <a:alpha val="40000"/>
                    </a:prstClr>
                  </a:outerShdw>
                </a:effectLst>
                <a:latin typeface="Arial" panose="020B0604020202020204" pitchFamily="34" charset="0"/>
                <a:cs typeface="Arial" panose="020B0604020202020204" pitchFamily="34" charset="0"/>
              </a:rPr>
              <a:t>vinte</a:t>
            </a:r>
            <a:r>
              <a:rPr lang="en-IN" sz="1400" b="1" dirty="0">
                <a:solidFill>
                  <a:schemeClr val="bg1"/>
                </a:solidFill>
                <a:effectLst>
                  <a:outerShdw blurRad="50800" dist="38100" dir="8100000" algn="tr" rotWithShape="0">
                    <a:prstClr val="black">
                      <a:alpha val="40000"/>
                    </a:prstClr>
                  </a:outerShdw>
                </a:effectLst>
                <a:latin typeface="Arial" panose="020B0604020202020204" pitchFamily="34" charset="0"/>
                <a:cs typeface="Arial" panose="020B0604020202020204" pitchFamily="34" charset="0"/>
              </a:rPr>
              <a:t> </a:t>
            </a:r>
            <a:r>
              <a:rPr lang="en-IN" sz="1400" b="1" dirty="0" err="1">
                <a:solidFill>
                  <a:schemeClr val="bg1"/>
                </a:solidFill>
                <a:effectLst>
                  <a:outerShdw blurRad="50800" dist="38100" dir="8100000" algn="tr" rotWithShape="0">
                    <a:prstClr val="black">
                      <a:alpha val="40000"/>
                    </a:prstClr>
                  </a:outerShdw>
                </a:effectLst>
                <a:latin typeface="Arial" panose="020B0604020202020204" pitchFamily="34" charset="0"/>
                <a:cs typeface="Arial" panose="020B0604020202020204" pitchFamily="34" charset="0"/>
              </a:rPr>
              <a:t>por</a:t>
            </a:r>
            <a:r>
              <a:rPr lang="en-IN" sz="1400" b="1" dirty="0">
                <a:solidFill>
                  <a:schemeClr val="bg1"/>
                </a:solidFill>
                <a:effectLst>
                  <a:outerShdw blurRad="50800" dist="38100" dir="8100000" algn="tr" rotWithShape="0">
                    <a:prstClr val="black">
                      <a:alpha val="40000"/>
                    </a:prstClr>
                  </a:outerShdw>
                </a:effectLst>
                <a:latin typeface="Arial" panose="020B0604020202020204" pitchFamily="34" charset="0"/>
                <a:cs typeface="Arial" panose="020B0604020202020204" pitchFamily="34" charset="0"/>
              </a:rPr>
              <a:t> cento</a:t>
            </a:r>
          </a:p>
        </p:txBody>
      </p:sp>
      <p:sp>
        <p:nvSpPr>
          <p:cNvPr id="29" name="TextBox 28">
            <a:extLst>
              <a:ext uri="{FF2B5EF4-FFF2-40B4-BE49-F238E27FC236}">
                <a16:creationId xmlns:a16="http://schemas.microsoft.com/office/drawing/2014/main" id="{8BADDD2C-AD65-A97B-F9F7-CA3668B0ABD0}"/>
              </a:ext>
            </a:extLst>
          </p:cNvPr>
          <p:cNvSpPr txBox="1"/>
          <p:nvPr/>
        </p:nvSpPr>
        <p:spPr>
          <a:xfrm>
            <a:off x="1386235" y="384236"/>
            <a:ext cx="1660975" cy="523220"/>
          </a:xfrm>
          <a:prstGeom prst="rect">
            <a:avLst/>
          </a:prstGeom>
          <a:noFill/>
        </p:spPr>
        <p:txBody>
          <a:bodyPr wrap="square">
            <a:spAutoFit/>
          </a:bodyPr>
          <a:lstStyle/>
          <a:p>
            <a:pPr algn="ctr"/>
            <a:r>
              <a:rPr lang="en-IN" sz="1400" b="1" dirty="0" err="1">
                <a:solidFill>
                  <a:schemeClr val="bg1"/>
                </a:solidFill>
                <a:latin typeface="Arial" panose="020B0604020202020204" pitchFamily="34" charset="0"/>
                <a:cs typeface="Arial" panose="020B0604020202020204" pitchFamily="34" charset="0"/>
              </a:rPr>
              <a:t>Apostas</a:t>
            </a:r>
            <a:endParaRPr lang="en-IN" sz="1400" b="1" dirty="0">
              <a:solidFill>
                <a:schemeClr val="bg1"/>
              </a:solidFill>
              <a:latin typeface="Arial" panose="020B0604020202020204" pitchFamily="34" charset="0"/>
              <a:cs typeface="Arial" panose="020B0604020202020204" pitchFamily="34" charset="0"/>
            </a:endParaRPr>
          </a:p>
          <a:p>
            <a:pPr algn="ctr"/>
            <a:r>
              <a:rPr lang="en-IN" sz="1400" b="1" dirty="0" err="1">
                <a:solidFill>
                  <a:schemeClr val="bg1"/>
                </a:solidFill>
                <a:latin typeface="Arial" panose="020B0604020202020204" pitchFamily="34" charset="0"/>
                <a:cs typeface="Arial" panose="020B0604020202020204" pitchFamily="34" charset="0"/>
              </a:rPr>
              <a:t>Recompensas</a:t>
            </a:r>
            <a:endParaRPr lang="en-IN" sz="1400" b="1" dirty="0">
              <a:solidFill>
                <a:schemeClr val="bg1"/>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EC5D47CA-86E0-E65A-F9B6-0FE89C1CC6AB}"/>
              </a:ext>
            </a:extLst>
          </p:cNvPr>
          <p:cNvSpPr txBox="1"/>
          <p:nvPr/>
        </p:nvSpPr>
        <p:spPr>
          <a:xfrm>
            <a:off x="109920" y="1706029"/>
            <a:ext cx="1447082" cy="738664"/>
          </a:xfrm>
          <a:prstGeom prst="rect">
            <a:avLst/>
          </a:prstGeom>
          <a:noFill/>
        </p:spPr>
        <p:txBody>
          <a:bodyPr wrap="square">
            <a:spAutoFit/>
          </a:bodyPr>
          <a:lstStyle/>
          <a:p>
            <a:r>
              <a:rPr lang="en-IN" sz="1400" b="1" dirty="0">
                <a:solidFill>
                  <a:schemeClr val="bg1"/>
                </a:solidFill>
                <a:latin typeface="Arial" panose="020B0604020202020204" pitchFamily="34" charset="0"/>
                <a:cs typeface="Arial" panose="020B0604020202020204" pitchFamily="34" charset="0"/>
              </a:rPr>
              <a:t>Cofre </a:t>
            </a:r>
            <a:r>
              <a:rPr lang="en-IN" sz="1400" b="1" dirty="0" err="1">
                <a:solidFill>
                  <a:schemeClr val="bg1"/>
                </a:solidFill>
                <a:latin typeface="Arial" panose="020B0604020202020204" pitchFamily="34" charset="0"/>
                <a:cs typeface="Arial" panose="020B0604020202020204" pitchFamily="34" charset="0"/>
              </a:rPr>
              <a:t>Multiplicador</a:t>
            </a:r>
            <a:r>
              <a:rPr lang="en-IN" sz="1400" b="1" dirty="0">
                <a:solidFill>
                  <a:schemeClr val="bg1"/>
                </a:solidFill>
                <a:latin typeface="Arial" panose="020B0604020202020204" pitchFamily="34" charset="0"/>
                <a:cs typeface="Arial" panose="020B0604020202020204" pitchFamily="34" charset="0"/>
              </a:rPr>
              <a:t> de </a:t>
            </a:r>
            <a:r>
              <a:rPr lang="en-IN" sz="1400" b="1" dirty="0" err="1">
                <a:solidFill>
                  <a:schemeClr val="bg1"/>
                </a:solidFill>
                <a:latin typeface="Arial" panose="020B0604020202020204" pitchFamily="34" charset="0"/>
                <a:cs typeface="Arial" panose="020B0604020202020204" pitchFamily="34" charset="0"/>
              </a:rPr>
              <a:t>Referências</a:t>
            </a:r>
            <a:endParaRPr lang="en-IN" sz="1400" b="1" dirty="0">
              <a:solidFill>
                <a:schemeClr val="bg1"/>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D0429CE5-FC10-C7E6-63E6-FC314EBE95FC}"/>
              </a:ext>
            </a:extLst>
          </p:cNvPr>
          <p:cNvSpPr txBox="1"/>
          <p:nvPr/>
        </p:nvSpPr>
        <p:spPr>
          <a:xfrm>
            <a:off x="240085" y="5801969"/>
            <a:ext cx="1447082" cy="523220"/>
          </a:xfrm>
          <a:prstGeom prst="rect">
            <a:avLst/>
          </a:prstGeom>
          <a:noFill/>
        </p:spPr>
        <p:txBody>
          <a:bodyPr wrap="square">
            <a:spAutoFit/>
          </a:bodyPr>
          <a:lstStyle/>
          <a:p>
            <a:r>
              <a:rPr lang="en-IN" sz="1400" b="1" dirty="0">
                <a:solidFill>
                  <a:schemeClr val="bg1"/>
                </a:solidFill>
                <a:latin typeface="Arial" panose="020B0604020202020204" pitchFamily="34" charset="0"/>
                <a:cs typeface="Arial" panose="020B0604020202020204" pitchFamily="34" charset="0"/>
              </a:rPr>
              <a:t>Marketing e </a:t>
            </a:r>
            <a:r>
              <a:rPr lang="en-IN" sz="1400" b="1" dirty="0" err="1">
                <a:solidFill>
                  <a:schemeClr val="bg1"/>
                </a:solidFill>
                <a:latin typeface="Arial" panose="020B0604020202020204" pitchFamily="34" charset="0"/>
                <a:cs typeface="Arial" panose="020B0604020202020204" pitchFamily="34" charset="0"/>
              </a:rPr>
              <a:t>Lançamento</a:t>
            </a:r>
            <a:endParaRPr lang="en-IN" sz="1400" b="1" dirty="0">
              <a:solidFill>
                <a:schemeClr val="bg1"/>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F20BA033-3F8F-C11B-F5D5-2051B60E5D63}"/>
              </a:ext>
            </a:extLst>
          </p:cNvPr>
          <p:cNvSpPr txBox="1"/>
          <p:nvPr/>
        </p:nvSpPr>
        <p:spPr>
          <a:xfrm>
            <a:off x="5239345" y="6145015"/>
            <a:ext cx="1660974" cy="738664"/>
          </a:xfrm>
          <a:prstGeom prst="rect">
            <a:avLst/>
          </a:prstGeom>
          <a:noFill/>
        </p:spPr>
        <p:txBody>
          <a:bodyPr wrap="square">
            <a:spAutoFit/>
          </a:bodyPr>
          <a:lstStyle/>
          <a:p>
            <a:r>
              <a:rPr lang="pt-BR" sz="1400" b="1" dirty="0">
                <a:solidFill>
                  <a:schemeClr val="bg1"/>
                </a:solidFill>
                <a:latin typeface="Arial" panose="020B0604020202020204" pitchFamily="34" charset="0"/>
                <a:cs typeface="Arial" panose="020B0604020202020204" pitchFamily="34" charset="0"/>
              </a:rPr>
              <a:t>Reserva de Emergência para Queimados</a:t>
            </a:r>
            <a:endParaRPr lang="en-IN" sz="1400" b="1" dirty="0">
              <a:solidFill>
                <a:schemeClr val="bg1"/>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2C9C1810-5F64-C585-6854-5B0172232AED}"/>
              </a:ext>
            </a:extLst>
          </p:cNvPr>
          <p:cNvSpPr txBox="1"/>
          <p:nvPr/>
        </p:nvSpPr>
        <p:spPr>
          <a:xfrm>
            <a:off x="4598964" y="478938"/>
            <a:ext cx="1660974" cy="523220"/>
          </a:xfrm>
          <a:prstGeom prst="rect">
            <a:avLst/>
          </a:prstGeom>
          <a:noFill/>
        </p:spPr>
        <p:txBody>
          <a:bodyPr wrap="square">
            <a:spAutoFit/>
          </a:bodyPr>
          <a:lstStyle/>
          <a:p>
            <a:pPr algn="ctr"/>
            <a:r>
              <a:rPr lang="en-IN" sz="1400" b="1" dirty="0" err="1">
                <a:solidFill>
                  <a:schemeClr val="bg1"/>
                </a:solidFill>
                <a:latin typeface="Arial" panose="020B0604020202020204" pitchFamily="34" charset="0"/>
                <a:cs typeface="Arial" panose="020B0604020202020204" pitchFamily="34" charset="0"/>
              </a:rPr>
              <a:t>Provisão</a:t>
            </a:r>
            <a:r>
              <a:rPr lang="en-IN" sz="1400" b="1" dirty="0">
                <a:solidFill>
                  <a:schemeClr val="bg1"/>
                </a:solidFill>
                <a:latin typeface="Arial" panose="020B0604020202020204" pitchFamily="34" charset="0"/>
                <a:cs typeface="Arial" panose="020B0604020202020204" pitchFamily="34" charset="0"/>
              </a:rPr>
              <a:t> de </a:t>
            </a:r>
            <a:r>
              <a:rPr lang="en-IN" sz="1400" b="1" dirty="0" err="1">
                <a:solidFill>
                  <a:schemeClr val="bg1"/>
                </a:solidFill>
                <a:latin typeface="Arial" panose="020B0604020202020204" pitchFamily="34" charset="0"/>
                <a:cs typeface="Arial" panose="020B0604020202020204" pitchFamily="34" charset="0"/>
              </a:rPr>
              <a:t>Liquidez</a:t>
            </a:r>
            <a:endParaRPr lang="en-IN" sz="1400" b="1" dirty="0">
              <a:solidFill>
                <a:schemeClr val="bg1"/>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4BABDFE2-D7F5-F55D-A8F0-A41BE3B7BE8D}"/>
              </a:ext>
            </a:extLst>
          </p:cNvPr>
          <p:cNvSpPr txBox="1"/>
          <p:nvPr/>
        </p:nvSpPr>
        <p:spPr>
          <a:xfrm>
            <a:off x="6119400" y="1499948"/>
            <a:ext cx="1302031" cy="523220"/>
          </a:xfrm>
          <a:prstGeom prst="rect">
            <a:avLst/>
          </a:prstGeom>
          <a:noFill/>
        </p:spPr>
        <p:txBody>
          <a:bodyPr wrap="square">
            <a:spAutoFit/>
          </a:bodyPr>
          <a:lstStyle/>
          <a:p>
            <a:r>
              <a:rPr lang="en-IN" sz="1400" b="1" dirty="0" err="1">
                <a:solidFill>
                  <a:schemeClr val="bg1"/>
                </a:solidFill>
                <a:latin typeface="Arial" panose="020B0604020202020204" pitchFamily="34" charset="0"/>
                <a:cs typeface="Arial" panose="020B0604020202020204" pitchFamily="34" charset="0"/>
              </a:rPr>
              <a:t>Segurança</a:t>
            </a:r>
            <a:r>
              <a:rPr lang="en-IN" sz="1400" b="1" dirty="0">
                <a:solidFill>
                  <a:schemeClr val="bg1"/>
                </a:solidFill>
                <a:latin typeface="Arial" panose="020B0604020202020204" pitchFamily="34" charset="0"/>
                <a:cs typeface="Arial" panose="020B0604020202020204" pitchFamily="34" charset="0"/>
              </a:rPr>
              <a:t> e Auditoria</a:t>
            </a:r>
          </a:p>
        </p:txBody>
      </p:sp>
      <p:cxnSp>
        <p:nvCxnSpPr>
          <p:cNvPr id="36" name="Straight Connector 35">
            <a:extLst>
              <a:ext uri="{FF2B5EF4-FFF2-40B4-BE49-F238E27FC236}">
                <a16:creationId xmlns:a16="http://schemas.microsoft.com/office/drawing/2014/main" id="{6315967C-01B3-1366-F572-A513368F84A0}"/>
              </a:ext>
            </a:extLst>
          </p:cNvPr>
          <p:cNvCxnSpPr>
            <a:cxnSpLocks/>
            <a:endCxn id="33" idx="2"/>
          </p:cNvCxnSpPr>
          <p:nvPr/>
        </p:nvCxnSpPr>
        <p:spPr>
          <a:xfrm flipV="1">
            <a:off x="4932477" y="1002158"/>
            <a:ext cx="496974" cy="277552"/>
          </a:xfrm>
          <a:prstGeom prst="line">
            <a:avLst/>
          </a:prstGeom>
          <a:ln w="19050"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Straight Connector 37">
            <a:extLst>
              <a:ext uri="{FF2B5EF4-FFF2-40B4-BE49-F238E27FC236}">
                <a16:creationId xmlns:a16="http://schemas.microsoft.com/office/drawing/2014/main" id="{8E66330B-0DA7-9067-1DB0-3A1BD9B4645B}"/>
              </a:ext>
            </a:extLst>
          </p:cNvPr>
          <p:cNvCxnSpPr>
            <a:cxnSpLocks/>
          </p:cNvCxnSpPr>
          <p:nvPr/>
        </p:nvCxnSpPr>
        <p:spPr>
          <a:xfrm flipV="1">
            <a:off x="6383544" y="2075361"/>
            <a:ext cx="98852" cy="1702872"/>
          </a:xfrm>
          <a:prstGeom prst="line">
            <a:avLst/>
          </a:prstGeom>
          <a:ln w="19050"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0" name="Straight Connector 39">
            <a:extLst>
              <a:ext uri="{FF2B5EF4-FFF2-40B4-BE49-F238E27FC236}">
                <a16:creationId xmlns:a16="http://schemas.microsoft.com/office/drawing/2014/main" id="{A1D8DC12-E32C-DD6E-E663-C0FB250976CD}"/>
              </a:ext>
            </a:extLst>
          </p:cNvPr>
          <p:cNvCxnSpPr>
            <a:cxnSpLocks/>
          </p:cNvCxnSpPr>
          <p:nvPr/>
        </p:nvCxnSpPr>
        <p:spPr>
          <a:xfrm flipH="1" flipV="1">
            <a:off x="2252137" y="896792"/>
            <a:ext cx="125196" cy="476545"/>
          </a:xfrm>
          <a:prstGeom prst="line">
            <a:avLst/>
          </a:prstGeom>
          <a:ln w="19050"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2" name="Straight Connector 41">
            <a:extLst>
              <a:ext uri="{FF2B5EF4-FFF2-40B4-BE49-F238E27FC236}">
                <a16:creationId xmlns:a16="http://schemas.microsoft.com/office/drawing/2014/main" id="{CB2F5513-C9E8-A0AD-BD24-8880C398CA31}"/>
              </a:ext>
            </a:extLst>
          </p:cNvPr>
          <p:cNvCxnSpPr>
            <a:cxnSpLocks/>
          </p:cNvCxnSpPr>
          <p:nvPr/>
        </p:nvCxnSpPr>
        <p:spPr>
          <a:xfrm flipH="1" flipV="1">
            <a:off x="807853" y="2444693"/>
            <a:ext cx="367141" cy="775538"/>
          </a:xfrm>
          <a:prstGeom prst="line">
            <a:avLst/>
          </a:prstGeom>
          <a:ln w="19050"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4" name="Straight Connector 43">
            <a:extLst>
              <a:ext uri="{FF2B5EF4-FFF2-40B4-BE49-F238E27FC236}">
                <a16:creationId xmlns:a16="http://schemas.microsoft.com/office/drawing/2014/main" id="{582F93BD-01A2-316C-FC12-AF3DDAAA04DB}"/>
              </a:ext>
            </a:extLst>
          </p:cNvPr>
          <p:cNvCxnSpPr>
            <a:cxnSpLocks/>
          </p:cNvCxnSpPr>
          <p:nvPr/>
        </p:nvCxnSpPr>
        <p:spPr>
          <a:xfrm flipV="1">
            <a:off x="1237592" y="5761528"/>
            <a:ext cx="732703" cy="182889"/>
          </a:xfrm>
          <a:prstGeom prst="line">
            <a:avLst/>
          </a:prstGeom>
          <a:ln w="19050"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7" name="Straight Connector 46">
            <a:extLst>
              <a:ext uri="{FF2B5EF4-FFF2-40B4-BE49-F238E27FC236}">
                <a16:creationId xmlns:a16="http://schemas.microsoft.com/office/drawing/2014/main" id="{307DC46D-4722-5EA4-83B8-AF7EEAF54152}"/>
              </a:ext>
            </a:extLst>
          </p:cNvPr>
          <p:cNvCxnSpPr>
            <a:cxnSpLocks/>
          </p:cNvCxnSpPr>
          <p:nvPr/>
        </p:nvCxnSpPr>
        <p:spPr>
          <a:xfrm flipH="1" flipV="1">
            <a:off x="5429451" y="5763911"/>
            <a:ext cx="125196" cy="476545"/>
          </a:xfrm>
          <a:prstGeom prst="line">
            <a:avLst/>
          </a:prstGeom>
          <a:ln w="19050"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aphicFrame>
        <p:nvGraphicFramePr>
          <p:cNvPr id="50" name="Table 49">
            <a:extLst>
              <a:ext uri="{FF2B5EF4-FFF2-40B4-BE49-F238E27FC236}">
                <a16:creationId xmlns:a16="http://schemas.microsoft.com/office/drawing/2014/main" id="{77D8EE88-B2A9-B20E-9C46-D06A8F8577A0}"/>
              </a:ext>
            </a:extLst>
          </p:cNvPr>
          <p:cNvGraphicFramePr>
            <a:graphicFrameLocks noGrp="1"/>
          </p:cNvGraphicFramePr>
          <p:nvPr>
            <p:extLst>
              <p:ext uri="{D42A27DB-BD31-4B8C-83A1-F6EECF244321}">
                <p14:modId xmlns:p14="http://schemas.microsoft.com/office/powerpoint/2010/main" val="3004346411"/>
              </p:ext>
            </p:extLst>
          </p:nvPr>
        </p:nvGraphicFramePr>
        <p:xfrm>
          <a:off x="6986726" y="3524918"/>
          <a:ext cx="4802755" cy="2971045"/>
        </p:xfrm>
        <a:graphic>
          <a:graphicData uri="http://schemas.openxmlformats.org/drawingml/2006/table">
            <a:tbl>
              <a:tblPr firstRow="1" bandRow="1">
                <a:tableStyleId>{E8B1032C-EA38-4F05-BA0D-38AFFFC7BED3}</a:tableStyleId>
              </a:tblPr>
              <a:tblGrid>
                <a:gridCol w="2457647">
                  <a:extLst>
                    <a:ext uri="{9D8B030D-6E8A-4147-A177-3AD203B41FA5}">
                      <a16:colId xmlns:a16="http://schemas.microsoft.com/office/drawing/2014/main" val="3121714536"/>
                    </a:ext>
                  </a:extLst>
                </a:gridCol>
                <a:gridCol w="2345108">
                  <a:extLst>
                    <a:ext uri="{9D8B030D-6E8A-4147-A177-3AD203B41FA5}">
                      <a16:colId xmlns:a16="http://schemas.microsoft.com/office/drawing/2014/main" val="3212096320"/>
                    </a:ext>
                  </a:extLst>
                </a:gridCol>
              </a:tblGrid>
              <a:tr h="744072">
                <a:tc>
                  <a:txBody>
                    <a:bodyPr/>
                    <a:lstStyle/>
                    <a:p>
                      <a:pPr algn="ctr">
                        <a:buNone/>
                      </a:pPr>
                      <a:r>
                        <a:rPr lang="en-IN" sz="20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Nome do token</a:t>
                      </a:r>
                    </a:p>
                  </a:txBody>
                  <a:tcPr anchor="ctr"/>
                </a:tc>
                <a:tc>
                  <a:txBody>
                    <a:bodyPr/>
                    <a:lstStyle/>
                    <a:p>
                      <a:pPr algn="ctr">
                        <a:buNone/>
                      </a:pPr>
                      <a:r>
                        <a:rPr lang="en-IN" sz="20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XSYNERGY</a:t>
                      </a:r>
                    </a:p>
                  </a:txBody>
                  <a:tcPr anchor="ctr"/>
                </a:tc>
                <a:extLst>
                  <a:ext uri="{0D108BD9-81ED-4DB2-BD59-A6C34878D82A}">
                    <a16:rowId xmlns:a16="http://schemas.microsoft.com/office/drawing/2014/main" val="1938135931"/>
                  </a:ext>
                </a:extLst>
              </a:tr>
              <a:tr h="631945">
                <a:tc>
                  <a:txBody>
                    <a:bodyPr/>
                    <a:lstStyle/>
                    <a:p>
                      <a:pPr algn="ctr"/>
                      <a:r>
                        <a:rPr lang="en-IN" sz="20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TOKEN TICKER</a:t>
                      </a:r>
                    </a:p>
                  </a:txBody>
                  <a:tcPr anchor="ctr">
                    <a:solidFill>
                      <a:schemeClr val="accent6">
                        <a:alpha val="75000"/>
                      </a:schemeClr>
                    </a:solidFill>
                  </a:tcPr>
                </a:tc>
                <a:tc>
                  <a:txBody>
                    <a:bodyPr/>
                    <a:lstStyle/>
                    <a:p>
                      <a:pPr algn="ctr"/>
                      <a:r>
                        <a:rPr lang="en-IN" sz="20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XSYN</a:t>
                      </a:r>
                    </a:p>
                  </a:txBody>
                  <a:tcPr anchor="ctr">
                    <a:solidFill>
                      <a:schemeClr val="accent6">
                        <a:alpha val="75000"/>
                      </a:schemeClr>
                    </a:solidFill>
                  </a:tcPr>
                </a:tc>
                <a:extLst>
                  <a:ext uri="{0D108BD9-81ED-4DB2-BD59-A6C34878D82A}">
                    <a16:rowId xmlns:a16="http://schemas.microsoft.com/office/drawing/2014/main" val="2035508653"/>
                  </a:ext>
                </a:extLst>
              </a:tr>
              <a:tr h="705115">
                <a:tc>
                  <a:txBody>
                    <a:bodyPr/>
                    <a:lstStyle/>
                    <a:p>
                      <a:pPr marL="0" algn="ctr" defTabSz="914400" rtl="0" eaLnBrk="1" latinLnBrk="0" hangingPunct="1"/>
                      <a:r>
                        <a:rPr lang="en-IN" sz="20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FORNECIMENTO TOTAL</a:t>
                      </a:r>
                    </a:p>
                  </a:txBody>
                  <a:tcPr anchor="ctr"/>
                </a:tc>
                <a:tc>
                  <a:txBody>
                    <a:bodyPr/>
                    <a:lstStyle/>
                    <a:p>
                      <a:pPr marL="0" algn="ctr" defTabSz="914400" rtl="0" eaLnBrk="1" latinLnBrk="0" hangingPunct="1"/>
                      <a:r>
                        <a:rPr lang="pt-BR" sz="14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oitenta e oito milhões oitocentos e oitenta e oito mil oitocentos e oitenta e oito</a:t>
                      </a:r>
                      <a:endParaRPr lang="en-IN" sz="14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3789732747"/>
                  </a:ext>
                </a:extLst>
              </a:tr>
              <a:tr h="650148">
                <a:tc>
                  <a:txBody>
                    <a:bodyPr/>
                    <a:lstStyle/>
                    <a:p>
                      <a:pPr algn="ctr"/>
                      <a:r>
                        <a:rPr lang="en-IN" sz="20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BLOCKCHAIN</a:t>
                      </a:r>
                    </a:p>
                  </a:txBody>
                  <a:tcPr anchor="ctr">
                    <a:solidFill>
                      <a:schemeClr val="accent6">
                        <a:alpha val="74000"/>
                      </a:schemeClr>
                    </a:solidFill>
                  </a:tcPr>
                </a:tc>
                <a:tc>
                  <a:txBody>
                    <a:bodyPr/>
                    <a:lstStyle/>
                    <a:p>
                      <a:pPr algn="ctr"/>
                      <a:r>
                        <a:rPr lang="en-IN" sz="20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POLÍGONO</a:t>
                      </a:r>
                    </a:p>
                  </a:txBody>
                  <a:tcPr anchor="ctr">
                    <a:solidFill>
                      <a:schemeClr val="accent6">
                        <a:alpha val="74000"/>
                      </a:schemeClr>
                    </a:solidFill>
                  </a:tcPr>
                </a:tc>
                <a:extLst>
                  <a:ext uri="{0D108BD9-81ED-4DB2-BD59-A6C34878D82A}">
                    <a16:rowId xmlns:a16="http://schemas.microsoft.com/office/drawing/2014/main" val="465175194"/>
                  </a:ext>
                </a:extLst>
              </a:tr>
            </a:tbl>
          </a:graphicData>
        </a:graphic>
      </p:graphicFrame>
    </p:spTree>
    <p:extLst>
      <p:ext uri="{BB962C8B-B14F-4D97-AF65-F5344CB8AC3E}">
        <p14:creationId xmlns:p14="http://schemas.microsoft.com/office/powerpoint/2010/main" val="3580659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een lights in a black background&#10;&#10;AI-generated content may be incorrect.">
            <a:extLst>
              <a:ext uri="{FF2B5EF4-FFF2-40B4-BE49-F238E27FC236}">
                <a16:creationId xmlns:a16="http://schemas.microsoft.com/office/drawing/2014/main" id="{12FB8E0F-7533-9B1B-6BC9-C8FFE959D0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802"/>
            <a:ext cx="12191999" cy="6841066"/>
          </a:xfrm>
          <a:prstGeom prst="rect">
            <a:avLst/>
          </a:prstGeom>
        </p:spPr>
      </p:pic>
      <p:sp>
        <p:nvSpPr>
          <p:cNvPr id="7" name="Rectangle 6">
            <a:extLst>
              <a:ext uri="{FF2B5EF4-FFF2-40B4-BE49-F238E27FC236}">
                <a16:creationId xmlns:a16="http://schemas.microsoft.com/office/drawing/2014/main" id="{ADED45A4-45BF-B7CB-A90A-132B31B59252}"/>
              </a:ext>
            </a:extLst>
          </p:cNvPr>
          <p:cNvSpPr/>
          <p:nvPr/>
        </p:nvSpPr>
        <p:spPr>
          <a:xfrm flipH="1">
            <a:off x="-2" y="-901"/>
            <a:ext cx="12192001" cy="6858000"/>
          </a:xfrm>
          <a:prstGeom prst="rect">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solidFill>
            </a:endParaRPr>
          </a:p>
        </p:txBody>
      </p:sp>
      <p:sp>
        <p:nvSpPr>
          <p:cNvPr id="43" name="Rectangle 42">
            <a:extLst>
              <a:ext uri="{FF2B5EF4-FFF2-40B4-BE49-F238E27FC236}">
                <a16:creationId xmlns:a16="http://schemas.microsoft.com/office/drawing/2014/main" id="{FFE942BD-349D-55B9-B288-824705D2F9FA}"/>
              </a:ext>
            </a:extLst>
          </p:cNvPr>
          <p:cNvSpPr/>
          <p:nvPr/>
        </p:nvSpPr>
        <p:spPr>
          <a:xfrm>
            <a:off x="2441370" y="677715"/>
            <a:ext cx="7173344" cy="1200329"/>
          </a:xfrm>
          <a:prstGeom prst="rect">
            <a:avLst/>
          </a:prstGeom>
        </p:spPr>
        <p:txBody>
          <a:bodyPr wrap="square">
            <a:spAutoFit/>
          </a:bodyPr>
          <a:lstStyle/>
          <a:p>
            <a:pPr algn="ctr">
              <a:lnSpc>
                <a:spcPct val="90000"/>
              </a:lnSpc>
              <a:spcBef>
                <a:spcPts val="1200"/>
              </a:spcBef>
            </a:pPr>
            <a:r>
              <a:rPr lang="en-IN" sz="4000" b="1" dirty="0">
                <a:solidFill>
                  <a:schemeClr val="bg1"/>
                </a:solidFill>
                <a:latin typeface="+mj-lt"/>
              </a:rPr>
              <a:t>XSYNERGY </a:t>
            </a:r>
            <a:r>
              <a:rPr lang="en-IN" sz="4000" b="1" dirty="0">
                <a:solidFill>
                  <a:schemeClr val="accent6"/>
                </a:solidFill>
                <a:latin typeface="+mj-lt"/>
              </a:rPr>
              <a:t>DISTRIBUIÇÃO DE RECEITAS</a:t>
            </a:r>
            <a:endParaRPr lang="en-US" sz="4000" b="1" dirty="0">
              <a:solidFill>
                <a:schemeClr val="accent6"/>
              </a:solidFill>
              <a:latin typeface="+mj-lt"/>
            </a:endParaRPr>
          </a:p>
        </p:txBody>
      </p:sp>
      <p:sp>
        <p:nvSpPr>
          <p:cNvPr id="15" name="Cube 14">
            <a:extLst>
              <a:ext uri="{FF2B5EF4-FFF2-40B4-BE49-F238E27FC236}">
                <a16:creationId xmlns:a16="http://schemas.microsoft.com/office/drawing/2014/main" id="{AC0D04C0-AD7D-49EC-8926-E998CCEA390B}"/>
              </a:ext>
            </a:extLst>
          </p:cNvPr>
          <p:cNvSpPr/>
          <p:nvPr/>
        </p:nvSpPr>
        <p:spPr>
          <a:xfrm flipH="1">
            <a:off x="5615779" y="4871723"/>
            <a:ext cx="2922816" cy="2837177"/>
          </a:xfrm>
          <a:prstGeom prst="cube">
            <a:avLst>
              <a:gd name="adj" fmla="val 69390"/>
            </a:avLst>
          </a:prstGeom>
          <a:gradFill flip="none" rotWithShape="1">
            <a:gsLst>
              <a:gs pos="20000">
                <a:schemeClr val="accent1">
                  <a:alpha val="0"/>
                </a:schemeClr>
              </a:gs>
              <a:gs pos="100000">
                <a:schemeClr val="accent6">
                  <a:alpha val="60000"/>
                </a:schemeClr>
              </a:gs>
            </a:gsLst>
            <a:lin ang="18900000" scaled="1"/>
            <a:tileRect/>
          </a:gra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 name="Cube 15">
            <a:extLst>
              <a:ext uri="{FF2B5EF4-FFF2-40B4-BE49-F238E27FC236}">
                <a16:creationId xmlns:a16="http://schemas.microsoft.com/office/drawing/2014/main" id="{2A27FFC2-DDEE-4A42-A577-B18A4D0CED3F}"/>
              </a:ext>
            </a:extLst>
          </p:cNvPr>
          <p:cNvSpPr/>
          <p:nvPr/>
        </p:nvSpPr>
        <p:spPr>
          <a:xfrm flipH="1">
            <a:off x="9577519" y="-1375876"/>
            <a:ext cx="3945190" cy="3933272"/>
          </a:xfrm>
          <a:prstGeom prst="cube">
            <a:avLst>
              <a:gd name="adj" fmla="val 69390"/>
            </a:avLst>
          </a:prstGeom>
          <a:gradFill flip="none" rotWithShape="1">
            <a:gsLst>
              <a:gs pos="20000">
                <a:schemeClr val="accent1">
                  <a:alpha val="0"/>
                </a:schemeClr>
              </a:gs>
              <a:gs pos="100000">
                <a:schemeClr val="accent6">
                  <a:alpha val="60000"/>
                </a:schemeClr>
              </a:gs>
            </a:gsLst>
            <a:lin ang="18900000" scaled="1"/>
            <a:tileRect/>
          </a:gra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4" name="Picture 3" descr="A green lit up coin&#10;&#10;AI-generated content may be incorrect.">
            <a:extLst>
              <a:ext uri="{FF2B5EF4-FFF2-40B4-BE49-F238E27FC236}">
                <a16:creationId xmlns:a16="http://schemas.microsoft.com/office/drawing/2014/main" id="{BF0FCA4E-53F4-CCF8-84BE-1BC635985B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63" y="125617"/>
            <a:ext cx="868218" cy="868218"/>
          </a:xfrm>
          <a:prstGeom prst="rect">
            <a:avLst/>
          </a:prstGeom>
        </p:spPr>
      </p:pic>
      <p:sp>
        <p:nvSpPr>
          <p:cNvPr id="6" name="TextBox 5">
            <a:extLst>
              <a:ext uri="{FF2B5EF4-FFF2-40B4-BE49-F238E27FC236}">
                <a16:creationId xmlns:a16="http://schemas.microsoft.com/office/drawing/2014/main" id="{91AC6D12-EBE4-4A9C-A055-6977B54391CA}"/>
              </a:ext>
            </a:extLst>
          </p:cNvPr>
          <p:cNvSpPr txBox="1"/>
          <p:nvPr/>
        </p:nvSpPr>
        <p:spPr>
          <a:xfrm>
            <a:off x="129304" y="6472449"/>
            <a:ext cx="2091381" cy="276999"/>
          </a:xfrm>
          <a:prstGeom prst="rect">
            <a:avLst/>
          </a:prstGeom>
          <a:noFill/>
        </p:spPr>
        <p:txBody>
          <a:bodyPr wrap="square" rtlCol="0">
            <a:spAutoFit/>
          </a:bodyPr>
          <a:lstStyle/>
          <a:p>
            <a:pPr algn="l"/>
            <a:r>
              <a:rPr lang="en-US" sz="1200" b="1" kern="1200" spc="0" dirty="0">
                <a:solidFill>
                  <a:schemeClr val="accent6"/>
                </a:solidFill>
                <a:latin typeface="+mj-lt"/>
                <a:ea typeface="+mn-ea"/>
                <a:cs typeface="+mn-cs"/>
              </a:rPr>
              <a:t>www.</a:t>
            </a:r>
            <a:r>
              <a:rPr lang="en-IN" sz="1200" b="1" kern="1200" spc="0" dirty="0">
                <a:solidFill>
                  <a:schemeClr val="accent6"/>
                </a:solidFill>
                <a:latin typeface="+mj-lt"/>
                <a:ea typeface="+mn-ea"/>
                <a:cs typeface="+mn-cs"/>
              </a:rPr>
              <a:t>xsynergy.io</a:t>
            </a:r>
            <a:endParaRPr lang="id-ID" sz="1200" b="1" kern="1200" spc="0" dirty="0">
              <a:solidFill>
                <a:schemeClr val="accent6"/>
              </a:solidFill>
              <a:latin typeface="+mj-lt"/>
              <a:ea typeface="+mn-ea"/>
              <a:cs typeface="+mn-cs"/>
            </a:endParaRPr>
          </a:p>
        </p:txBody>
      </p:sp>
      <p:sp>
        <p:nvSpPr>
          <p:cNvPr id="13" name="TextBox 12">
            <a:extLst>
              <a:ext uri="{FF2B5EF4-FFF2-40B4-BE49-F238E27FC236}">
                <a16:creationId xmlns:a16="http://schemas.microsoft.com/office/drawing/2014/main" id="{0DDF84AB-8828-6FB3-531B-DDF5DD383399}"/>
              </a:ext>
            </a:extLst>
          </p:cNvPr>
          <p:cNvSpPr txBox="1"/>
          <p:nvPr/>
        </p:nvSpPr>
        <p:spPr>
          <a:xfrm>
            <a:off x="374351" y="1958042"/>
            <a:ext cx="4091118" cy="4401205"/>
          </a:xfrm>
          <a:prstGeom prst="rect">
            <a:avLst/>
          </a:prstGeom>
          <a:noFill/>
        </p:spPr>
        <p:txBody>
          <a:bodyPr wrap="square">
            <a:spAutoFit/>
          </a:bodyPr>
          <a:lstStyle/>
          <a:p>
            <a:pPr marL="285750" indent="-285750">
              <a:buClr>
                <a:schemeClr val="accent6"/>
              </a:buClr>
              <a:buFont typeface="Wingdings" panose="05000000000000000000" pitchFamily="2" charset="2"/>
              <a:buChar char="Ø"/>
            </a:pPr>
            <a:r>
              <a:rPr lang="en-US" sz="2000" b="1" dirty="0" err="1">
                <a:solidFill>
                  <a:schemeClr val="accent6"/>
                </a:solidFill>
                <a:latin typeface="Arial" panose="020B0604020202020204" pitchFamily="34" charset="0"/>
                <a:ea typeface="Cambria" panose="02040503050406030204" pitchFamily="18" charset="0"/>
                <a:cs typeface="Arial" panose="020B0604020202020204" pitchFamily="34" charset="0"/>
              </a:rPr>
              <a:t>Recompensas</a:t>
            </a:r>
            <a:r>
              <a:rPr lang="en-US" sz="2000" b="1" dirty="0">
                <a:solidFill>
                  <a:schemeClr val="accent6"/>
                </a:solidFill>
                <a:latin typeface="Arial" panose="020B0604020202020204" pitchFamily="34" charset="0"/>
                <a:ea typeface="Cambria" panose="02040503050406030204" pitchFamily="18" charset="0"/>
                <a:cs typeface="Arial" panose="020B0604020202020204" pitchFamily="34" charset="0"/>
              </a:rPr>
              <a:t> </a:t>
            </a:r>
            <a:r>
              <a:rPr lang="en-US" sz="2000" b="1" dirty="0" err="1">
                <a:solidFill>
                  <a:schemeClr val="accent6"/>
                </a:solidFill>
                <a:latin typeface="Arial" panose="020B0604020202020204" pitchFamily="34" charset="0"/>
                <a:ea typeface="Cambria" panose="02040503050406030204" pitchFamily="18" charset="0"/>
                <a:cs typeface="Arial" panose="020B0604020202020204" pitchFamily="34" charset="0"/>
              </a:rPr>
              <a:t>instantâneas</a:t>
            </a:r>
            <a:r>
              <a:rPr lang="en-US" sz="2000" b="1" dirty="0">
                <a:solidFill>
                  <a:schemeClr val="accent6"/>
                </a:solidFill>
                <a:latin typeface="Arial" panose="020B0604020202020204" pitchFamily="34" charset="0"/>
                <a:ea typeface="Cambria" panose="02040503050406030204" pitchFamily="18" charset="0"/>
                <a:cs typeface="Arial" panose="020B0604020202020204" pitchFamily="34" charset="0"/>
              </a:rPr>
              <a:t>: </a:t>
            </a:r>
            <a:r>
              <a:rPr lang="pt-BR" sz="2000" dirty="0">
                <a:solidFill>
                  <a:schemeClr val="bg1"/>
                </a:solidFill>
                <a:latin typeface="Arial" panose="020B0604020202020204" pitchFamily="34" charset="0"/>
                <a:ea typeface="Cambria" panose="02040503050406030204" pitchFamily="18" charset="0"/>
                <a:cs typeface="Arial" panose="020B0604020202020204" pitchFamily="34" charset="0"/>
              </a:rPr>
              <a:t>Ganhe imediatamente, diretamente na sua carteira</a:t>
            </a:r>
            <a:br>
              <a:rPr lang="en-US" sz="2000" dirty="0">
                <a:solidFill>
                  <a:schemeClr val="bg1"/>
                </a:solidFill>
                <a:latin typeface="Arial" panose="020B0604020202020204" pitchFamily="34" charset="0"/>
                <a:ea typeface="Cambria" panose="02040503050406030204" pitchFamily="18" charset="0"/>
                <a:cs typeface="Arial" panose="020B0604020202020204" pitchFamily="34" charset="0"/>
              </a:rPr>
            </a:br>
            <a:endParaRPr lang="en-US" sz="2000" dirty="0">
              <a:solidFill>
                <a:schemeClr val="bg1"/>
              </a:solidFill>
              <a:latin typeface="Arial" panose="020B0604020202020204" pitchFamily="34" charset="0"/>
              <a:ea typeface="Cambria" panose="02040503050406030204" pitchFamily="18" charset="0"/>
              <a:cs typeface="Arial" panose="020B0604020202020204" pitchFamily="34" charset="0"/>
            </a:endParaRPr>
          </a:p>
          <a:p>
            <a:pPr marL="285750" indent="-285750">
              <a:buClr>
                <a:schemeClr val="accent6"/>
              </a:buClr>
              <a:buFont typeface="Wingdings" panose="05000000000000000000" pitchFamily="2" charset="2"/>
              <a:buChar char="Ø"/>
            </a:pPr>
            <a:r>
              <a:rPr lang="en-US" sz="2000" b="1" dirty="0" err="1">
                <a:solidFill>
                  <a:schemeClr val="accent6"/>
                </a:solidFill>
                <a:latin typeface="Arial" panose="020B0604020202020204" pitchFamily="34" charset="0"/>
                <a:ea typeface="Cambria" panose="02040503050406030204" pitchFamily="18" charset="0"/>
                <a:cs typeface="Arial" panose="020B0604020202020204" pitchFamily="34" charset="0"/>
              </a:rPr>
              <a:t>Atividade</a:t>
            </a:r>
            <a:r>
              <a:rPr lang="en-US" sz="2000" b="1" dirty="0">
                <a:solidFill>
                  <a:schemeClr val="accent6"/>
                </a:solidFill>
                <a:latin typeface="Arial" panose="020B0604020202020204" pitchFamily="34" charset="0"/>
                <a:ea typeface="Cambria" panose="02040503050406030204" pitchFamily="18" charset="0"/>
                <a:cs typeface="Arial" panose="020B0604020202020204" pitchFamily="34" charset="0"/>
              </a:rPr>
              <a:t> </a:t>
            </a:r>
            <a:r>
              <a:rPr lang="en-US" sz="2000" b="1" dirty="0" err="1">
                <a:solidFill>
                  <a:schemeClr val="accent6"/>
                </a:solidFill>
                <a:latin typeface="Arial" panose="020B0604020202020204" pitchFamily="34" charset="0"/>
                <a:ea typeface="Cambria" panose="02040503050406030204" pitchFamily="18" charset="0"/>
                <a:cs typeface="Arial" panose="020B0604020202020204" pitchFamily="34" charset="0"/>
              </a:rPr>
              <a:t>em</a:t>
            </a:r>
            <a:r>
              <a:rPr lang="en-US" sz="2000" b="1" dirty="0">
                <a:solidFill>
                  <a:schemeClr val="accent6"/>
                </a:solidFill>
                <a:latin typeface="Arial" panose="020B0604020202020204" pitchFamily="34" charset="0"/>
                <a:ea typeface="Cambria" panose="02040503050406030204" pitchFamily="18" charset="0"/>
                <a:cs typeface="Arial" panose="020B0604020202020204" pitchFamily="34" charset="0"/>
              </a:rPr>
              <a:t> </a:t>
            </a:r>
            <a:r>
              <a:rPr lang="en-US" sz="2000" b="1" dirty="0" err="1">
                <a:solidFill>
                  <a:schemeClr val="accent6"/>
                </a:solidFill>
                <a:latin typeface="Arial" panose="020B0604020202020204" pitchFamily="34" charset="0"/>
                <a:ea typeface="Cambria" panose="02040503050406030204" pitchFamily="18" charset="0"/>
                <a:cs typeface="Arial" panose="020B0604020202020204" pitchFamily="34" charset="0"/>
              </a:rPr>
              <a:t>equipa</a:t>
            </a:r>
            <a:r>
              <a:rPr lang="en-US" sz="2000" b="1" dirty="0">
                <a:solidFill>
                  <a:schemeClr val="accent6"/>
                </a:solidFill>
                <a:latin typeface="Arial" panose="020B0604020202020204" pitchFamily="34" charset="0"/>
                <a:ea typeface="Cambria" panose="02040503050406030204" pitchFamily="18" charset="0"/>
                <a:cs typeface="Arial" panose="020B0604020202020204" pitchFamily="34" charset="0"/>
              </a:rPr>
              <a:t>: </a:t>
            </a:r>
            <a:r>
              <a:rPr lang="pt-BR" sz="2000" dirty="0">
                <a:solidFill>
                  <a:schemeClr val="bg1"/>
                </a:solidFill>
                <a:latin typeface="Arial" panose="020B0604020202020204" pitchFamily="34" charset="0"/>
                <a:ea typeface="Cambria" panose="02040503050406030204" pitchFamily="18" charset="0"/>
                <a:cs typeface="Arial" panose="020B0604020202020204" pitchFamily="34" charset="0"/>
              </a:rPr>
              <a:t>Pode beneficiar do spillover à medida que a rede cresce.</a:t>
            </a:r>
            <a:endParaRPr lang="en-US" sz="2000" dirty="0">
              <a:solidFill>
                <a:schemeClr val="bg1"/>
              </a:solidFill>
              <a:latin typeface="Arial" panose="020B0604020202020204" pitchFamily="34" charset="0"/>
              <a:ea typeface="Cambria" panose="02040503050406030204" pitchFamily="18" charset="0"/>
              <a:cs typeface="Arial" panose="020B0604020202020204" pitchFamily="34" charset="0"/>
            </a:endParaRPr>
          </a:p>
          <a:p>
            <a:pPr marL="285750" indent="-285750">
              <a:buClr>
                <a:schemeClr val="accent6"/>
              </a:buClr>
              <a:buFont typeface="Wingdings" panose="05000000000000000000" pitchFamily="2" charset="2"/>
              <a:buChar char="Ø"/>
            </a:pPr>
            <a:r>
              <a:rPr lang="en-US" sz="2000" b="1" dirty="0" err="1">
                <a:solidFill>
                  <a:schemeClr val="accent6"/>
                </a:solidFill>
                <a:latin typeface="Arial" panose="020B0604020202020204" pitchFamily="34" charset="0"/>
                <a:ea typeface="Cambria" panose="02040503050406030204" pitchFamily="18" charset="0"/>
                <a:cs typeface="Arial" panose="020B0604020202020204" pitchFamily="34" charset="0"/>
              </a:rPr>
              <a:t>Crescimento</a:t>
            </a:r>
            <a:r>
              <a:rPr lang="en-US" sz="2000" b="1" dirty="0">
                <a:solidFill>
                  <a:schemeClr val="accent6"/>
                </a:solidFill>
                <a:latin typeface="Arial" panose="020B0604020202020204" pitchFamily="34" charset="0"/>
                <a:ea typeface="Cambria" panose="02040503050406030204" pitchFamily="18" charset="0"/>
                <a:cs typeface="Arial" panose="020B0604020202020204" pitchFamily="34" charset="0"/>
              </a:rPr>
              <a:t> </a:t>
            </a:r>
            <a:r>
              <a:rPr lang="en-US" sz="2000" b="1" dirty="0" err="1">
                <a:solidFill>
                  <a:schemeClr val="accent6"/>
                </a:solidFill>
                <a:latin typeface="Arial" panose="020B0604020202020204" pitchFamily="34" charset="0"/>
                <a:ea typeface="Cambria" panose="02040503050406030204" pitchFamily="18" charset="0"/>
                <a:cs typeface="Arial" panose="020B0604020202020204" pitchFamily="34" charset="0"/>
              </a:rPr>
              <a:t>Passivo</a:t>
            </a:r>
            <a:r>
              <a:rPr lang="en-US" sz="2000" b="1" dirty="0">
                <a:solidFill>
                  <a:schemeClr val="accent6"/>
                </a:solidFill>
                <a:latin typeface="Arial" panose="020B0604020202020204" pitchFamily="34" charset="0"/>
                <a:ea typeface="Cambria" panose="02040503050406030204" pitchFamily="18" charset="0"/>
                <a:cs typeface="Arial" panose="020B0604020202020204" pitchFamily="34" charset="0"/>
              </a:rPr>
              <a:t>: </a:t>
            </a:r>
            <a:r>
              <a:rPr lang="pt-BR" sz="2000" dirty="0">
                <a:solidFill>
                  <a:schemeClr val="bg1"/>
                </a:solidFill>
                <a:latin typeface="Arial" panose="020B0604020202020204" pitchFamily="34" charset="0"/>
                <a:ea typeface="Cambria" panose="02040503050406030204" pitchFamily="18" charset="0"/>
                <a:cs typeface="Arial" panose="020B0604020202020204" pitchFamily="34" charset="0"/>
              </a:rPr>
              <a:t>Uma parte de cada contribuição vai para o Vault, onde as tuas recompensas continuam a crescer.</a:t>
            </a:r>
            <a:endParaRPr lang="en-US" sz="2000" dirty="0">
              <a:solidFill>
                <a:schemeClr val="bg1"/>
              </a:solidFill>
              <a:latin typeface="Arial" panose="020B0604020202020204" pitchFamily="34" charset="0"/>
              <a:ea typeface="Cambria" panose="02040503050406030204" pitchFamily="18" charset="0"/>
              <a:cs typeface="Arial" panose="020B0604020202020204" pitchFamily="34" charset="0"/>
            </a:endParaRPr>
          </a:p>
          <a:p>
            <a:pPr>
              <a:buClr>
                <a:schemeClr val="accent6"/>
              </a:buClr>
            </a:pPr>
            <a:r>
              <a:rPr lang="en-US" sz="2000" b="1" dirty="0">
                <a:solidFill>
                  <a:schemeClr val="bg1"/>
                </a:solidFill>
                <a:latin typeface="Arial" panose="020B0604020202020204" pitchFamily="34" charset="0"/>
                <a:ea typeface="Cambria" panose="02040503050406030204" pitchFamily="18" charset="0"/>
                <a:cs typeface="Arial" panose="020B0604020202020204" pitchFamily="34" charset="0"/>
              </a:rPr>
              <a:t>Sem </a:t>
            </a:r>
            <a:r>
              <a:rPr lang="en-US" sz="2000" b="1" dirty="0" err="1">
                <a:solidFill>
                  <a:schemeClr val="bg1"/>
                </a:solidFill>
                <a:latin typeface="Arial" panose="020B0604020202020204" pitchFamily="34" charset="0"/>
                <a:ea typeface="Cambria" panose="02040503050406030204" pitchFamily="18" charset="0"/>
                <a:cs typeface="Arial" panose="020B0604020202020204" pitchFamily="34" charset="0"/>
              </a:rPr>
              <a:t>intermediários</a:t>
            </a:r>
            <a:r>
              <a:rPr lang="en-US" sz="2000" b="1" dirty="0">
                <a:solidFill>
                  <a:schemeClr val="bg1"/>
                </a:solidFill>
                <a:latin typeface="Arial" panose="020B0604020202020204" pitchFamily="34" charset="0"/>
                <a:ea typeface="Cambria" panose="02040503050406030204" pitchFamily="18" charset="0"/>
                <a:cs typeface="Arial" panose="020B0604020202020204" pitchFamily="34" charset="0"/>
              </a:rPr>
              <a:t>. Sem </a:t>
            </a:r>
            <a:r>
              <a:rPr lang="en-US" sz="2000" b="1" dirty="0" err="1">
                <a:solidFill>
                  <a:schemeClr val="bg1"/>
                </a:solidFill>
                <a:latin typeface="Arial" panose="020B0604020202020204" pitchFamily="34" charset="0"/>
                <a:ea typeface="Cambria" panose="02040503050406030204" pitchFamily="18" charset="0"/>
                <a:cs typeface="Arial" panose="020B0604020202020204" pitchFamily="34" charset="0"/>
              </a:rPr>
              <a:t>atrasos</a:t>
            </a:r>
            <a:r>
              <a:rPr lang="en-US" sz="2000" b="1" dirty="0">
                <a:solidFill>
                  <a:schemeClr val="bg1"/>
                </a:solidFill>
                <a:latin typeface="Arial" panose="020B0604020202020204" pitchFamily="34" charset="0"/>
                <a:ea typeface="Cambria" panose="02040503050406030204" pitchFamily="18" charset="0"/>
                <a:cs typeface="Arial" panose="020B0604020202020204" pitchFamily="34" charset="0"/>
              </a:rPr>
              <a:t>.</a:t>
            </a:r>
          </a:p>
        </p:txBody>
      </p:sp>
      <p:sp>
        <p:nvSpPr>
          <p:cNvPr id="20" name="Rectangle 19">
            <a:extLst>
              <a:ext uri="{FF2B5EF4-FFF2-40B4-BE49-F238E27FC236}">
                <a16:creationId xmlns:a16="http://schemas.microsoft.com/office/drawing/2014/main" id="{81C01404-3000-F1CF-E56B-C6DAEFCA89B9}"/>
              </a:ext>
            </a:extLst>
          </p:cNvPr>
          <p:cNvSpPr/>
          <p:nvPr/>
        </p:nvSpPr>
        <p:spPr>
          <a:xfrm>
            <a:off x="4740673" y="2637772"/>
            <a:ext cx="7174628" cy="332802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graphicFrame>
        <p:nvGraphicFramePr>
          <p:cNvPr id="19" name="Table 18">
            <a:extLst>
              <a:ext uri="{FF2B5EF4-FFF2-40B4-BE49-F238E27FC236}">
                <a16:creationId xmlns:a16="http://schemas.microsoft.com/office/drawing/2014/main" id="{98410D83-8F2C-64A7-1A65-F6D7609A57AC}"/>
              </a:ext>
            </a:extLst>
          </p:cNvPr>
          <p:cNvGraphicFramePr>
            <a:graphicFrameLocks noGrp="1"/>
          </p:cNvGraphicFramePr>
          <p:nvPr>
            <p:extLst>
              <p:ext uri="{D42A27DB-BD31-4B8C-83A1-F6EECF244321}">
                <p14:modId xmlns:p14="http://schemas.microsoft.com/office/powerpoint/2010/main" val="64494838"/>
              </p:ext>
            </p:extLst>
          </p:nvPr>
        </p:nvGraphicFramePr>
        <p:xfrm>
          <a:off x="4740676" y="2609928"/>
          <a:ext cx="7174628" cy="4114800"/>
        </p:xfrm>
        <a:graphic>
          <a:graphicData uri="http://schemas.openxmlformats.org/drawingml/2006/table">
            <a:tbl>
              <a:tblPr firstRow="1" bandRow="1">
                <a:tableStyleId>{E8B1032C-EA38-4F05-BA0D-38AFFFC7BED3}</a:tableStyleId>
              </a:tblPr>
              <a:tblGrid>
                <a:gridCol w="5122415">
                  <a:extLst>
                    <a:ext uri="{9D8B030D-6E8A-4147-A177-3AD203B41FA5}">
                      <a16:colId xmlns:a16="http://schemas.microsoft.com/office/drawing/2014/main" val="3121714536"/>
                    </a:ext>
                  </a:extLst>
                </a:gridCol>
                <a:gridCol w="2052213">
                  <a:extLst>
                    <a:ext uri="{9D8B030D-6E8A-4147-A177-3AD203B41FA5}">
                      <a16:colId xmlns:a16="http://schemas.microsoft.com/office/drawing/2014/main" val="3212096320"/>
                    </a:ext>
                  </a:extLst>
                </a:gridCol>
              </a:tblGrid>
              <a:tr h="657057">
                <a:tc>
                  <a:txBody>
                    <a:bodyPr/>
                    <a:lstStyle/>
                    <a:p>
                      <a:pPr algn="ctr"/>
                      <a:r>
                        <a:rPr lang="en-IN" sz="2400" dirty="0">
                          <a:solidFill>
                            <a:schemeClr val="bg1"/>
                          </a:solidFill>
                          <a:effectLst>
                            <a:outerShdw blurRad="50800" dist="38100" dir="8100000" algn="tr" rotWithShape="0">
                              <a:prstClr val="black">
                                <a:alpha val="40000"/>
                              </a:prstClr>
                            </a:outerShdw>
                          </a:effectLst>
                        </a:rPr>
                        <a:t>XSYNERGY 1</a:t>
                      </a:r>
                      <a:endParaRPr lang="en-IN" sz="2400" dirty="0">
                        <a:effectLst>
                          <a:outerShdw blurRad="50800" dist="38100" dir="8100000" algn="tr" rotWithShape="0">
                            <a:prstClr val="black">
                              <a:alpha val="40000"/>
                            </a:prstClr>
                          </a:outerShdw>
                        </a:effectLst>
                      </a:endParaRPr>
                    </a:p>
                  </a:txBody>
                  <a:tcPr anchor="ctr"/>
                </a:tc>
                <a:tc>
                  <a:txBody>
                    <a:bodyPr/>
                    <a:lstStyle/>
                    <a:p>
                      <a:pPr algn="ctr"/>
                      <a:r>
                        <a:rPr lang="en-IN" sz="2400" dirty="0" err="1">
                          <a:solidFill>
                            <a:schemeClr val="bg1"/>
                          </a:solidFill>
                          <a:effectLst>
                            <a:outerShdw blurRad="50800" dist="38100" dir="8100000" algn="tr" rotWithShape="0">
                              <a:prstClr val="black">
                                <a:alpha val="40000"/>
                              </a:prstClr>
                            </a:outerShdw>
                          </a:effectLst>
                        </a:rPr>
                        <a:t>trinta</a:t>
                      </a:r>
                      <a:r>
                        <a:rPr lang="en-IN" sz="2400" dirty="0">
                          <a:solidFill>
                            <a:schemeClr val="bg1"/>
                          </a:solidFill>
                          <a:effectLst>
                            <a:outerShdw blurRad="50800" dist="38100" dir="8100000" algn="tr" rotWithShape="0">
                              <a:prstClr val="black">
                                <a:alpha val="40000"/>
                              </a:prstClr>
                            </a:outerShdw>
                          </a:effectLst>
                        </a:rPr>
                        <a:t> </a:t>
                      </a:r>
                      <a:r>
                        <a:rPr lang="en-IN" sz="2400" dirty="0" err="1">
                          <a:solidFill>
                            <a:schemeClr val="bg1"/>
                          </a:solidFill>
                          <a:effectLst>
                            <a:outerShdw blurRad="50800" dist="38100" dir="8100000" algn="tr" rotWithShape="0">
                              <a:prstClr val="black">
                                <a:alpha val="40000"/>
                              </a:prstClr>
                            </a:outerShdw>
                          </a:effectLst>
                        </a:rPr>
                        <a:t>por</a:t>
                      </a:r>
                      <a:r>
                        <a:rPr lang="en-IN" sz="2400" dirty="0">
                          <a:solidFill>
                            <a:schemeClr val="bg1"/>
                          </a:solidFill>
                          <a:effectLst>
                            <a:outerShdw blurRad="50800" dist="38100" dir="8100000" algn="tr" rotWithShape="0">
                              <a:prstClr val="black">
                                <a:alpha val="40000"/>
                              </a:prstClr>
                            </a:outerShdw>
                          </a:effectLst>
                        </a:rPr>
                        <a:t> cento</a:t>
                      </a:r>
                      <a:endParaRPr lang="en-IN" sz="2400" dirty="0">
                        <a:effectLst>
                          <a:outerShdw blurRad="50800" dist="38100" dir="8100000" algn="tr" rotWithShape="0">
                            <a:prstClr val="black">
                              <a:alpha val="40000"/>
                            </a:prstClr>
                          </a:outerShdw>
                        </a:effectLst>
                      </a:endParaRPr>
                    </a:p>
                  </a:txBody>
                  <a:tcPr anchor="ctr"/>
                </a:tc>
                <a:extLst>
                  <a:ext uri="{0D108BD9-81ED-4DB2-BD59-A6C34878D82A}">
                    <a16:rowId xmlns:a16="http://schemas.microsoft.com/office/drawing/2014/main" val="1938135931"/>
                  </a:ext>
                </a:extLst>
              </a:tr>
              <a:tr h="626933">
                <a:tc>
                  <a:txBody>
                    <a:bodyPr/>
                    <a:lstStyle/>
                    <a:p>
                      <a:pPr algn="ctr"/>
                      <a:r>
                        <a:rPr lang="en-IN" sz="2400" b="1" dirty="0">
                          <a:solidFill>
                            <a:schemeClr val="bg1"/>
                          </a:solidFill>
                          <a:effectLst>
                            <a:outerShdw blurRad="50800" dist="38100" dir="8100000" algn="tr" rotWithShape="0">
                              <a:prstClr val="black">
                                <a:alpha val="40000"/>
                              </a:prstClr>
                            </a:outerShdw>
                          </a:effectLst>
                        </a:rPr>
                        <a:t>XSYNERGY 2</a:t>
                      </a:r>
                      <a:endParaRPr lang="en-IN" sz="2400" b="1" dirty="0">
                        <a:effectLst>
                          <a:outerShdw blurRad="50800" dist="38100" dir="8100000" algn="tr" rotWithShape="0">
                            <a:prstClr val="black">
                              <a:alpha val="40000"/>
                            </a:prstClr>
                          </a:outerShdw>
                        </a:effectLst>
                      </a:endParaRPr>
                    </a:p>
                  </a:txBody>
                  <a:tcPr anchor="ctr">
                    <a:solidFill>
                      <a:schemeClr val="accent6">
                        <a:alpha val="75000"/>
                      </a:schemeClr>
                    </a:solidFill>
                  </a:tcPr>
                </a:tc>
                <a:tc>
                  <a:txBody>
                    <a:bodyPr/>
                    <a:lstStyle/>
                    <a:p>
                      <a:pPr algn="ctr"/>
                      <a:r>
                        <a:rPr lang="en-IN" sz="2400" b="1" dirty="0" err="1">
                          <a:solidFill>
                            <a:schemeClr val="bg1"/>
                          </a:solidFill>
                          <a:effectLst>
                            <a:outerShdw blurRad="50800" dist="38100" dir="8100000" algn="tr" rotWithShape="0">
                              <a:prstClr val="black">
                                <a:alpha val="40000"/>
                              </a:prstClr>
                            </a:outerShdw>
                          </a:effectLst>
                        </a:rPr>
                        <a:t>trinta</a:t>
                      </a:r>
                      <a:r>
                        <a:rPr lang="en-IN" sz="2400" b="1" dirty="0">
                          <a:solidFill>
                            <a:schemeClr val="bg1"/>
                          </a:solidFill>
                          <a:effectLst>
                            <a:outerShdw blurRad="50800" dist="38100" dir="8100000" algn="tr" rotWithShape="0">
                              <a:prstClr val="black">
                                <a:alpha val="40000"/>
                              </a:prstClr>
                            </a:outerShdw>
                          </a:effectLst>
                        </a:rPr>
                        <a:t> </a:t>
                      </a:r>
                      <a:r>
                        <a:rPr lang="en-IN" sz="2400" b="1" dirty="0" err="1">
                          <a:solidFill>
                            <a:schemeClr val="bg1"/>
                          </a:solidFill>
                          <a:effectLst>
                            <a:outerShdw blurRad="50800" dist="38100" dir="8100000" algn="tr" rotWithShape="0">
                              <a:prstClr val="black">
                                <a:alpha val="40000"/>
                              </a:prstClr>
                            </a:outerShdw>
                          </a:effectLst>
                        </a:rPr>
                        <a:t>por</a:t>
                      </a:r>
                      <a:r>
                        <a:rPr lang="en-IN" sz="2400" b="1" dirty="0">
                          <a:solidFill>
                            <a:schemeClr val="bg1"/>
                          </a:solidFill>
                          <a:effectLst>
                            <a:outerShdw blurRad="50800" dist="38100" dir="8100000" algn="tr" rotWithShape="0">
                              <a:prstClr val="black">
                                <a:alpha val="40000"/>
                              </a:prstClr>
                            </a:outerShdw>
                          </a:effectLst>
                        </a:rPr>
                        <a:t> cento</a:t>
                      </a:r>
                      <a:endParaRPr lang="en-IN" sz="2400" b="1" dirty="0">
                        <a:effectLst>
                          <a:outerShdw blurRad="50800" dist="38100" dir="8100000" algn="tr" rotWithShape="0">
                            <a:prstClr val="black">
                              <a:alpha val="40000"/>
                            </a:prstClr>
                          </a:outerShdw>
                        </a:effectLst>
                      </a:endParaRPr>
                    </a:p>
                  </a:txBody>
                  <a:tcPr anchor="ctr">
                    <a:solidFill>
                      <a:schemeClr val="accent6">
                        <a:alpha val="75000"/>
                      </a:schemeClr>
                    </a:solidFill>
                  </a:tcPr>
                </a:tc>
                <a:extLst>
                  <a:ext uri="{0D108BD9-81ED-4DB2-BD59-A6C34878D82A}">
                    <a16:rowId xmlns:a16="http://schemas.microsoft.com/office/drawing/2014/main" val="2035508653"/>
                  </a:ext>
                </a:extLst>
              </a:tr>
              <a:tr h="699521">
                <a:tc>
                  <a:txBody>
                    <a:bodyPr/>
                    <a:lstStyle/>
                    <a:p>
                      <a:pPr marL="0" algn="ctr" defTabSz="914400" rtl="0" eaLnBrk="1" latinLnBrk="0" hangingPunct="1"/>
                      <a:r>
                        <a:rPr lang="pt-BR" sz="2400" b="1" kern="1200" dirty="0">
                          <a:solidFill>
                            <a:schemeClr val="bg1"/>
                          </a:solidFill>
                          <a:effectLst>
                            <a:outerShdw blurRad="50800" dist="38100" dir="8100000" algn="tr" rotWithShape="0">
                              <a:prstClr val="black">
                                <a:alpha val="40000"/>
                              </a:prstClr>
                            </a:outerShdw>
                          </a:effectLst>
                          <a:latin typeface="+mn-lt"/>
                          <a:ea typeface="+mn-ea"/>
                          <a:cs typeface="+mn-cs"/>
                        </a:rPr>
                        <a:t>Estaqueamento automático de cofre XSYNERGY</a:t>
                      </a:r>
                      <a:endParaRPr lang="en-IN" sz="2400" b="1" kern="1200" dirty="0">
                        <a:solidFill>
                          <a:schemeClr val="bg1"/>
                        </a:solidFill>
                        <a:effectLst>
                          <a:outerShdw blurRad="50800" dist="38100" dir="8100000" algn="tr" rotWithShape="0">
                            <a:prstClr val="black">
                              <a:alpha val="40000"/>
                            </a:prstClr>
                          </a:outerShdw>
                        </a:effectLst>
                        <a:latin typeface="+mn-lt"/>
                        <a:ea typeface="+mn-ea"/>
                        <a:cs typeface="+mn-cs"/>
                      </a:endParaRPr>
                    </a:p>
                  </a:txBody>
                  <a:tcPr anchor="ctr"/>
                </a:tc>
                <a:tc>
                  <a:txBody>
                    <a:bodyPr/>
                    <a:lstStyle/>
                    <a:p>
                      <a:pPr marL="0" algn="ctr" defTabSz="914400" rtl="0" eaLnBrk="1" latinLnBrk="0" hangingPunct="1"/>
                      <a:r>
                        <a:rPr lang="pt-BR" sz="2400" b="1" kern="1200" dirty="0">
                          <a:solidFill>
                            <a:schemeClr val="bg1"/>
                          </a:solidFill>
                          <a:effectLst>
                            <a:outerShdw blurRad="50800" dist="38100" dir="8100000" algn="tr" rotWithShape="0">
                              <a:prstClr val="black">
                                <a:alpha val="40000"/>
                              </a:prstClr>
                            </a:outerShdw>
                          </a:effectLst>
                          <a:latin typeface="+mn-lt"/>
                          <a:ea typeface="+mn-ea"/>
                          <a:cs typeface="+mn-cs"/>
                        </a:rPr>
                        <a:t>vinte e cinco por cento</a:t>
                      </a:r>
                      <a:endParaRPr lang="en-IN" sz="2400" b="1" kern="1200" dirty="0">
                        <a:solidFill>
                          <a:schemeClr val="bg1"/>
                        </a:solidFill>
                        <a:effectLst>
                          <a:outerShdw blurRad="50800" dist="38100" dir="8100000" algn="tr" rotWithShape="0">
                            <a:prstClr val="black">
                              <a:alpha val="40000"/>
                            </a:prstClr>
                          </a:outerShdw>
                        </a:effectLst>
                        <a:latin typeface="+mn-lt"/>
                        <a:ea typeface="+mn-ea"/>
                        <a:cs typeface="+mn-cs"/>
                      </a:endParaRPr>
                    </a:p>
                  </a:txBody>
                  <a:tcPr anchor="ctr"/>
                </a:tc>
                <a:extLst>
                  <a:ext uri="{0D108BD9-81ED-4DB2-BD59-A6C34878D82A}">
                    <a16:rowId xmlns:a16="http://schemas.microsoft.com/office/drawing/2014/main" val="3789732747"/>
                  </a:ext>
                </a:extLst>
              </a:tr>
              <a:tr h="644991">
                <a:tc>
                  <a:txBody>
                    <a:bodyPr/>
                    <a:lstStyle/>
                    <a:p>
                      <a:pPr algn="ctr"/>
                      <a:r>
                        <a:rPr lang="pt-BR" sz="2400" b="1" dirty="0">
                          <a:solidFill>
                            <a:schemeClr val="bg1"/>
                          </a:solidFill>
                          <a:effectLst>
                            <a:outerShdw blurRad="50800" dist="38100" dir="8100000" algn="tr" rotWithShape="0">
                              <a:prstClr val="black">
                                <a:alpha val="40000"/>
                              </a:prstClr>
                            </a:outerShdw>
                          </a:effectLst>
                        </a:rPr>
                        <a:t>FUNDO DE RESERVA XSYNERGY SOLANA</a:t>
                      </a:r>
                      <a:endParaRPr lang="en-IN" sz="2400" b="1" dirty="0">
                        <a:solidFill>
                          <a:schemeClr val="bg1"/>
                        </a:solidFill>
                        <a:effectLst>
                          <a:outerShdw blurRad="50800" dist="38100" dir="8100000" algn="tr" rotWithShape="0">
                            <a:prstClr val="black">
                              <a:alpha val="40000"/>
                            </a:prstClr>
                          </a:outerShdw>
                        </a:effectLst>
                      </a:endParaRPr>
                    </a:p>
                  </a:txBody>
                  <a:tcPr anchor="ctr">
                    <a:solidFill>
                      <a:schemeClr val="accent6">
                        <a:alpha val="74000"/>
                      </a:schemeClr>
                    </a:solidFill>
                  </a:tcPr>
                </a:tc>
                <a:tc>
                  <a:txBody>
                    <a:bodyPr/>
                    <a:lstStyle/>
                    <a:p>
                      <a:pPr algn="ctr"/>
                      <a:r>
                        <a:rPr lang="en-IN" sz="2400" b="1" dirty="0" err="1">
                          <a:solidFill>
                            <a:schemeClr val="bg1"/>
                          </a:solidFill>
                          <a:effectLst>
                            <a:outerShdw blurRad="50800" dist="38100" dir="8100000" algn="tr" rotWithShape="0">
                              <a:prstClr val="black">
                                <a:alpha val="40000"/>
                              </a:prstClr>
                            </a:outerShdw>
                          </a:effectLst>
                        </a:rPr>
                        <a:t>dez</a:t>
                      </a:r>
                      <a:r>
                        <a:rPr lang="en-IN" sz="2400" b="1" dirty="0">
                          <a:solidFill>
                            <a:schemeClr val="bg1"/>
                          </a:solidFill>
                          <a:effectLst>
                            <a:outerShdw blurRad="50800" dist="38100" dir="8100000" algn="tr" rotWithShape="0">
                              <a:prstClr val="black">
                                <a:alpha val="40000"/>
                              </a:prstClr>
                            </a:outerShdw>
                          </a:effectLst>
                        </a:rPr>
                        <a:t> </a:t>
                      </a:r>
                      <a:r>
                        <a:rPr lang="en-IN" sz="2400" b="1" dirty="0" err="1">
                          <a:solidFill>
                            <a:schemeClr val="bg1"/>
                          </a:solidFill>
                          <a:effectLst>
                            <a:outerShdw blurRad="50800" dist="38100" dir="8100000" algn="tr" rotWithShape="0">
                              <a:prstClr val="black">
                                <a:alpha val="40000"/>
                              </a:prstClr>
                            </a:outerShdw>
                          </a:effectLst>
                        </a:rPr>
                        <a:t>por</a:t>
                      </a:r>
                      <a:r>
                        <a:rPr lang="en-IN" sz="2400" b="1" dirty="0">
                          <a:solidFill>
                            <a:schemeClr val="bg1"/>
                          </a:solidFill>
                          <a:effectLst>
                            <a:outerShdw blurRad="50800" dist="38100" dir="8100000" algn="tr" rotWithShape="0">
                              <a:prstClr val="black">
                                <a:alpha val="40000"/>
                              </a:prstClr>
                            </a:outerShdw>
                          </a:effectLst>
                        </a:rPr>
                        <a:t> cento</a:t>
                      </a:r>
                    </a:p>
                  </a:txBody>
                  <a:tcPr anchor="ctr">
                    <a:solidFill>
                      <a:schemeClr val="accent6">
                        <a:alpha val="74000"/>
                      </a:schemeClr>
                    </a:solidFill>
                  </a:tcPr>
                </a:tc>
                <a:extLst>
                  <a:ext uri="{0D108BD9-81ED-4DB2-BD59-A6C34878D82A}">
                    <a16:rowId xmlns:a16="http://schemas.microsoft.com/office/drawing/2014/main" val="465175194"/>
                  </a:ext>
                </a:extLst>
              </a:tr>
              <a:tr h="699521">
                <a:tc>
                  <a:txBody>
                    <a:bodyPr/>
                    <a:lstStyle/>
                    <a:p>
                      <a:pPr algn="ctr"/>
                      <a:r>
                        <a:rPr lang="pt-BR" sz="2400" b="1" dirty="0">
                          <a:solidFill>
                            <a:schemeClr val="bg1"/>
                          </a:solidFill>
                          <a:effectLst>
                            <a:outerShdw blurRad="50800" dist="38100" dir="8100000" algn="tr" rotWithShape="0">
                              <a:prstClr val="black">
                                <a:alpha val="40000"/>
                              </a:prstClr>
                            </a:outerShdw>
                          </a:effectLst>
                        </a:rPr>
                        <a:t>XSYNERGY COMPRA DE VOLTA E QUEIMA</a:t>
                      </a:r>
                      <a:endParaRPr lang="en-IN" sz="2400" b="1" dirty="0">
                        <a:solidFill>
                          <a:schemeClr val="bg1"/>
                        </a:solidFill>
                        <a:effectLst>
                          <a:outerShdw blurRad="50800" dist="38100" dir="8100000" algn="tr" rotWithShape="0">
                            <a:prstClr val="black">
                              <a:alpha val="40000"/>
                            </a:prstClr>
                          </a:outerShdw>
                        </a:effectLst>
                      </a:endParaRPr>
                    </a:p>
                  </a:txBody>
                  <a:tcPr anchor="ctr"/>
                </a:tc>
                <a:tc>
                  <a:txBody>
                    <a:bodyPr/>
                    <a:lstStyle/>
                    <a:p>
                      <a:pPr algn="ctr"/>
                      <a:r>
                        <a:rPr lang="en-US" sz="2400" b="1" dirty="0" err="1">
                          <a:solidFill>
                            <a:schemeClr val="bg1"/>
                          </a:solidFill>
                          <a:effectLst>
                            <a:outerShdw blurRad="50800" dist="38100" dir="8100000" algn="tr" rotWithShape="0">
                              <a:prstClr val="black">
                                <a:alpha val="40000"/>
                              </a:prstClr>
                            </a:outerShdw>
                          </a:effectLst>
                        </a:rPr>
                        <a:t>cinco</a:t>
                      </a:r>
                      <a:r>
                        <a:rPr lang="en-US" sz="2400" b="1" dirty="0">
                          <a:solidFill>
                            <a:schemeClr val="bg1"/>
                          </a:solidFill>
                          <a:effectLst>
                            <a:outerShdw blurRad="50800" dist="38100" dir="8100000" algn="tr" rotWithShape="0">
                              <a:prstClr val="black">
                                <a:alpha val="40000"/>
                              </a:prstClr>
                            </a:outerShdw>
                          </a:effectLst>
                        </a:rPr>
                        <a:t> </a:t>
                      </a:r>
                      <a:r>
                        <a:rPr lang="en-US" sz="2400" b="1" dirty="0" err="1">
                          <a:solidFill>
                            <a:schemeClr val="bg1"/>
                          </a:solidFill>
                          <a:effectLst>
                            <a:outerShdw blurRad="50800" dist="38100" dir="8100000" algn="tr" rotWithShape="0">
                              <a:prstClr val="black">
                                <a:alpha val="40000"/>
                              </a:prstClr>
                            </a:outerShdw>
                          </a:effectLst>
                        </a:rPr>
                        <a:t>por</a:t>
                      </a:r>
                      <a:r>
                        <a:rPr lang="en-US" sz="2400" b="1" dirty="0">
                          <a:solidFill>
                            <a:schemeClr val="bg1"/>
                          </a:solidFill>
                          <a:effectLst>
                            <a:outerShdw blurRad="50800" dist="38100" dir="8100000" algn="tr" rotWithShape="0">
                              <a:prstClr val="black">
                                <a:alpha val="40000"/>
                              </a:prstClr>
                            </a:outerShdw>
                          </a:effectLst>
                        </a:rPr>
                        <a:t> cento</a:t>
                      </a:r>
                      <a:endParaRPr lang="en-IN" sz="2400" b="1" dirty="0">
                        <a:solidFill>
                          <a:schemeClr val="bg1"/>
                        </a:solidFill>
                        <a:effectLst>
                          <a:outerShdw blurRad="50800" dist="38100" dir="8100000" algn="tr" rotWithShape="0">
                            <a:prstClr val="black">
                              <a:alpha val="40000"/>
                            </a:prstClr>
                          </a:outerShdw>
                        </a:effectLst>
                      </a:endParaRPr>
                    </a:p>
                  </a:txBody>
                  <a:tcPr anchor="ctr"/>
                </a:tc>
                <a:extLst>
                  <a:ext uri="{0D108BD9-81ED-4DB2-BD59-A6C34878D82A}">
                    <a16:rowId xmlns:a16="http://schemas.microsoft.com/office/drawing/2014/main" val="3758541145"/>
                  </a:ext>
                </a:extLst>
              </a:tr>
            </a:tbl>
          </a:graphicData>
        </a:graphic>
      </p:graphicFrame>
    </p:spTree>
    <p:extLst>
      <p:ext uri="{BB962C8B-B14F-4D97-AF65-F5344CB8AC3E}">
        <p14:creationId xmlns:p14="http://schemas.microsoft.com/office/powerpoint/2010/main" val="3580598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een lights in a black background&#10;&#10;AI-generated content may be incorrect.">
            <a:extLst>
              <a:ext uri="{FF2B5EF4-FFF2-40B4-BE49-F238E27FC236}">
                <a16:creationId xmlns:a16="http://schemas.microsoft.com/office/drawing/2014/main" id="{0CF1A4AE-A0BB-3FB4-BDCB-AB4A004735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802"/>
            <a:ext cx="12191999" cy="6841066"/>
          </a:xfrm>
          <a:prstGeom prst="rect">
            <a:avLst/>
          </a:prstGeom>
        </p:spPr>
      </p:pic>
      <p:sp>
        <p:nvSpPr>
          <p:cNvPr id="5" name="Rectangle 4">
            <a:extLst>
              <a:ext uri="{FF2B5EF4-FFF2-40B4-BE49-F238E27FC236}">
                <a16:creationId xmlns:a16="http://schemas.microsoft.com/office/drawing/2014/main" id="{C96359D0-0AD1-8400-9E13-3657F605AE52}"/>
              </a:ext>
            </a:extLst>
          </p:cNvPr>
          <p:cNvSpPr/>
          <p:nvPr/>
        </p:nvSpPr>
        <p:spPr>
          <a:xfrm flipH="1">
            <a:off x="-42124" y="-18736"/>
            <a:ext cx="12192001" cy="6858000"/>
          </a:xfrm>
          <a:prstGeom prst="rect">
            <a:avLst/>
          </a:prstGeom>
          <a:gradFill>
            <a:gsLst>
              <a:gs pos="0">
                <a:schemeClr val="tx1">
                  <a:alpha val="0"/>
                </a:schemeClr>
              </a:gs>
              <a:gs pos="100000">
                <a:schemeClr val="tx1">
                  <a:alpha val="72000"/>
                  <a:lumMod val="4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solidFill>
            </a:endParaRPr>
          </a:p>
        </p:txBody>
      </p:sp>
      <p:sp>
        <p:nvSpPr>
          <p:cNvPr id="38" name="Cube 37">
            <a:extLst>
              <a:ext uri="{FF2B5EF4-FFF2-40B4-BE49-F238E27FC236}">
                <a16:creationId xmlns:a16="http://schemas.microsoft.com/office/drawing/2014/main" id="{5DEBD10B-6A6B-44DA-8EA1-5FAB1F68B9F3}"/>
              </a:ext>
            </a:extLst>
          </p:cNvPr>
          <p:cNvSpPr/>
          <p:nvPr/>
        </p:nvSpPr>
        <p:spPr>
          <a:xfrm>
            <a:off x="8294204" y="-530666"/>
            <a:ext cx="3968851" cy="4149254"/>
          </a:xfrm>
          <a:prstGeom prst="cube">
            <a:avLst>
              <a:gd name="adj" fmla="val 54012"/>
            </a:avLst>
          </a:prstGeom>
          <a:gradFill flip="none" rotWithShape="1">
            <a:gsLst>
              <a:gs pos="20000">
                <a:schemeClr val="accent1">
                  <a:alpha val="0"/>
                </a:schemeClr>
              </a:gs>
              <a:gs pos="100000">
                <a:schemeClr val="accent6">
                  <a:alpha val="40000"/>
                </a:schemeClr>
              </a:gs>
            </a:gsLst>
            <a:lin ang="18900000" scaled="1"/>
            <a:tileRect/>
          </a:gra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 name="TextBox 15">
            <a:extLst>
              <a:ext uri="{FF2B5EF4-FFF2-40B4-BE49-F238E27FC236}">
                <a16:creationId xmlns:a16="http://schemas.microsoft.com/office/drawing/2014/main" id="{32496129-2387-4AB7-A31E-14BF7E7D66C0}"/>
              </a:ext>
            </a:extLst>
          </p:cNvPr>
          <p:cNvSpPr txBox="1"/>
          <p:nvPr/>
        </p:nvSpPr>
        <p:spPr>
          <a:xfrm>
            <a:off x="4006768" y="407799"/>
            <a:ext cx="4434522" cy="769441"/>
          </a:xfrm>
          <a:prstGeom prst="rect">
            <a:avLst/>
          </a:prstGeom>
        </p:spPr>
        <p:txBody>
          <a:bodyPr wrap="square" rtlCol="0" anchor="b">
            <a:spAutoFit/>
          </a:bodyPr>
          <a:lstStyle/>
          <a:p>
            <a:r>
              <a:rPr lang="en-US" sz="4400" b="1" dirty="0">
                <a:solidFill>
                  <a:schemeClr val="accent6"/>
                </a:solidFill>
                <a:latin typeface="+mj-lt"/>
              </a:rPr>
              <a:t>XSYNERGY</a:t>
            </a:r>
            <a:r>
              <a:rPr lang="en-US" sz="4400" b="1" dirty="0">
                <a:solidFill>
                  <a:schemeClr val="bg1"/>
                </a:solidFill>
                <a:latin typeface="+mj-lt"/>
              </a:rPr>
              <a:t> UMA</a:t>
            </a:r>
            <a:endParaRPr lang="en-ID" sz="4400" b="1" dirty="0">
              <a:solidFill>
                <a:schemeClr val="bg1"/>
              </a:solidFill>
              <a:latin typeface="+mj-lt"/>
            </a:endParaRPr>
          </a:p>
        </p:txBody>
      </p:sp>
      <p:sp>
        <p:nvSpPr>
          <p:cNvPr id="39" name="Cube 38">
            <a:extLst>
              <a:ext uri="{FF2B5EF4-FFF2-40B4-BE49-F238E27FC236}">
                <a16:creationId xmlns:a16="http://schemas.microsoft.com/office/drawing/2014/main" id="{9B67CF93-9992-47A2-81AE-6FACC03FF55F}"/>
              </a:ext>
            </a:extLst>
          </p:cNvPr>
          <p:cNvSpPr/>
          <p:nvPr/>
        </p:nvSpPr>
        <p:spPr>
          <a:xfrm flipH="1">
            <a:off x="8592725" y="3378429"/>
            <a:ext cx="4419934" cy="4406582"/>
          </a:xfrm>
          <a:prstGeom prst="cube">
            <a:avLst>
              <a:gd name="adj" fmla="val 69390"/>
            </a:avLst>
          </a:prstGeom>
          <a:gradFill flip="none" rotWithShape="1">
            <a:gsLst>
              <a:gs pos="20000">
                <a:schemeClr val="accent1">
                  <a:alpha val="0"/>
                </a:schemeClr>
              </a:gs>
              <a:gs pos="100000">
                <a:schemeClr val="accent6">
                  <a:alpha val="60000"/>
                </a:schemeClr>
              </a:gs>
            </a:gsLst>
            <a:lin ang="18900000" scaled="1"/>
            <a:tileRect/>
          </a:gra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3" name="Picture 2" descr="A green lit up coin&#10;&#10;AI-generated content may be incorrect.">
            <a:extLst>
              <a:ext uri="{FF2B5EF4-FFF2-40B4-BE49-F238E27FC236}">
                <a16:creationId xmlns:a16="http://schemas.microsoft.com/office/drawing/2014/main" id="{257C4960-7071-5503-C58F-AF0ADA502A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63" y="125617"/>
            <a:ext cx="868218" cy="868218"/>
          </a:xfrm>
          <a:prstGeom prst="rect">
            <a:avLst/>
          </a:prstGeom>
        </p:spPr>
      </p:pic>
      <p:sp>
        <p:nvSpPr>
          <p:cNvPr id="7" name="TextBox 6">
            <a:extLst>
              <a:ext uri="{FF2B5EF4-FFF2-40B4-BE49-F238E27FC236}">
                <a16:creationId xmlns:a16="http://schemas.microsoft.com/office/drawing/2014/main" id="{BB208A67-9BE2-7CFB-9697-BAFAE33D8593}"/>
              </a:ext>
            </a:extLst>
          </p:cNvPr>
          <p:cNvSpPr txBox="1"/>
          <p:nvPr/>
        </p:nvSpPr>
        <p:spPr>
          <a:xfrm>
            <a:off x="4091707" y="1074620"/>
            <a:ext cx="4923288" cy="338554"/>
          </a:xfrm>
          <a:prstGeom prst="rect">
            <a:avLst/>
          </a:prstGeom>
          <a:noFill/>
        </p:spPr>
        <p:txBody>
          <a:bodyPr wrap="square">
            <a:spAutoFit/>
          </a:bodyPr>
          <a:lstStyle/>
          <a:p>
            <a:r>
              <a:rPr lang="pt-BR" sz="1600" b="1" dirty="0">
                <a:solidFill>
                  <a:schemeClr val="bg1"/>
                </a:solidFill>
                <a:latin typeface="+mj-lt"/>
              </a:rPr>
              <a:t>O seu primeiro passo para </a:t>
            </a:r>
            <a:r>
              <a:rPr lang="en-US" sz="1600" b="1" dirty="0" err="1">
                <a:solidFill>
                  <a:schemeClr val="accent6"/>
                </a:solidFill>
                <a:latin typeface="+mj-lt"/>
              </a:rPr>
              <a:t>Ganhos</a:t>
            </a:r>
            <a:r>
              <a:rPr lang="en-US" sz="1600" b="1" dirty="0">
                <a:solidFill>
                  <a:schemeClr val="accent6"/>
                </a:solidFill>
                <a:latin typeface="+mj-lt"/>
              </a:rPr>
              <a:t> </a:t>
            </a:r>
            <a:r>
              <a:rPr lang="en-US" sz="1600" b="1" dirty="0" err="1">
                <a:solidFill>
                  <a:schemeClr val="accent6"/>
                </a:solidFill>
                <a:latin typeface="+mj-lt"/>
              </a:rPr>
              <a:t>Infinitos</a:t>
            </a:r>
            <a:endParaRPr lang="en-IN" sz="1600" b="1" dirty="0">
              <a:solidFill>
                <a:schemeClr val="accent6"/>
              </a:solidFill>
              <a:latin typeface="+mj-lt"/>
            </a:endParaRPr>
          </a:p>
        </p:txBody>
      </p:sp>
      <p:sp>
        <p:nvSpPr>
          <p:cNvPr id="11" name="TextBox 10">
            <a:extLst>
              <a:ext uri="{FF2B5EF4-FFF2-40B4-BE49-F238E27FC236}">
                <a16:creationId xmlns:a16="http://schemas.microsoft.com/office/drawing/2014/main" id="{6D5524D4-1174-3ED6-E787-6D0D71602B8F}"/>
              </a:ext>
            </a:extLst>
          </p:cNvPr>
          <p:cNvSpPr txBox="1"/>
          <p:nvPr/>
        </p:nvSpPr>
        <p:spPr>
          <a:xfrm>
            <a:off x="423742" y="2127763"/>
            <a:ext cx="6573208" cy="3570208"/>
          </a:xfrm>
          <a:prstGeom prst="rect">
            <a:avLst/>
          </a:prstGeom>
          <a:noFill/>
        </p:spPr>
        <p:txBody>
          <a:bodyPr wrap="square">
            <a:spAutoFit/>
          </a:bodyPr>
          <a:lstStyle/>
          <a:p>
            <a:pPr>
              <a:buNone/>
            </a:pPr>
            <a:r>
              <a:rPr lang="en-US" b="1" dirty="0">
                <a:solidFill>
                  <a:schemeClr val="accent6"/>
                </a:solidFill>
                <a:latin typeface="Arial" panose="020B0604020202020204" pitchFamily="34" charset="0"/>
                <a:cs typeface="Arial" panose="020B0604020202020204" pitchFamily="34" charset="0"/>
              </a:rPr>
              <a:t>Veja </a:t>
            </a:r>
            <a:r>
              <a:rPr lang="en-US" b="1" dirty="0" err="1">
                <a:solidFill>
                  <a:schemeClr val="accent6"/>
                </a:solidFill>
                <a:latin typeface="Arial" panose="020B0604020202020204" pitchFamily="34" charset="0"/>
                <a:cs typeface="Arial" panose="020B0604020202020204" pitchFamily="34" charset="0"/>
              </a:rPr>
              <a:t>como</a:t>
            </a:r>
            <a:r>
              <a:rPr lang="en-US" b="1" dirty="0">
                <a:solidFill>
                  <a:schemeClr val="accent6"/>
                </a:solidFill>
                <a:latin typeface="Arial" panose="020B0604020202020204" pitchFamily="34" charset="0"/>
                <a:cs typeface="Arial" panose="020B0604020202020204" pitchFamily="34" charset="0"/>
              </a:rPr>
              <a:t> </a:t>
            </a:r>
            <a:r>
              <a:rPr lang="en-US" b="1" dirty="0" err="1">
                <a:solidFill>
                  <a:schemeClr val="accent6"/>
                </a:solidFill>
                <a:latin typeface="Arial" panose="020B0604020202020204" pitchFamily="34" charset="0"/>
                <a:cs typeface="Arial" panose="020B0604020202020204" pitchFamily="34" charset="0"/>
              </a:rPr>
              <a:t>funciona</a:t>
            </a:r>
            <a:r>
              <a:rPr lang="en-US" b="1" dirty="0">
                <a:solidFill>
                  <a:schemeClr val="accent6"/>
                </a:solidFill>
                <a:latin typeface="Arial" panose="020B0604020202020204" pitchFamily="34" charset="0"/>
                <a:cs typeface="Arial" panose="020B0604020202020204" pitchFamily="34" charset="0"/>
              </a:rPr>
              <a:t>:</a:t>
            </a:r>
            <a:br>
              <a:rPr lang="en-US" sz="1600" b="1" dirty="0">
                <a:solidFill>
                  <a:schemeClr val="accent6"/>
                </a:solidFill>
                <a:latin typeface="Arial" panose="020B0604020202020204" pitchFamily="34" charset="0"/>
                <a:cs typeface="Arial" panose="020B0604020202020204" pitchFamily="34" charset="0"/>
              </a:rPr>
            </a:br>
            <a:endParaRPr lang="en-US" sz="1600" b="1" dirty="0">
              <a:solidFill>
                <a:schemeClr val="accent6"/>
              </a:solidFill>
              <a:latin typeface="Arial" panose="020B0604020202020204" pitchFamily="34" charset="0"/>
              <a:cs typeface="Arial" panose="020B0604020202020204" pitchFamily="34" charset="0"/>
            </a:endParaRPr>
          </a:p>
          <a:p>
            <a:pPr>
              <a:buNone/>
            </a:pPr>
            <a:r>
              <a:rPr lang="en-US" sz="1600" b="1" dirty="0">
                <a:solidFill>
                  <a:schemeClr val="accent6"/>
                </a:solidFill>
                <a:latin typeface="Arial" panose="020B0604020202020204" pitchFamily="34" charset="0"/>
                <a:cs typeface="Arial" panose="020B0604020202020204" pitchFamily="34" charset="0"/>
              </a:rPr>
              <a:t>Mancha </a:t>
            </a:r>
            <a:r>
              <a:rPr lang="en-US" sz="1600" b="1" dirty="0" err="1">
                <a:solidFill>
                  <a:schemeClr val="accent6"/>
                </a:solidFill>
                <a:latin typeface="Arial" panose="020B0604020202020204" pitchFamily="34" charset="0"/>
                <a:cs typeface="Arial" panose="020B0604020202020204" pitchFamily="34" charset="0"/>
              </a:rPr>
              <a:t>uma</a:t>
            </a:r>
            <a:r>
              <a:rPr lang="en-US" sz="1600" b="1" dirty="0">
                <a:solidFill>
                  <a:schemeClr val="accent6"/>
                </a:solidFill>
                <a:latin typeface="Arial" panose="020B0604020202020204" pitchFamily="34" charset="0"/>
                <a:cs typeface="Arial" panose="020B0604020202020204" pitchFamily="34" charset="0"/>
              </a:rPr>
              <a:t> : </a:t>
            </a:r>
            <a:r>
              <a:rPr lang="pt-BR" sz="1600" dirty="0">
                <a:solidFill>
                  <a:schemeClr val="bg1"/>
                </a:solidFill>
                <a:latin typeface="Arial" panose="020B0604020202020204" pitchFamily="34" charset="0"/>
                <a:cs typeface="Arial" panose="020B0604020202020204" pitchFamily="34" charset="0"/>
              </a:rPr>
              <a:t>A sua primeira referência paga instantaneamente cem por cento diretamente na sua carteira.</a:t>
            </a:r>
            <a:endParaRPr lang="en-US" sz="1600" dirty="0">
              <a:solidFill>
                <a:schemeClr val="bg1"/>
              </a:solidFill>
              <a:latin typeface="Arial" panose="020B0604020202020204" pitchFamily="34" charset="0"/>
              <a:cs typeface="Arial" panose="020B0604020202020204" pitchFamily="34" charset="0"/>
            </a:endParaRPr>
          </a:p>
          <a:p>
            <a:pPr>
              <a:buNone/>
            </a:pPr>
            <a:r>
              <a:rPr lang="en-US" sz="1600" b="1" dirty="0">
                <a:solidFill>
                  <a:schemeClr val="accent6"/>
                </a:solidFill>
                <a:latin typeface="Arial" panose="020B0604020202020204" pitchFamily="34" charset="0"/>
                <a:cs typeface="Arial" panose="020B0604020202020204" pitchFamily="34" charset="0"/>
              </a:rPr>
              <a:t>Mancha duas : </a:t>
            </a:r>
            <a:r>
              <a:rPr lang="pt-BR" sz="1600" dirty="0">
                <a:solidFill>
                  <a:schemeClr val="bg1"/>
                </a:solidFill>
                <a:latin typeface="Arial" panose="020B0604020202020204" pitchFamily="34" charset="0"/>
                <a:cs typeface="Arial" panose="020B0604020202020204" pitchFamily="34" charset="0"/>
              </a:rPr>
              <a:t>A sua segunda indicação também lhe paga instantaneamente cem por cento diretamente na sua carteira.</a:t>
            </a:r>
            <a:endParaRPr lang="en-US" sz="1600" dirty="0">
              <a:solidFill>
                <a:schemeClr val="bg1"/>
              </a:solidFill>
              <a:latin typeface="Arial" panose="020B0604020202020204" pitchFamily="34" charset="0"/>
              <a:cs typeface="Arial" panose="020B0604020202020204" pitchFamily="34" charset="0"/>
            </a:endParaRPr>
          </a:p>
          <a:p>
            <a:pPr>
              <a:buNone/>
            </a:pPr>
            <a:r>
              <a:rPr lang="en-US" sz="1600" b="1" dirty="0">
                <a:solidFill>
                  <a:schemeClr val="accent6"/>
                </a:solidFill>
                <a:latin typeface="Arial" panose="020B0604020202020204" pitchFamily="34" charset="0"/>
                <a:cs typeface="Arial" panose="020B0604020202020204" pitchFamily="34" charset="0"/>
              </a:rPr>
              <a:t>Mancha </a:t>
            </a:r>
            <a:r>
              <a:rPr lang="en-US" sz="1600" b="1" dirty="0" err="1">
                <a:solidFill>
                  <a:schemeClr val="accent6"/>
                </a:solidFill>
                <a:latin typeface="Arial" panose="020B0604020202020204" pitchFamily="34" charset="0"/>
                <a:cs typeface="Arial" panose="020B0604020202020204" pitchFamily="34" charset="0"/>
              </a:rPr>
              <a:t>três</a:t>
            </a:r>
            <a:r>
              <a:rPr lang="en-US" sz="1600" b="1" dirty="0">
                <a:solidFill>
                  <a:schemeClr val="accent6"/>
                </a:solidFill>
                <a:latin typeface="Arial" panose="020B0604020202020204" pitchFamily="34" charset="0"/>
                <a:cs typeface="Arial" panose="020B0604020202020204" pitchFamily="34" charset="0"/>
              </a:rPr>
              <a:t> : </a:t>
            </a:r>
            <a:r>
              <a:rPr lang="pt-BR" sz="1600" dirty="0">
                <a:solidFill>
                  <a:schemeClr val="bg1"/>
                </a:solidFill>
                <a:latin typeface="Arial" panose="020B0604020202020204" pitchFamily="34" charset="0"/>
                <a:cs typeface="Arial" panose="020B0604020202020204" pitchFamily="34" charset="0"/>
              </a:rPr>
              <a:t>A sua terceira indicação paga ao patrocinador acima e reinicia o seu ciclo para que possa ganhar novamente com as próximas três indicações.</a:t>
            </a:r>
          </a:p>
          <a:p>
            <a:pPr>
              <a:buNone/>
            </a:pPr>
            <a:r>
              <a:rPr lang="en-US" sz="1600" b="1" dirty="0">
                <a:solidFill>
                  <a:schemeClr val="accent6"/>
                </a:solidFill>
                <a:latin typeface="Arial" panose="020B0604020202020204" pitchFamily="34" charset="0"/>
                <a:cs typeface="Arial" panose="020B0604020202020204" pitchFamily="34" charset="0"/>
              </a:rPr>
              <a:t>O que </a:t>
            </a:r>
            <a:r>
              <a:rPr lang="en-US" sz="1600" b="1" dirty="0" err="1">
                <a:solidFill>
                  <a:schemeClr val="accent6"/>
                </a:solidFill>
                <a:latin typeface="Arial" panose="020B0604020202020204" pitchFamily="34" charset="0"/>
                <a:cs typeface="Arial" panose="020B0604020202020204" pitchFamily="34" charset="0"/>
              </a:rPr>
              <a:t>significa</a:t>
            </a:r>
            <a:r>
              <a:rPr lang="en-US" sz="1600" b="1" dirty="0">
                <a:solidFill>
                  <a:schemeClr val="accent6"/>
                </a:solidFill>
                <a:latin typeface="Arial" panose="020B0604020202020204" pitchFamily="34" charset="0"/>
                <a:cs typeface="Arial" panose="020B0604020202020204" pitchFamily="34" charset="0"/>
              </a:rPr>
              <a:t> “</a:t>
            </a:r>
            <a:r>
              <a:rPr lang="en-US" sz="1600" b="1" dirty="0" err="1">
                <a:solidFill>
                  <a:schemeClr val="accent6"/>
                </a:solidFill>
                <a:latin typeface="Arial" panose="020B0604020202020204" pitchFamily="34" charset="0"/>
                <a:cs typeface="Arial" panose="020B0604020202020204" pitchFamily="34" charset="0"/>
              </a:rPr>
              <a:t>Ciclo</a:t>
            </a:r>
            <a:r>
              <a:rPr lang="en-US" sz="1600" b="1" dirty="0">
                <a:solidFill>
                  <a:schemeClr val="accent6"/>
                </a:solidFill>
                <a:latin typeface="Arial" panose="020B0604020202020204" pitchFamily="34" charset="0"/>
                <a:cs typeface="Arial" panose="020B0604020202020204" pitchFamily="34" charset="0"/>
              </a:rPr>
              <a:t>”?</a:t>
            </a:r>
          </a:p>
          <a:p>
            <a:pPr>
              <a:buNone/>
            </a:pPr>
            <a:r>
              <a:rPr lang="pt-BR" sz="1600" dirty="0">
                <a:solidFill>
                  <a:schemeClr val="bg1"/>
                </a:solidFill>
                <a:latin typeface="Arial" panose="020B0604020202020204" pitchFamily="34" charset="0"/>
                <a:cs typeface="Arial" panose="020B0604020202020204" pitchFamily="34" charset="0"/>
              </a:rPr>
              <a:t>Um ciclo é apenas uma ronda de três indicações. Cada vez que completa três vagas, o sistema reabre um novo ciclo automaticamente. Isto significa que pode continuar a ganhar sem parar sem ter de comprar nada novamente.</a:t>
            </a:r>
            <a:endParaRPr lang="en-US" sz="1600" dirty="0">
              <a:solidFill>
                <a:schemeClr val="bg1"/>
              </a:solidFill>
              <a:latin typeface="Arial" panose="020B060402020202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id="{22F2F601-8FD6-64D8-B20F-83629411202F}"/>
              </a:ext>
            </a:extLst>
          </p:cNvPr>
          <p:cNvSpPr/>
          <p:nvPr/>
        </p:nvSpPr>
        <p:spPr>
          <a:xfrm>
            <a:off x="9101071" y="1240275"/>
            <a:ext cx="1330194" cy="730390"/>
          </a:xfrm>
          <a:prstGeom prst="roundRect">
            <a:avLst/>
          </a:prstGeom>
          <a:solidFill>
            <a:schemeClr val="tx1"/>
          </a:solidFill>
          <a:ln>
            <a:solidFill>
              <a:schemeClr val="bg1"/>
            </a:solidFill>
          </a:ln>
          <a:effectLst>
            <a:outerShdw blurRad="5461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C9CFABE-90DA-BD95-3A98-660A0B666223}"/>
              </a:ext>
            </a:extLst>
          </p:cNvPr>
          <p:cNvSpPr txBox="1"/>
          <p:nvPr/>
        </p:nvSpPr>
        <p:spPr>
          <a:xfrm>
            <a:off x="9627274" y="1360488"/>
            <a:ext cx="812870" cy="317459"/>
          </a:xfrm>
          <a:prstGeom prst="rect">
            <a:avLst/>
          </a:prstGeom>
          <a:noFill/>
        </p:spPr>
        <p:txBody>
          <a:bodyPr wrap="square" rtlCol="0">
            <a:spAutoFit/>
          </a:bodyPr>
          <a:lstStyle/>
          <a:p>
            <a:pPr>
              <a:lnSpc>
                <a:spcPct val="110000"/>
              </a:lnSpc>
            </a:pPr>
            <a:r>
              <a:rPr lang="en-US" sz="1400" b="1" dirty="0">
                <a:solidFill>
                  <a:schemeClr val="bg1"/>
                </a:solidFill>
                <a:latin typeface="+mj-lt"/>
              </a:rPr>
              <a:t>EU IA</a:t>
            </a:r>
          </a:p>
        </p:txBody>
      </p:sp>
      <p:grpSp>
        <p:nvGrpSpPr>
          <p:cNvPr id="14" name="Group 13">
            <a:extLst>
              <a:ext uri="{FF2B5EF4-FFF2-40B4-BE49-F238E27FC236}">
                <a16:creationId xmlns:a16="http://schemas.microsoft.com/office/drawing/2014/main" id="{E1482FDC-A202-E51F-1188-3B0A6F0B187F}"/>
              </a:ext>
            </a:extLst>
          </p:cNvPr>
          <p:cNvGrpSpPr/>
          <p:nvPr/>
        </p:nvGrpSpPr>
        <p:grpSpPr>
          <a:xfrm>
            <a:off x="8910126" y="1351826"/>
            <a:ext cx="529014" cy="507288"/>
            <a:chOff x="3140667" y="2901058"/>
            <a:chExt cx="757038" cy="725949"/>
          </a:xfrm>
        </p:grpSpPr>
        <p:sp>
          <p:nvSpPr>
            <p:cNvPr id="15" name="Rectangle: Rounded Corners 14">
              <a:extLst>
                <a:ext uri="{FF2B5EF4-FFF2-40B4-BE49-F238E27FC236}">
                  <a16:creationId xmlns:a16="http://schemas.microsoft.com/office/drawing/2014/main" id="{02205592-685F-F375-85A8-D069A60ABF00}"/>
                </a:ext>
              </a:extLst>
            </p:cNvPr>
            <p:cNvSpPr/>
            <p:nvPr/>
          </p:nvSpPr>
          <p:spPr>
            <a:xfrm>
              <a:off x="3140667" y="2901058"/>
              <a:ext cx="757038" cy="725949"/>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19" name="任意形状 644">
              <a:extLst>
                <a:ext uri="{FF2B5EF4-FFF2-40B4-BE49-F238E27FC236}">
                  <a16:creationId xmlns:a16="http://schemas.microsoft.com/office/drawing/2014/main" id="{66952690-5C8A-54D5-91DD-5EB09DDF8C8F}"/>
                </a:ext>
              </a:extLst>
            </p:cNvPr>
            <p:cNvSpPr/>
            <p:nvPr/>
          </p:nvSpPr>
          <p:spPr>
            <a:xfrm>
              <a:off x="3328853" y="3068391"/>
              <a:ext cx="384877" cy="384877"/>
            </a:xfrm>
            <a:prstGeom prst="rect">
              <a:avLst/>
            </a:prstGeom>
            <a:solidFill>
              <a:schemeClr val="tx1">
                <a:alpha val="0"/>
              </a:schemeClr>
            </a:solidFill>
            <a:ln w="12700" cap="flat">
              <a:noFill/>
              <a:miter lim="400000"/>
            </a:ln>
            <a:effectLst/>
          </p:spPr>
          <p:txBody>
            <a:bodyPr wrap="square" lIns="45719" tIns="45719" rIns="45719" bIns="45719" numCol="1" anchor="ctr">
              <a:noAutofit/>
            </a:bodyPr>
            <a:lstStyle/>
            <a:p>
              <a:endParaRPr/>
            </a:p>
          </p:txBody>
        </p:sp>
      </p:grpSp>
      <p:sp>
        <p:nvSpPr>
          <p:cNvPr id="21" name="Arrow: Up 20">
            <a:extLst>
              <a:ext uri="{FF2B5EF4-FFF2-40B4-BE49-F238E27FC236}">
                <a16:creationId xmlns:a16="http://schemas.microsoft.com/office/drawing/2014/main" id="{82AA3344-02EE-BBFE-C623-8B9393E59CD2}"/>
              </a:ext>
            </a:extLst>
          </p:cNvPr>
          <p:cNvSpPr/>
          <p:nvPr/>
        </p:nvSpPr>
        <p:spPr>
          <a:xfrm>
            <a:off x="9023873" y="1459879"/>
            <a:ext cx="268950" cy="277827"/>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 name="Rectangle: Rounded Corners 24">
            <a:extLst>
              <a:ext uri="{FF2B5EF4-FFF2-40B4-BE49-F238E27FC236}">
                <a16:creationId xmlns:a16="http://schemas.microsoft.com/office/drawing/2014/main" id="{4648E69E-314C-9023-7E1A-2A0525FE1DA2}"/>
              </a:ext>
            </a:extLst>
          </p:cNvPr>
          <p:cNvSpPr/>
          <p:nvPr/>
        </p:nvSpPr>
        <p:spPr>
          <a:xfrm>
            <a:off x="9101070" y="3778937"/>
            <a:ext cx="1330194" cy="730390"/>
          </a:xfrm>
          <a:prstGeom prst="roundRect">
            <a:avLst/>
          </a:prstGeom>
          <a:solidFill>
            <a:schemeClr val="tx1"/>
          </a:solidFill>
          <a:ln>
            <a:solidFill>
              <a:schemeClr val="bg1"/>
            </a:solidFill>
          </a:ln>
          <a:effectLst>
            <a:outerShdw blurRad="5461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51D25600-DB0C-7DE1-3638-B18730E70BC8}"/>
              </a:ext>
            </a:extLst>
          </p:cNvPr>
          <p:cNvSpPr txBox="1"/>
          <p:nvPr/>
        </p:nvSpPr>
        <p:spPr>
          <a:xfrm>
            <a:off x="9627273" y="3899150"/>
            <a:ext cx="812870" cy="317459"/>
          </a:xfrm>
          <a:prstGeom prst="rect">
            <a:avLst/>
          </a:prstGeom>
          <a:noFill/>
        </p:spPr>
        <p:txBody>
          <a:bodyPr wrap="square" rtlCol="0">
            <a:spAutoFit/>
          </a:bodyPr>
          <a:lstStyle/>
          <a:p>
            <a:pPr>
              <a:lnSpc>
                <a:spcPct val="110000"/>
              </a:lnSpc>
            </a:pPr>
            <a:r>
              <a:rPr lang="en-US" sz="1400" b="1" dirty="0">
                <a:solidFill>
                  <a:schemeClr val="bg1"/>
                </a:solidFill>
                <a:latin typeface="+mj-lt"/>
              </a:rPr>
              <a:t>EU IA</a:t>
            </a:r>
          </a:p>
        </p:txBody>
      </p:sp>
      <p:grpSp>
        <p:nvGrpSpPr>
          <p:cNvPr id="35" name="Group 34">
            <a:extLst>
              <a:ext uri="{FF2B5EF4-FFF2-40B4-BE49-F238E27FC236}">
                <a16:creationId xmlns:a16="http://schemas.microsoft.com/office/drawing/2014/main" id="{AA16A8A2-3685-9667-121D-026706F82D1F}"/>
              </a:ext>
            </a:extLst>
          </p:cNvPr>
          <p:cNvGrpSpPr/>
          <p:nvPr/>
        </p:nvGrpSpPr>
        <p:grpSpPr>
          <a:xfrm>
            <a:off x="8910125" y="3890488"/>
            <a:ext cx="529014" cy="507288"/>
            <a:chOff x="3140667" y="2901058"/>
            <a:chExt cx="757038" cy="725949"/>
          </a:xfrm>
        </p:grpSpPr>
        <p:sp>
          <p:nvSpPr>
            <p:cNvPr id="40" name="Rectangle: Rounded Corners 39">
              <a:extLst>
                <a:ext uri="{FF2B5EF4-FFF2-40B4-BE49-F238E27FC236}">
                  <a16:creationId xmlns:a16="http://schemas.microsoft.com/office/drawing/2014/main" id="{8251A99D-3B35-B6BA-038C-6D91FF3D4313}"/>
                </a:ext>
              </a:extLst>
            </p:cNvPr>
            <p:cNvSpPr/>
            <p:nvPr/>
          </p:nvSpPr>
          <p:spPr>
            <a:xfrm>
              <a:off x="3140667" y="2901058"/>
              <a:ext cx="757038" cy="725949"/>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41" name="任意形状 644">
              <a:extLst>
                <a:ext uri="{FF2B5EF4-FFF2-40B4-BE49-F238E27FC236}">
                  <a16:creationId xmlns:a16="http://schemas.microsoft.com/office/drawing/2014/main" id="{66413C16-5BEC-1201-D1C0-48B5FEBD5374}"/>
                </a:ext>
              </a:extLst>
            </p:cNvPr>
            <p:cNvSpPr/>
            <p:nvPr/>
          </p:nvSpPr>
          <p:spPr>
            <a:xfrm>
              <a:off x="3328853" y="3068391"/>
              <a:ext cx="384877" cy="384877"/>
            </a:xfrm>
            <a:prstGeom prst="rect">
              <a:avLst/>
            </a:prstGeom>
            <a:solidFill>
              <a:schemeClr val="tx1">
                <a:alpha val="0"/>
              </a:schemeClr>
            </a:solidFill>
            <a:ln w="12700" cap="flat">
              <a:noFill/>
              <a:miter lim="400000"/>
            </a:ln>
            <a:effectLst/>
          </p:spPr>
          <p:txBody>
            <a:bodyPr wrap="square" lIns="45719" tIns="45719" rIns="45719" bIns="45719" numCol="1" anchor="ctr">
              <a:noAutofit/>
            </a:bodyPr>
            <a:lstStyle/>
            <a:p>
              <a:endParaRPr/>
            </a:p>
          </p:txBody>
        </p:sp>
      </p:grpSp>
      <p:sp>
        <p:nvSpPr>
          <p:cNvPr id="44" name="Flowchart: Connector 43">
            <a:extLst>
              <a:ext uri="{FF2B5EF4-FFF2-40B4-BE49-F238E27FC236}">
                <a16:creationId xmlns:a16="http://schemas.microsoft.com/office/drawing/2014/main" id="{D72F3E84-3A46-FDFB-6180-A8039F187F0A}"/>
              </a:ext>
            </a:extLst>
          </p:cNvPr>
          <p:cNvSpPr/>
          <p:nvPr/>
        </p:nvSpPr>
        <p:spPr>
          <a:xfrm>
            <a:off x="8592593" y="2195657"/>
            <a:ext cx="431280" cy="423255"/>
          </a:xfrm>
          <a:prstGeom prst="flowChartConnector">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5" name="Flowchart: Connector 44">
            <a:extLst>
              <a:ext uri="{FF2B5EF4-FFF2-40B4-BE49-F238E27FC236}">
                <a16:creationId xmlns:a16="http://schemas.microsoft.com/office/drawing/2014/main" id="{D6E5468F-3D52-C2EB-955A-5D77E33A9555}"/>
              </a:ext>
            </a:extLst>
          </p:cNvPr>
          <p:cNvSpPr/>
          <p:nvPr/>
        </p:nvSpPr>
        <p:spPr>
          <a:xfrm>
            <a:off x="9533740" y="2195657"/>
            <a:ext cx="431280" cy="423255"/>
          </a:xfrm>
          <a:prstGeom prst="flowChartConnector">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6" name="Flowchart: Connector 45">
            <a:extLst>
              <a:ext uri="{FF2B5EF4-FFF2-40B4-BE49-F238E27FC236}">
                <a16:creationId xmlns:a16="http://schemas.microsoft.com/office/drawing/2014/main" id="{184CB510-3EFD-3BBF-E439-113F9F2C0DA0}"/>
              </a:ext>
            </a:extLst>
          </p:cNvPr>
          <p:cNvSpPr/>
          <p:nvPr/>
        </p:nvSpPr>
        <p:spPr>
          <a:xfrm>
            <a:off x="10502885" y="2195657"/>
            <a:ext cx="431280" cy="423255"/>
          </a:xfrm>
          <a:prstGeom prst="flowChartConnector">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48" name="Picture 47" descr="A black and white image of a wallet&#10;&#10;AI-generated content may be incorrect.">
            <a:extLst>
              <a:ext uri="{FF2B5EF4-FFF2-40B4-BE49-F238E27FC236}">
                <a16:creationId xmlns:a16="http://schemas.microsoft.com/office/drawing/2014/main" id="{A6F4A0CF-E912-F94C-4DEA-A85EA8F71F8A}"/>
              </a:ext>
            </a:extLst>
          </p:cNvPr>
          <p:cNvPicPr>
            <a:picLocks noChangeAspect="1"/>
          </p:cNvPicPr>
          <p:nvPr/>
        </p:nvPicPr>
        <p:blipFill>
          <a:blip r:embed="rId5">
            <a:lum bright="70000" contrast="-70000"/>
            <a:extLst>
              <a:ext uri="{28A0092B-C50C-407E-A947-70E740481C1C}">
                <a14:useLocalDpi xmlns:a14="http://schemas.microsoft.com/office/drawing/2010/main" val="0"/>
              </a:ext>
            </a:extLst>
          </a:blip>
          <a:stretch>
            <a:fillRect/>
          </a:stretch>
        </p:blipFill>
        <p:spPr>
          <a:xfrm>
            <a:off x="9534643" y="2646003"/>
            <a:ext cx="499065" cy="49906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cxnSp>
        <p:nvCxnSpPr>
          <p:cNvPr id="50" name="Straight Arrow Connector 49">
            <a:extLst>
              <a:ext uri="{FF2B5EF4-FFF2-40B4-BE49-F238E27FC236}">
                <a16:creationId xmlns:a16="http://schemas.microsoft.com/office/drawing/2014/main" id="{0FC19C07-2BDB-9899-1B54-24A9E0738A45}"/>
              </a:ext>
            </a:extLst>
          </p:cNvPr>
          <p:cNvCxnSpPr>
            <a:cxnSpLocks/>
          </p:cNvCxnSpPr>
          <p:nvPr/>
        </p:nvCxnSpPr>
        <p:spPr>
          <a:xfrm flipH="1" flipV="1">
            <a:off x="10061452" y="2997613"/>
            <a:ext cx="769305" cy="761633"/>
          </a:xfrm>
          <a:prstGeom prst="straightConnector1">
            <a:avLst/>
          </a:prstGeom>
          <a:ln w="31750" cap="flat" cmpd="sng" algn="ctr">
            <a:solidFill>
              <a:schemeClr val="bg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54" name="Picture 53" descr="A blue arrows on a black background&#10;&#10;AI-generated content may be incorrect.">
            <a:extLst>
              <a:ext uri="{FF2B5EF4-FFF2-40B4-BE49-F238E27FC236}">
                <a16:creationId xmlns:a16="http://schemas.microsoft.com/office/drawing/2014/main" id="{DACC308E-2D58-5B88-1BDE-7A4EF7006759}"/>
              </a:ext>
            </a:extLst>
          </p:cNvPr>
          <p:cNvPicPr>
            <a:picLocks noChangeAspect="1"/>
          </p:cNvPicPr>
          <p:nvPr/>
        </p:nvPicPr>
        <p:blipFill>
          <a:blip r:embed="rId6">
            <a:lum bright="70000" contrast="-70000"/>
            <a:extLst>
              <a:ext uri="{28A0092B-C50C-407E-A947-70E740481C1C}">
                <a14:useLocalDpi xmlns:a14="http://schemas.microsoft.com/office/drawing/2010/main" val="0"/>
              </a:ext>
            </a:extLst>
          </a:blip>
          <a:stretch>
            <a:fillRect/>
          </a:stretch>
        </p:blipFill>
        <p:spPr>
          <a:xfrm>
            <a:off x="10639807" y="3881014"/>
            <a:ext cx="511652" cy="511652"/>
          </a:xfrm>
          <a:prstGeom prst="rect">
            <a:avLst/>
          </a:prstGeom>
        </p:spPr>
      </p:pic>
      <p:cxnSp>
        <p:nvCxnSpPr>
          <p:cNvPr id="63" name="Straight Connector 62">
            <a:extLst>
              <a:ext uri="{FF2B5EF4-FFF2-40B4-BE49-F238E27FC236}">
                <a16:creationId xmlns:a16="http://schemas.microsoft.com/office/drawing/2014/main" id="{BCFE8796-5F89-1B9B-61BB-7D6D2368F405}"/>
              </a:ext>
            </a:extLst>
          </p:cNvPr>
          <p:cNvCxnSpPr/>
          <p:nvPr/>
        </p:nvCxnSpPr>
        <p:spPr>
          <a:xfrm>
            <a:off x="10913389" y="4604136"/>
            <a:ext cx="0" cy="1121955"/>
          </a:xfrm>
          <a:prstGeom prst="line">
            <a:avLst/>
          </a:prstGeom>
          <a:ln w="31750">
            <a:solidFill>
              <a:schemeClr val="bg1"/>
            </a:solidFill>
          </a:ln>
        </p:spPr>
        <p:style>
          <a:lnRef idx="3">
            <a:schemeClr val="accent6"/>
          </a:lnRef>
          <a:fillRef idx="0">
            <a:schemeClr val="accent6"/>
          </a:fillRef>
          <a:effectRef idx="2">
            <a:schemeClr val="accent6"/>
          </a:effectRef>
          <a:fontRef idx="minor">
            <a:schemeClr val="tx1"/>
          </a:fontRef>
        </p:style>
      </p:cxnSp>
      <p:sp>
        <p:nvSpPr>
          <p:cNvPr id="65" name="Flowchart: Connector 64">
            <a:extLst>
              <a:ext uri="{FF2B5EF4-FFF2-40B4-BE49-F238E27FC236}">
                <a16:creationId xmlns:a16="http://schemas.microsoft.com/office/drawing/2014/main" id="{89F65725-74F7-2EC6-9DD8-EB3E34EBC67C}"/>
              </a:ext>
            </a:extLst>
          </p:cNvPr>
          <p:cNvSpPr/>
          <p:nvPr/>
        </p:nvSpPr>
        <p:spPr>
          <a:xfrm>
            <a:off x="8037489" y="5743847"/>
            <a:ext cx="693079" cy="674405"/>
          </a:xfrm>
          <a:prstGeom prst="flowChartConnector">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6" name="Flowchart: Connector 65">
            <a:extLst>
              <a:ext uri="{FF2B5EF4-FFF2-40B4-BE49-F238E27FC236}">
                <a16:creationId xmlns:a16="http://schemas.microsoft.com/office/drawing/2014/main" id="{5FD983E5-43F3-996B-7B57-ED44AB3AA141}"/>
              </a:ext>
            </a:extLst>
          </p:cNvPr>
          <p:cNvSpPr/>
          <p:nvPr/>
        </p:nvSpPr>
        <p:spPr>
          <a:xfrm>
            <a:off x="9353173" y="5727481"/>
            <a:ext cx="742195" cy="722720"/>
          </a:xfrm>
          <a:prstGeom prst="flowChartConnector">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7" name="Flowchart: Connector 66">
            <a:extLst>
              <a:ext uri="{FF2B5EF4-FFF2-40B4-BE49-F238E27FC236}">
                <a16:creationId xmlns:a16="http://schemas.microsoft.com/office/drawing/2014/main" id="{DA51EA3A-5014-4E7B-7BDB-CDB11541BB10}"/>
              </a:ext>
            </a:extLst>
          </p:cNvPr>
          <p:cNvSpPr/>
          <p:nvPr/>
        </p:nvSpPr>
        <p:spPr>
          <a:xfrm>
            <a:off x="10587625" y="5746415"/>
            <a:ext cx="693079" cy="674405"/>
          </a:xfrm>
          <a:prstGeom prst="flowChartConnector">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68" name="Straight Arrow Connector 67">
            <a:extLst>
              <a:ext uri="{FF2B5EF4-FFF2-40B4-BE49-F238E27FC236}">
                <a16:creationId xmlns:a16="http://schemas.microsoft.com/office/drawing/2014/main" id="{5A53C4C4-8E91-CDC0-D978-3F6DD2AA94D4}"/>
              </a:ext>
            </a:extLst>
          </p:cNvPr>
          <p:cNvCxnSpPr>
            <a:cxnSpLocks/>
          </p:cNvCxnSpPr>
          <p:nvPr/>
        </p:nvCxnSpPr>
        <p:spPr>
          <a:xfrm flipV="1">
            <a:off x="8441290" y="4604136"/>
            <a:ext cx="563746" cy="1142279"/>
          </a:xfrm>
          <a:prstGeom prst="straightConnector1">
            <a:avLst/>
          </a:prstGeom>
          <a:ln w="31750" cap="flat" cmpd="sng" algn="ctr">
            <a:solidFill>
              <a:schemeClr val="bg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71" name="Straight Arrow Connector 70">
            <a:extLst>
              <a:ext uri="{FF2B5EF4-FFF2-40B4-BE49-F238E27FC236}">
                <a16:creationId xmlns:a16="http://schemas.microsoft.com/office/drawing/2014/main" id="{DACAF6BB-3258-DCD6-EEAC-CE7AB5D27323}"/>
              </a:ext>
            </a:extLst>
          </p:cNvPr>
          <p:cNvCxnSpPr>
            <a:cxnSpLocks/>
          </p:cNvCxnSpPr>
          <p:nvPr/>
        </p:nvCxnSpPr>
        <p:spPr>
          <a:xfrm flipH="1" flipV="1">
            <a:off x="9645244" y="4686579"/>
            <a:ext cx="30096" cy="1040452"/>
          </a:xfrm>
          <a:prstGeom prst="straightConnector1">
            <a:avLst/>
          </a:prstGeom>
          <a:ln w="31750" cap="flat" cmpd="sng" algn="ctr">
            <a:solidFill>
              <a:schemeClr val="bg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73" name="Picture 72" descr="A black and white image of a wallet&#10;&#10;AI-generated content may be incorrect.">
            <a:extLst>
              <a:ext uri="{FF2B5EF4-FFF2-40B4-BE49-F238E27FC236}">
                <a16:creationId xmlns:a16="http://schemas.microsoft.com/office/drawing/2014/main" id="{3F7DEF21-0D41-4D47-5976-EC00F80A98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25617" y="5815961"/>
            <a:ext cx="499065" cy="49906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74" name="Picture 73" descr="A black and white image of a wallet&#10;&#10;AI-generated content may be incorrect.">
            <a:extLst>
              <a:ext uri="{FF2B5EF4-FFF2-40B4-BE49-F238E27FC236}">
                <a16:creationId xmlns:a16="http://schemas.microsoft.com/office/drawing/2014/main" id="{E9811312-8BCF-7970-59E2-BA47C23BB5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65773" y="5807083"/>
            <a:ext cx="499065" cy="49906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75" name="Picture 74" descr="A blue arrows on a black background&#10;&#10;AI-generated content may be incorrect.">
            <a:extLst>
              <a:ext uri="{FF2B5EF4-FFF2-40B4-BE49-F238E27FC236}">
                <a16:creationId xmlns:a16="http://schemas.microsoft.com/office/drawing/2014/main" id="{BBE8EA26-78D7-155A-97A0-ACF4E130B539}"/>
              </a:ext>
            </a:extLst>
          </p:cNvPr>
          <p:cNvPicPr>
            <a:picLocks noChangeAspect="1"/>
          </p:cNvPicPr>
          <p:nvPr/>
        </p:nvPicPr>
        <p:blipFill>
          <a:blip r:embed="rId6">
            <a:biLevel thresh="50000"/>
            <a:extLst>
              <a:ext uri="{28A0092B-C50C-407E-A947-70E740481C1C}">
                <a14:useLocalDpi xmlns:a14="http://schemas.microsoft.com/office/drawing/2010/main" val="0"/>
              </a:ext>
            </a:extLst>
          </a:blip>
          <a:stretch>
            <a:fillRect/>
          </a:stretch>
        </p:blipFill>
        <p:spPr>
          <a:xfrm>
            <a:off x="10727403" y="5900191"/>
            <a:ext cx="397079" cy="397079"/>
          </a:xfrm>
          <a:prstGeom prst="rect">
            <a:avLst/>
          </a:prstGeom>
        </p:spPr>
      </p:pic>
      <p:sp>
        <p:nvSpPr>
          <p:cNvPr id="77" name="TextBox 76">
            <a:extLst>
              <a:ext uri="{FF2B5EF4-FFF2-40B4-BE49-F238E27FC236}">
                <a16:creationId xmlns:a16="http://schemas.microsoft.com/office/drawing/2014/main" id="{901209D6-BB33-6698-A4F4-C74BAF5E2F5C}"/>
              </a:ext>
            </a:extLst>
          </p:cNvPr>
          <p:cNvSpPr txBox="1"/>
          <p:nvPr/>
        </p:nvSpPr>
        <p:spPr>
          <a:xfrm>
            <a:off x="7545233" y="5820829"/>
            <a:ext cx="547562" cy="307777"/>
          </a:xfrm>
          <a:prstGeom prst="rect">
            <a:avLst/>
          </a:prstGeom>
          <a:noFill/>
        </p:spPr>
        <p:txBody>
          <a:bodyPr wrap="square">
            <a:spAutoFit/>
          </a:bodyPr>
          <a:lstStyle/>
          <a:p>
            <a:r>
              <a:rPr lang="en-US" sz="1400" b="1" dirty="0" err="1">
                <a:solidFill>
                  <a:schemeClr val="bg1"/>
                </a:solidFill>
                <a:latin typeface="+mj-lt"/>
              </a:rPr>
              <a:t>uma</a:t>
            </a:r>
            <a:endParaRPr lang="en-IN" sz="1400" b="1" dirty="0">
              <a:solidFill>
                <a:schemeClr val="bg1"/>
              </a:solidFill>
              <a:latin typeface="+mj-lt"/>
            </a:endParaRPr>
          </a:p>
        </p:txBody>
      </p:sp>
      <p:sp>
        <p:nvSpPr>
          <p:cNvPr id="78" name="TextBox 77">
            <a:extLst>
              <a:ext uri="{FF2B5EF4-FFF2-40B4-BE49-F238E27FC236}">
                <a16:creationId xmlns:a16="http://schemas.microsoft.com/office/drawing/2014/main" id="{614558C5-3E50-FAB8-C5C4-8F7499A7BB44}"/>
              </a:ext>
            </a:extLst>
          </p:cNvPr>
          <p:cNvSpPr txBox="1"/>
          <p:nvPr/>
        </p:nvSpPr>
        <p:spPr>
          <a:xfrm>
            <a:off x="8712811" y="5844623"/>
            <a:ext cx="597406" cy="307777"/>
          </a:xfrm>
          <a:prstGeom prst="rect">
            <a:avLst/>
          </a:prstGeom>
          <a:noFill/>
        </p:spPr>
        <p:txBody>
          <a:bodyPr wrap="square">
            <a:spAutoFit/>
          </a:bodyPr>
          <a:lstStyle/>
          <a:p>
            <a:r>
              <a:rPr lang="en-US" sz="1400" b="1" dirty="0">
                <a:solidFill>
                  <a:schemeClr val="bg1"/>
                </a:solidFill>
                <a:latin typeface="+mj-lt"/>
              </a:rPr>
              <a:t>duas</a:t>
            </a:r>
            <a:endParaRPr lang="en-IN" sz="1400" b="1" dirty="0">
              <a:solidFill>
                <a:schemeClr val="bg1"/>
              </a:solidFill>
              <a:latin typeface="+mj-lt"/>
            </a:endParaRPr>
          </a:p>
        </p:txBody>
      </p:sp>
      <p:sp>
        <p:nvSpPr>
          <p:cNvPr id="79" name="TextBox 78">
            <a:extLst>
              <a:ext uri="{FF2B5EF4-FFF2-40B4-BE49-F238E27FC236}">
                <a16:creationId xmlns:a16="http://schemas.microsoft.com/office/drawing/2014/main" id="{552E764B-4436-B13E-957A-C0554970998F}"/>
              </a:ext>
            </a:extLst>
          </p:cNvPr>
          <p:cNvSpPr txBox="1"/>
          <p:nvPr/>
        </p:nvSpPr>
        <p:spPr>
          <a:xfrm>
            <a:off x="11279957" y="5827231"/>
            <a:ext cx="555983" cy="307777"/>
          </a:xfrm>
          <a:prstGeom prst="rect">
            <a:avLst/>
          </a:prstGeom>
          <a:noFill/>
        </p:spPr>
        <p:txBody>
          <a:bodyPr wrap="square">
            <a:spAutoFit/>
          </a:bodyPr>
          <a:lstStyle/>
          <a:p>
            <a:r>
              <a:rPr lang="en-US" sz="1400" b="1" dirty="0" err="1">
                <a:solidFill>
                  <a:schemeClr val="bg1"/>
                </a:solidFill>
                <a:latin typeface="+mj-lt"/>
              </a:rPr>
              <a:t>três</a:t>
            </a:r>
            <a:endParaRPr lang="en-IN" sz="1400" b="1" dirty="0">
              <a:solidFill>
                <a:schemeClr val="bg1"/>
              </a:solidFill>
              <a:latin typeface="+mj-lt"/>
            </a:endParaRPr>
          </a:p>
        </p:txBody>
      </p:sp>
      <p:sp>
        <p:nvSpPr>
          <p:cNvPr id="80" name="TextBox 79">
            <a:extLst>
              <a:ext uri="{FF2B5EF4-FFF2-40B4-BE49-F238E27FC236}">
                <a16:creationId xmlns:a16="http://schemas.microsoft.com/office/drawing/2014/main" id="{3B007D80-71AD-5875-3935-7BA86A9F6E3D}"/>
              </a:ext>
            </a:extLst>
          </p:cNvPr>
          <p:cNvSpPr txBox="1"/>
          <p:nvPr/>
        </p:nvSpPr>
        <p:spPr>
          <a:xfrm>
            <a:off x="129304" y="6472449"/>
            <a:ext cx="2091381" cy="276999"/>
          </a:xfrm>
          <a:prstGeom prst="rect">
            <a:avLst/>
          </a:prstGeom>
          <a:noFill/>
        </p:spPr>
        <p:txBody>
          <a:bodyPr wrap="square" rtlCol="0">
            <a:spAutoFit/>
          </a:bodyPr>
          <a:lstStyle/>
          <a:p>
            <a:pPr algn="l"/>
            <a:r>
              <a:rPr lang="en-US" sz="1200" b="1" kern="1200" spc="0" dirty="0">
                <a:solidFill>
                  <a:schemeClr val="accent6"/>
                </a:solidFill>
                <a:latin typeface="+mj-lt"/>
                <a:ea typeface="+mn-ea"/>
                <a:cs typeface="+mn-cs"/>
              </a:rPr>
              <a:t>www.</a:t>
            </a:r>
            <a:r>
              <a:rPr lang="en-IN" sz="1200" b="1" kern="1200" spc="0" dirty="0">
                <a:solidFill>
                  <a:schemeClr val="accent6"/>
                </a:solidFill>
                <a:latin typeface="+mj-lt"/>
                <a:ea typeface="+mn-ea"/>
                <a:cs typeface="+mn-cs"/>
              </a:rPr>
              <a:t>xsynergy.io</a:t>
            </a:r>
            <a:endParaRPr lang="id-ID" sz="1200" b="1" kern="1200" spc="0" dirty="0">
              <a:solidFill>
                <a:schemeClr val="accent6"/>
              </a:solidFill>
              <a:latin typeface="+mj-lt"/>
              <a:ea typeface="+mn-ea"/>
              <a:cs typeface="+mn-cs"/>
            </a:endParaRPr>
          </a:p>
        </p:txBody>
      </p:sp>
    </p:spTree>
    <p:extLst>
      <p:ext uri="{BB962C8B-B14F-4D97-AF65-F5344CB8AC3E}">
        <p14:creationId xmlns:p14="http://schemas.microsoft.com/office/powerpoint/2010/main" val="840130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6CC40-EAEE-0C8B-57DF-3E5B800B7FE7}"/>
            </a:ext>
          </a:extLst>
        </p:cNvPr>
        <p:cNvGrpSpPr/>
        <p:nvPr/>
      </p:nvGrpSpPr>
      <p:grpSpPr>
        <a:xfrm>
          <a:off x="0" y="0"/>
          <a:ext cx="0" cy="0"/>
          <a:chOff x="0" y="0"/>
          <a:chExt cx="0" cy="0"/>
        </a:xfrm>
      </p:grpSpPr>
      <p:pic>
        <p:nvPicPr>
          <p:cNvPr id="4" name="Picture 3" descr="Green lights in a black background&#10;&#10;AI-generated content may be incorrect.">
            <a:extLst>
              <a:ext uri="{FF2B5EF4-FFF2-40B4-BE49-F238E27FC236}">
                <a16:creationId xmlns:a16="http://schemas.microsoft.com/office/drawing/2014/main" id="{43600184-B434-C007-8AA4-9ED793D3E0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802"/>
            <a:ext cx="12191999" cy="6841066"/>
          </a:xfrm>
          <a:prstGeom prst="rect">
            <a:avLst/>
          </a:prstGeom>
        </p:spPr>
      </p:pic>
      <p:sp>
        <p:nvSpPr>
          <p:cNvPr id="5" name="Rectangle 4">
            <a:extLst>
              <a:ext uri="{FF2B5EF4-FFF2-40B4-BE49-F238E27FC236}">
                <a16:creationId xmlns:a16="http://schemas.microsoft.com/office/drawing/2014/main" id="{F23607F0-4453-6369-E1DF-27F8CB4D3427}"/>
              </a:ext>
            </a:extLst>
          </p:cNvPr>
          <p:cNvSpPr/>
          <p:nvPr/>
        </p:nvSpPr>
        <p:spPr>
          <a:xfrm flipH="1">
            <a:off x="-2" y="-901"/>
            <a:ext cx="12192001" cy="6858000"/>
          </a:xfrm>
          <a:prstGeom prst="rect">
            <a:avLst/>
          </a:prstGeom>
          <a:gradFill>
            <a:gsLst>
              <a:gs pos="0">
                <a:schemeClr val="tx1">
                  <a:alpha val="0"/>
                </a:schemeClr>
              </a:gs>
              <a:gs pos="100000">
                <a:schemeClr val="tx1">
                  <a:alpha val="72000"/>
                  <a:lumMod val="4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solidFill>
            </a:endParaRPr>
          </a:p>
        </p:txBody>
      </p:sp>
      <p:sp>
        <p:nvSpPr>
          <p:cNvPr id="38" name="Cube 37">
            <a:extLst>
              <a:ext uri="{FF2B5EF4-FFF2-40B4-BE49-F238E27FC236}">
                <a16:creationId xmlns:a16="http://schemas.microsoft.com/office/drawing/2014/main" id="{A063C619-6151-2FA9-B3BA-300C4F024D88}"/>
              </a:ext>
            </a:extLst>
          </p:cNvPr>
          <p:cNvSpPr/>
          <p:nvPr/>
        </p:nvSpPr>
        <p:spPr>
          <a:xfrm>
            <a:off x="8294204" y="-530666"/>
            <a:ext cx="3968851" cy="4149254"/>
          </a:xfrm>
          <a:prstGeom prst="cube">
            <a:avLst>
              <a:gd name="adj" fmla="val 54012"/>
            </a:avLst>
          </a:prstGeom>
          <a:gradFill flip="none" rotWithShape="1">
            <a:gsLst>
              <a:gs pos="20000">
                <a:schemeClr val="accent1">
                  <a:alpha val="0"/>
                </a:schemeClr>
              </a:gs>
              <a:gs pos="100000">
                <a:schemeClr val="accent6">
                  <a:alpha val="40000"/>
                </a:schemeClr>
              </a:gs>
            </a:gsLst>
            <a:lin ang="18900000" scaled="1"/>
            <a:tileRect/>
          </a:gra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 name="TextBox 15">
            <a:extLst>
              <a:ext uri="{FF2B5EF4-FFF2-40B4-BE49-F238E27FC236}">
                <a16:creationId xmlns:a16="http://schemas.microsoft.com/office/drawing/2014/main" id="{0D914D38-EE99-A9C2-D722-1C163CB2611A}"/>
              </a:ext>
            </a:extLst>
          </p:cNvPr>
          <p:cNvSpPr txBox="1"/>
          <p:nvPr/>
        </p:nvSpPr>
        <p:spPr>
          <a:xfrm>
            <a:off x="1878187" y="428260"/>
            <a:ext cx="10889520" cy="707886"/>
          </a:xfrm>
          <a:prstGeom prst="rect">
            <a:avLst/>
          </a:prstGeom>
        </p:spPr>
        <p:txBody>
          <a:bodyPr wrap="square" rtlCol="0" anchor="b">
            <a:spAutoFit/>
          </a:bodyPr>
          <a:lstStyle/>
          <a:p>
            <a:r>
              <a:rPr lang="en-US" sz="4000" b="1" dirty="0">
                <a:solidFill>
                  <a:schemeClr val="accent6"/>
                </a:solidFill>
                <a:latin typeface="+mj-lt"/>
              </a:rPr>
              <a:t>XSYNERGY </a:t>
            </a:r>
            <a:r>
              <a:rPr lang="en-US" sz="4000" b="1" dirty="0">
                <a:solidFill>
                  <a:schemeClr val="bg1"/>
                </a:solidFill>
                <a:latin typeface="+mj-lt"/>
              </a:rPr>
              <a:t>DUAS COMO FUNCIONA</a:t>
            </a:r>
            <a:r>
              <a:rPr lang="en-US" sz="4000" b="1" dirty="0">
                <a:solidFill>
                  <a:schemeClr val="accent6"/>
                </a:solidFill>
                <a:latin typeface="+mj-lt"/>
              </a:rPr>
              <a:t>?</a:t>
            </a:r>
            <a:endParaRPr lang="en-ID" sz="4000" b="1" dirty="0">
              <a:solidFill>
                <a:schemeClr val="accent6"/>
              </a:solidFill>
              <a:latin typeface="+mj-lt"/>
            </a:endParaRPr>
          </a:p>
        </p:txBody>
      </p:sp>
      <p:sp>
        <p:nvSpPr>
          <p:cNvPr id="39" name="Cube 38">
            <a:extLst>
              <a:ext uri="{FF2B5EF4-FFF2-40B4-BE49-F238E27FC236}">
                <a16:creationId xmlns:a16="http://schemas.microsoft.com/office/drawing/2014/main" id="{BC0E790D-A0F9-525D-E713-9CEDC190B4F4}"/>
              </a:ext>
            </a:extLst>
          </p:cNvPr>
          <p:cNvSpPr/>
          <p:nvPr/>
        </p:nvSpPr>
        <p:spPr>
          <a:xfrm flipH="1">
            <a:off x="8592725" y="3378429"/>
            <a:ext cx="4419934" cy="4406582"/>
          </a:xfrm>
          <a:prstGeom prst="cube">
            <a:avLst>
              <a:gd name="adj" fmla="val 69390"/>
            </a:avLst>
          </a:prstGeom>
          <a:gradFill flip="none" rotWithShape="1">
            <a:gsLst>
              <a:gs pos="20000">
                <a:schemeClr val="accent1">
                  <a:alpha val="0"/>
                </a:schemeClr>
              </a:gs>
              <a:gs pos="100000">
                <a:schemeClr val="accent6">
                  <a:alpha val="60000"/>
                </a:schemeClr>
              </a:gs>
            </a:gsLst>
            <a:lin ang="18900000" scaled="1"/>
            <a:tileRect/>
          </a:gra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3" name="Picture 2" descr="A green lit up coin&#10;&#10;AI-generated content may be incorrect.">
            <a:extLst>
              <a:ext uri="{FF2B5EF4-FFF2-40B4-BE49-F238E27FC236}">
                <a16:creationId xmlns:a16="http://schemas.microsoft.com/office/drawing/2014/main" id="{22B1E8A9-3A91-A7F4-C8A5-456DE88D02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63" y="125617"/>
            <a:ext cx="868218" cy="868218"/>
          </a:xfrm>
          <a:prstGeom prst="rect">
            <a:avLst/>
          </a:prstGeom>
        </p:spPr>
      </p:pic>
      <p:sp>
        <p:nvSpPr>
          <p:cNvPr id="9" name="TextBox 8">
            <a:extLst>
              <a:ext uri="{FF2B5EF4-FFF2-40B4-BE49-F238E27FC236}">
                <a16:creationId xmlns:a16="http://schemas.microsoft.com/office/drawing/2014/main" id="{9E06CD90-98AB-A22D-1422-EC21CB21C690}"/>
              </a:ext>
            </a:extLst>
          </p:cNvPr>
          <p:cNvSpPr txBox="1"/>
          <p:nvPr/>
        </p:nvSpPr>
        <p:spPr>
          <a:xfrm>
            <a:off x="1041229" y="1970239"/>
            <a:ext cx="6001766" cy="3139321"/>
          </a:xfrm>
          <a:prstGeom prst="rect">
            <a:avLst/>
          </a:prstGeom>
          <a:noFill/>
        </p:spPr>
        <p:txBody>
          <a:bodyPr wrap="square">
            <a:spAutoFit/>
          </a:bodyPr>
          <a:lstStyle/>
          <a:p>
            <a:r>
              <a:rPr lang="en-US" sz="1600" b="1" dirty="0" err="1">
                <a:solidFill>
                  <a:schemeClr val="accent6"/>
                </a:solidFill>
                <a:latin typeface="+mj-lt"/>
              </a:rPr>
              <a:t>Caça-níqueis</a:t>
            </a:r>
            <a:r>
              <a:rPr lang="en-US" sz="1600" b="1" dirty="0">
                <a:solidFill>
                  <a:schemeClr val="accent6"/>
                </a:solidFill>
                <a:latin typeface="+mj-lt"/>
              </a:rPr>
              <a:t> </a:t>
            </a:r>
            <a:r>
              <a:rPr lang="en-US" sz="1600" b="1" dirty="0" err="1">
                <a:solidFill>
                  <a:schemeClr val="accent6"/>
                </a:solidFill>
                <a:latin typeface="+mj-lt"/>
              </a:rPr>
              <a:t>uma</a:t>
            </a:r>
            <a:r>
              <a:rPr lang="en-US" sz="1600" b="1" dirty="0">
                <a:solidFill>
                  <a:schemeClr val="accent6"/>
                </a:solidFill>
                <a:latin typeface="+mj-lt"/>
              </a:rPr>
              <a:t> &amp; duas : </a:t>
            </a:r>
            <a:r>
              <a:rPr lang="en-US" b="1" dirty="0" err="1">
                <a:solidFill>
                  <a:schemeClr val="accent6"/>
                </a:solidFill>
              </a:rPr>
              <a:t>Caça-níqueis</a:t>
            </a: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dirty="0" err="1">
                <a:solidFill>
                  <a:schemeClr val="bg1"/>
                </a:solidFill>
                <a:latin typeface="Arial" panose="020B0604020202020204" pitchFamily="34" charset="0"/>
                <a:ea typeface="Cambria" panose="02040503050406030204" pitchFamily="18" charset="0"/>
                <a:cs typeface="Arial" panose="020B0604020202020204" pitchFamily="34" charset="0"/>
              </a:rPr>
              <a:t>uma</a:t>
            </a: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 &amp; duas : </a:t>
            </a:r>
            <a:r>
              <a:rPr lang="pt-BR" dirty="0">
                <a:solidFill>
                  <a:schemeClr val="bg1"/>
                </a:solidFill>
                <a:latin typeface="Arial" panose="020B0604020202020204" pitchFamily="34" charset="0"/>
                <a:ea typeface="Cambria" panose="02040503050406030204" pitchFamily="18" charset="0"/>
                <a:cs typeface="Arial" panose="020B0604020202020204" pitchFamily="34" charset="0"/>
              </a:rPr>
              <a:t>cem por cento das comissões disponíveis vão para a sua linha ascendente, mantendo o sistema a fluir e recompensando o trabalho em equipa.</a:t>
            </a:r>
            <a:br>
              <a:rPr lang="en-US" dirty="0">
                <a:solidFill>
                  <a:schemeClr val="bg1"/>
                </a:solidFill>
                <a:latin typeface="Cambria" panose="02040503050406030204" pitchFamily="18" charset="0"/>
                <a:ea typeface="Cambria" panose="02040503050406030204" pitchFamily="18" charset="0"/>
                <a:cs typeface="ADLaM Display" panose="02010000000000000000" pitchFamily="2" charset="0"/>
              </a:rPr>
            </a:br>
            <a:r>
              <a:rPr lang="en-US" sz="1600" b="1" dirty="0" err="1">
                <a:solidFill>
                  <a:schemeClr val="accent6"/>
                </a:solidFill>
                <a:latin typeface="+mj-lt"/>
              </a:rPr>
              <a:t>Caça-níqueis</a:t>
            </a:r>
            <a:r>
              <a:rPr lang="en-US" sz="1600" b="1" dirty="0">
                <a:solidFill>
                  <a:schemeClr val="accent6"/>
                </a:solidFill>
                <a:latin typeface="+mj-lt"/>
              </a:rPr>
              <a:t> </a:t>
            </a:r>
            <a:r>
              <a:rPr lang="en-US" sz="1600" b="1" dirty="0" err="1">
                <a:solidFill>
                  <a:schemeClr val="accent6"/>
                </a:solidFill>
                <a:latin typeface="+mj-lt"/>
              </a:rPr>
              <a:t>três</a:t>
            </a:r>
            <a:r>
              <a:rPr lang="en-US" sz="1600" b="1" dirty="0">
                <a:solidFill>
                  <a:schemeClr val="accent6"/>
                </a:solidFill>
                <a:latin typeface="+mj-lt"/>
              </a:rPr>
              <a:t>, </a:t>
            </a:r>
            <a:r>
              <a:rPr lang="en-US" sz="1600" b="1" dirty="0" err="1">
                <a:solidFill>
                  <a:schemeClr val="accent6"/>
                </a:solidFill>
                <a:latin typeface="+mj-lt"/>
              </a:rPr>
              <a:t>quatro</a:t>
            </a:r>
            <a:r>
              <a:rPr lang="en-US" sz="1600" b="1" dirty="0">
                <a:solidFill>
                  <a:schemeClr val="accent6"/>
                </a:solidFill>
                <a:latin typeface="+mj-lt"/>
              </a:rPr>
              <a:t> &amp; </a:t>
            </a:r>
            <a:r>
              <a:rPr lang="en-US" sz="1600" b="1" dirty="0" err="1">
                <a:solidFill>
                  <a:schemeClr val="accent6"/>
                </a:solidFill>
                <a:latin typeface="+mj-lt"/>
              </a:rPr>
              <a:t>cinco</a:t>
            </a:r>
            <a:r>
              <a:rPr lang="en-US" sz="1600" b="1" dirty="0">
                <a:solidFill>
                  <a:schemeClr val="accent6"/>
                </a:solidFill>
                <a:latin typeface="+mj-lt"/>
              </a:rPr>
              <a:t> : </a:t>
            </a:r>
            <a:r>
              <a:rPr lang="pt-BR" dirty="0">
                <a:solidFill>
                  <a:schemeClr val="bg1"/>
                </a:solidFill>
                <a:latin typeface="Arial" panose="020B0604020202020204" pitchFamily="34" charset="0"/>
                <a:ea typeface="Cambria" panose="02040503050406030204" pitchFamily="18" charset="0"/>
                <a:cs typeface="Arial" panose="020B0604020202020204" pitchFamily="34" charset="0"/>
              </a:rPr>
              <a:t> pode ganhar comissões de cem por cento disponíveis instantaneamente na sua carteira</a:t>
            </a:r>
          </a:p>
          <a:p>
            <a:r>
              <a:rPr lang="pt-BR" dirty="0">
                <a:solidFill>
                  <a:schemeClr val="bg1"/>
                </a:solidFill>
                <a:latin typeface="Arial" panose="020B0604020202020204" pitchFamily="34" charset="0"/>
                <a:ea typeface="Cambria" panose="02040503050406030204" pitchFamily="18" charset="0"/>
                <a:cs typeface="Arial" panose="020B0604020202020204" pitchFamily="34" charset="0"/>
              </a:rPr>
              <a:t>Em vez disso, desencadeia um reinvestimento automático, reabrindo o seu ciclo XSYNERGY duas. O pagamento vai para o seu parceiro superior, enquanto mantém a sua posição ativa para lucrar continuamente.</a:t>
            </a:r>
            <a:endParaRPr lang="en-US" dirty="0">
              <a:solidFill>
                <a:schemeClr val="bg1"/>
              </a:solidFill>
              <a:latin typeface="Arial" panose="020B0604020202020204" pitchFamily="34" charset="0"/>
              <a:ea typeface="Cambria" panose="02040503050406030204" pitchFamily="18" charset="0"/>
              <a:cs typeface="Arial" panose="020B0604020202020204" pitchFamily="34" charset="0"/>
            </a:endParaRPr>
          </a:p>
        </p:txBody>
      </p:sp>
      <p:sp>
        <p:nvSpPr>
          <p:cNvPr id="25" name="Rectangle: Rounded Corners 24">
            <a:extLst>
              <a:ext uri="{FF2B5EF4-FFF2-40B4-BE49-F238E27FC236}">
                <a16:creationId xmlns:a16="http://schemas.microsoft.com/office/drawing/2014/main" id="{186B27B2-B055-6515-0C04-1F105E685BEE}"/>
              </a:ext>
            </a:extLst>
          </p:cNvPr>
          <p:cNvSpPr/>
          <p:nvPr/>
        </p:nvSpPr>
        <p:spPr>
          <a:xfrm>
            <a:off x="8912789" y="1520329"/>
            <a:ext cx="1330194" cy="730390"/>
          </a:xfrm>
          <a:prstGeom prst="roundRect">
            <a:avLst/>
          </a:prstGeom>
          <a:solidFill>
            <a:schemeClr val="tx1"/>
          </a:solidFill>
          <a:ln>
            <a:solidFill>
              <a:schemeClr val="bg1"/>
            </a:solidFill>
          </a:ln>
          <a:effectLst>
            <a:outerShdw blurRad="5461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BFE2025-538D-5BB7-9AFF-0002B3FCA655}"/>
              </a:ext>
            </a:extLst>
          </p:cNvPr>
          <p:cNvSpPr txBox="1"/>
          <p:nvPr/>
        </p:nvSpPr>
        <p:spPr>
          <a:xfrm>
            <a:off x="9438991" y="1640542"/>
            <a:ext cx="1094533" cy="381771"/>
          </a:xfrm>
          <a:prstGeom prst="rect">
            <a:avLst/>
          </a:prstGeom>
          <a:noFill/>
        </p:spPr>
        <p:txBody>
          <a:bodyPr wrap="square" rtlCol="0">
            <a:spAutoFit/>
          </a:bodyPr>
          <a:lstStyle/>
          <a:p>
            <a:pPr>
              <a:lnSpc>
                <a:spcPct val="110000"/>
              </a:lnSpc>
            </a:pPr>
            <a:r>
              <a:rPr lang="en-US" b="1" dirty="0">
                <a:solidFill>
                  <a:schemeClr val="bg1"/>
                </a:solidFill>
                <a:latin typeface="+mj-lt"/>
              </a:rPr>
              <a:t>EU IA</a:t>
            </a:r>
          </a:p>
        </p:txBody>
      </p:sp>
      <p:grpSp>
        <p:nvGrpSpPr>
          <p:cNvPr id="35" name="Group 34">
            <a:extLst>
              <a:ext uri="{FF2B5EF4-FFF2-40B4-BE49-F238E27FC236}">
                <a16:creationId xmlns:a16="http://schemas.microsoft.com/office/drawing/2014/main" id="{61492E84-52F3-4A05-DA8D-346A6F6E4D56}"/>
              </a:ext>
            </a:extLst>
          </p:cNvPr>
          <p:cNvGrpSpPr/>
          <p:nvPr/>
        </p:nvGrpSpPr>
        <p:grpSpPr>
          <a:xfrm>
            <a:off x="8721844" y="1631880"/>
            <a:ext cx="529014" cy="507288"/>
            <a:chOff x="3140667" y="2901058"/>
            <a:chExt cx="757038" cy="725949"/>
          </a:xfrm>
        </p:grpSpPr>
        <p:sp>
          <p:nvSpPr>
            <p:cNvPr id="40" name="Rectangle: Rounded Corners 39">
              <a:extLst>
                <a:ext uri="{FF2B5EF4-FFF2-40B4-BE49-F238E27FC236}">
                  <a16:creationId xmlns:a16="http://schemas.microsoft.com/office/drawing/2014/main" id="{6B4444CF-8AF9-BADE-1A5F-5F5CEF13F3BB}"/>
                </a:ext>
              </a:extLst>
            </p:cNvPr>
            <p:cNvSpPr/>
            <p:nvPr/>
          </p:nvSpPr>
          <p:spPr>
            <a:xfrm>
              <a:off x="3140667" y="2901058"/>
              <a:ext cx="757038" cy="725949"/>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41" name="任意形状 644">
              <a:extLst>
                <a:ext uri="{FF2B5EF4-FFF2-40B4-BE49-F238E27FC236}">
                  <a16:creationId xmlns:a16="http://schemas.microsoft.com/office/drawing/2014/main" id="{8F5F2842-FF55-AF3D-8990-7E30EA474D60}"/>
                </a:ext>
              </a:extLst>
            </p:cNvPr>
            <p:cNvSpPr/>
            <p:nvPr/>
          </p:nvSpPr>
          <p:spPr>
            <a:xfrm>
              <a:off x="3328853" y="3068391"/>
              <a:ext cx="384877" cy="384877"/>
            </a:xfrm>
            <a:prstGeom prst="rect">
              <a:avLst/>
            </a:prstGeom>
            <a:solidFill>
              <a:schemeClr val="tx1">
                <a:alpha val="0"/>
              </a:schemeClr>
            </a:solidFill>
            <a:ln w="12700" cap="flat">
              <a:noFill/>
              <a:miter lim="400000"/>
            </a:ln>
            <a:effectLst/>
          </p:spPr>
          <p:txBody>
            <a:bodyPr wrap="square" lIns="45719" tIns="45719" rIns="45719" bIns="45719" numCol="1" anchor="ctr">
              <a:noAutofit/>
            </a:bodyPr>
            <a:lstStyle/>
            <a:p>
              <a:endParaRPr/>
            </a:p>
          </p:txBody>
        </p:sp>
      </p:grpSp>
      <p:sp>
        <p:nvSpPr>
          <p:cNvPr id="65" name="Flowchart: Connector 64">
            <a:extLst>
              <a:ext uri="{FF2B5EF4-FFF2-40B4-BE49-F238E27FC236}">
                <a16:creationId xmlns:a16="http://schemas.microsoft.com/office/drawing/2014/main" id="{16B46A1A-1818-8BBA-5AAC-2BA37EEB68BB}"/>
              </a:ext>
            </a:extLst>
          </p:cNvPr>
          <p:cNvSpPr/>
          <p:nvPr/>
        </p:nvSpPr>
        <p:spPr>
          <a:xfrm>
            <a:off x="7506763" y="4797068"/>
            <a:ext cx="693079" cy="674405"/>
          </a:xfrm>
          <a:prstGeom prst="flowChartConnector">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6" name="Flowchart: Connector 65">
            <a:extLst>
              <a:ext uri="{FF2B5EF4-FFF2-40B4-BE49-F238E27FC236}">
                <a16:creationId xmlns:a16="http://schemas.microsoft.com/office/drawing/2014/main" id="{CDC56759-79B0-494B-513E-AC078EC50D56}"/>
              </a:ext>
            </a:extLst>
          </p:cNvPr>
          <p:cNvSpPr/>
          <p:nvPr/>
        </p:nvSpPr>
        <p:spPr>
          <a:xfrm>
            <a:off x="8760301" y="4771824"/>
            <a:ext cx="742195" cy="722720"/>
          </a:xfrm>
          <a:prstGeom prst="flowChartConnector">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68" name="Straight Arrow Connector 67">
            <a:extLst>
              <a:ext uri="{FF2B5EF4-FFF2-40B4-BE49-F238E27FC236}">
                <a16:creationId xmlns:a16="http://schemas.microsoft.com/office/drawing/2014/main" id="{5AAA7DE9-21BD-26FF-A6B2-5EABB940E130}"/>
              </a:ext>
            </a:extLst>
          </p:cNvPr>
          <p:cNvCxnSpPr>
            <a:cxnSpLocks/>
          </p:cNvCxnSpPr>
          <p:nvPr/>
        </p:nvCxnSpPr>
        <p:spPr>
          <a:xfrm flipV="1">
            <a:off x="8559622" y="2236900"/>
            <a:ext cx="421593" cy="975903"/>
          </a:xfrm>
          <a:prstGeom prst="straightConnector1">
            <a:avLst/>
          </a:prstGeom>
          <a:ln w="31750"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73" name="Picture 72" descr="A black and white image of a wallet&#10;&#10;AI-generated content may be incorrect.">
            <a:extLst>
              <a:ext uri="{FF2B5EF4-FFF2-40B4-BE49-F238E27FC236}">
                <a16:creationId xmlns:a16="http://schemas.microsoft.com/office/drawing/2014/main" id="{06EF7344-4416-740C-CA2B-D898B074DB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94891" y="4869182"/>
            <a:ext cx="499065" cy="49906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74" name="Picture 73" descr="A black and white image of a wallet&#10;&#10;AI-generated content may be incorrect.">
            <a:extLst>
              <a:ext uri="{FF2B5EF4-FFF2-40B4-BE49-F238E27FC236}">
                <a16:creationId xmlns:a16="http://schemas.microsoft.com/office/drawing/2014/main" id="{2BDB2075-630C-ED3A-9F33-8D58986E2B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72901" y="4851426"/>
            <a:ext cx="499065" cy="49906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77" name="TextBox 76">
            <a:extLst>
              <a:ext uri="{FF2B5EF4-FFF2-40B4-BE49-F238E27FC236}">
                <a16:creationId xmlns:a16="http://schemas.microsoft.com/office/drawing/2014/main" id="{3F45DE75-F669-28A8-5A8C-E68177CAB895}"/>
              </a:ext>
            </a:extLst>
          </p:cNvPr>
          <p:cNvSpPr txBox="1"/>
          <p:nvPr/>
        </p:nvSpPr>
        <p:spPr>
          <a:xfrm>
            <a:off x="7396525" y="5489229"/>
            <a:ext cx="693079" cy="400110"/>
          </a:xfrm>
          <a:prstGeom prst="rect">
            <a:avLst/>
          </a:prstGeom>
          <a:noFill/>
        </p:spPr>
        <p:txBody>
          <a:bodyPr wrap="square">
            <a:spAutoFit/>
          </a:bodyPr>
          <a:lstStyle/>
          <a:p>
            <a:r>
              <a:rPr lang="en-US" sz="2000" b="1" dirty="0" err="1">
                <a:solidFill>
                  <a:schemeClr val="bg1"/>
                </a:solidFill>
                <a:latin typeface="+mj-lt"/>
              </a:rPr>
              <a:t>três</a:t>
            </a:r>
            <a:endParaRPr lang="en-IN" sz="2000" b="1" dirty="0">
              <a:solidFill>
                <a:schemeClr val="bg1"/>
              </a:solidFill>
              <a:latin typeface="+mj-lt"/>
            </a:endParaRPr>
          </a:p>
        </p:txBody>
      </p:sp>
      <p:sp>
        <p:nvSpPr>
          <p:cNvPr id="78" name="TextBox 77">
            <a:extLst>
              <a:ext uri="{FF2B5EF4-FFF2-40B4-BE49-F238E27FC236}">
                <a16:creationId xmlns:a16="http://schemas.microsoft.com/office/drawing/2014/main" id="{5581F3AE-3041-7113-1282-7CC090D5CB35}"/>
              </a:ext>
            </a:extLst>
          </p:cNvPr>
          <p:cNvSpPr txBox="1"/>
          <p:nvPr/>
        </p:nvSpPr>
        <p:spPr>
          <a:xfrm>
            <a:off x="8981215" y="5482986"/>
            <a:ext cx="929382" cy="400110"/>
          </a:xfrm>
          <a:prstGeom prst="rect">
            <a:avLst/>
          </a:prstGeom>
          <a:noFill/>
        </p:spPr>
        <p:txBody>
          <a:bodyPr wrap="square">
            <a:spAutoFit/>
          </a:bodyPr>
          <a:lstStyle/>
          <a:p>
            <a:r>
              <a:rPr lang="en-US" sz="2000" b="1" dirty="0" err="1">
                <a:solidFill>
                  <a:schemeClr val="bg1"/>
                </a:solidFill>
                <a:latin typeface="+mj-lt"/>
              </a:rPr>
              <a:t>quatro</a:t>
            </a:r>
            <a:endParaRPr lang="en-IN" sz="2000" b="1" dirty="0">
              <a:solidFill>
                <a:schemeClr val="bg1"/>
              </a:solidFill>
              <a:latin typeface="+mj-lt"/>
            </a:endParaRPr>
          </a:p>
        </p:txBody>
      </p:sp>
      <p:sp>
        <p:nvSpPr>
          <p:cNvPr id="79" name="TextBox 78">
            <a:extLst>
              <a:ext uri="{FF2B5EF4-FFF2-40B4-BE49-F238E27FC236}">
                <a16:creationId xmlns:a16="http://schemas.microsoft.com/office/drawing/2014/main" id="{9BBD0351-CD35-D5A0-8FBF-D13BAC2A1861}"/>
              </a:ext>
            </a:extLst>
          </p:cNvPr>
          <p:cNvSpPr txBox="1"/>
          <p:nvPr/>
        </p:nvSpPr>
        <p:spPr>
          <a:xfrm>
            <a:off x="10037691" y="5500160"/>
            <a:ext cx="718790" cy="369332"/>
          </a:xfrm>
          <a:prstGeom prst="rect">
            <a:avLst/>
          </a:prstGeom>
          <a:noFill/>
        </p:spPr>
        <p:txBody>
          <a:bodyPr wrap="square">
            <a:spAutoFit/>
          </a:bodyPr>
          <a:lstStyle/>
          <a:p>
            <a:r>
              <a:rPr lang="en-US" b="1" dirty="0" err="1">
                <a:solidFill>
                  <a:schemeClr val="bg1"/>
                </a:solidFill>
                <a:latin typeface="+mj-lt"/>
              </a:rPr>
              <a:t>cinco</a:t>
            </a:r>
            <a:endParaRPr lang="en-IN" b="1" dirty="0">
              <a:solidFill>
                <a:schemeClr val="bg1"/>
              </a:solidFill>
              <a:latin typeface="+mj-lt"/>
            </a:endParaRPr>
          </a:p>
        </p:txBody>
      </p:sp>
      <p:sp>
        <p:nvSpPr>
          <p:cNvPr id="10" name="TextBox 9">
            <a:extLst>
              <a:ext uri="{FF2B5EF4-FFF2-40B4-BE49-F238E27FC236}">
                <a16:creationId xmlns:a16="http://schemas.microsoft.com/office/drawing/2014/main" id="{BF4D210F-EF86-CCA1-5DB2-D37402DF0917}"/>
              </a:ext>
            </a:extLst>
          </p:cNvPr>
          <p:cNvSpPr txBox="1"/>
          <p:nvPr/>
        </p:nvSpPr>
        <p:spPr>
          <a:xfrm>
            <a:off x="129304" y="6516839"/>
            <a:ext cx="2091381" cy="276999"/>
          </a:xfrm>
          <a:prstGeom prst="rect">
            <a:avLst/>
          </a:prstGeom>
          <a:noFill/>
        </p:spPr>
        <p:txBody>
          <a:bodyPr wrap="square" rtlCol="0">
            <a:spAutoFit/>
          </a:bodyPr>
          <a:lstStyle/>
          <a:p>
            <a:pPr algn="l"/>
            <a:r>
              <a:rPr lang="en-US" sz="1200" b="1" kern="1200" spc="0" dirty="0">
                <a:solidFill>
                  <a:schemeClr val="accent6"/>
                </a:solidFill>
                <a:latin typeface="+mj-lt"/>
                <a:ea typeface="+mn-ea"/>
                <a:cs typeface="+mn-cs"/>
              </a:rPr>
              <a:t>www.</a:t>
            </a:r>
            <a:r>
              <a:rPr lang="en-IN" sz="1200" b="1" kern="1200" spc="0" dirty="0">
                <a:solidFill>
                  <a:schemeClr val="accent6"/>
                </a:solidFill>
                <a:latin typeface="+mj-lt"/>
                <a:ea typeface="+mn-ea"/>
                <a:cs typeface="+mn-cs"/>
              </a:rPr>
              <a:t>xsynergy.io</a:t>
            </a:r>
            <a:endParaRPr lang="id-ID" sz="1200" b="1" kern="1200" spc="0" dirty="0">
              <a:solidFill>
                <a:schemeClr val="accent6"/>
              </a:solidFill>
              <a:latin typeface="+mj-lt"/>
              <a:ea typeface="+mn-ea"/>
              <a:cs typeface="+mn-cs"/>
            </a:endParaRPr>
          </a:p>
        </p:txBody>
      </p:sp>
      <p:sp>
        <p:nvSpPr>
          <p:cNvPr id="28" name="Flowchart: Connector 27">
            <a:extLst>
              <a:ext uri="{FF2B5EF4-FFF2-40B4-BE49-F238E27FC236}">
                <a16:creationId xmlns:a16="http://schemas.microsoft.com/office/drawing/2014/main" id="{81352AD7-C62E-CFC5-1645-3C9BC426FF31}"/>
              </a:ext>
            </a:extLst>
          </p:cNvPr>
          <p:cNvSpPr/>
          <p:nvPr/>
        </p:nvSpPr>
        <p:spPr>
          <a:xfrm>
            <a:off x="8020749" y="3101887"/>
            <a:ext cx="870569" cy="804950"/>
          </a:xfrm>
          <a:prstGeom prst="flowChartConnector">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9" name="Flowchart: Connector 28">
            <a:extLst>
              <a:ext uri="{FF2B5EF4-FFF2-40B4-BE49-F238E27FC236}">
                <a16:creationId xmlns:a16="http://schemas.microsoft.com/office/drawing/2014/main" id="{C2451354-201C-42C6-7AB1-C4BE7B0E54D8}"/>
              </a:ext>
            </a:extLst>
          </p:cNvPr>
          <p:cNvSpPr/>
          <p:nvPr/>
        </p:nvSpPr>
        <p:spPr>
          <a:xfrm>
            <a:off x="10232424" y="3112828"/>
            <a:ext cx="870569" cy="804950"/>
          </a:xfrm>
          <a:prstGeom prst="flowChartConnector">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0" name="Flowchart: Connector 29">
            <a:extLst>
              <a:ext uri="{FF2B5EF4-FFF2-40B4-BE49-F238E27FC236}">
                <a16:creationId xmlns:a16="http://schemas.microsoft.com/office/drawing/2014/main" id="{4F02E112-927A-5C46-8569-D92236D6CB5E}"/>
              </a:ext>
            </a:extLst>
          </p:cNvPr>
          <p:cNvSpPr/>
          <p:nvPr/>
        </p:nvSpPr>
        <p:spPr>
          <a:xfrm>
            <a:off x="11013962" y="4797068"/>
            <a:ext cx="693079" cy="674405"/>
          </a:xfrm>
          <a:prstGeom prst="flowChartConnector">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31" name="Picture 30" descr="A blue arrows on a black background&#10;&#10;AI-generated content may be incorrect.">
            <a:extLst>
              <a:ext uri="{FF2B5EF4-FFF2-40B4-BE49-F238E27FC236}">
                <a16:creationId xmlns:a16="http://schemas.microsoft.com/office/drawing/2014/main" id="{78953770-8C9B-137B-87DC-F8E04F1ED572}"/>
              </a:ext>
            </a:extLst>
          </p:cNvPr>
          <p:cNvPicPr>
            <a:picLocks noChangeAspect="1"/>
          </p:cNvPicPr>
          <p:nvPr/>
        </p:nvPicPr>
        <p:blipFill>
          <a:blip r:embed="rId6">
            <a:biLevel thresh="50000"/>
            <a:extLst>
              <a:ext uri="{28A0092B-C50C-407E-A947-70E740481C1C}">
                <a14:useLocalDpi xmlns:a14="http://schemas.microsoft.com/office/drawing/2010/main" val="0"/>
              </a:ext>
            </a:extLst>
          </a:blip>
          <a:stretch>
            <a:fillRect/>
          </a:stretch>
        </p:blipFill>
        <p:spPr>
          <a:xfrm>
            <a:off x="11153740" y="4950844"/>
            <a:ext cx="397079" cy="397079"/>
          </a:xfrm>
          <a:prstGeom prst="rect">
            <a:avLst/>
          </a:prstGeom>
        </p:spPr>
      </p:pic>
      <p:sp>
        <p:nvSpPr>
          <p:cNvPr id="32" name="TextBox 31">
            <a:extLst>
              <a:ext uri="{FF2B5EF4-FFF2-40B4-BE49-F238E27FC236}">
                <a16:creationId xmlns:a16="http://schemas.microsoft.com/office/drawing/2014/main" id="{5409DD19-CDCF-042F-E97D-5974996DBEA1}"/>
              </a:ext>
            </a:extLst>
          </p:cNvPr>
          <p:cNvSpPr txBox="1"/>
          <p:nvPr/>
        </p:nvSpPr>
        <p:spPr>
          <a:xfrm>
            <a:off x="11235777" y="5507455"/>
            <a:ext cx="693079" cy="369332"/>
          </a:xfrm>
          <a:prstGeom prst="rect">
            <a:avLst/>
          </a:prstGeom>
          <a:noFill/>
        </p:spPr>
        <p:txBody>
          <a:bodyPr wrap="square">
            <a:spAutoFit/>
          </a:bodyPr>
          <a:lstStyle/>
          <a:p>
            <a:r>
              <a:rPr lang="en-US" b="1" dirty="0">
                <a:solidFill>
                  <a:schemeClr val="bg1"/>
                </a:solidFill>
                <a:latin typeface="+mj-lt"/>
              </a:rPr>
              <a:t>seis</a:t>
            </a:r>
            <a:endParaRPr lang="en-IN" b="1" dirty="0">
              <a:solidFill>
                <a:schemeClr val="bg1"/>
              </a:solidFill>
              <a:latin typeface="+mj-lt"/>
            </a:endParaRPr>
          </a:p>
        </p:txBody>
      </p:sp>
      <p:cxnSp>
        <p:nvCxnSpPr>
          <p:cNvPr id="36" name="Straight Arrow Connector 35">
            <a:extLst>
              <a:ext uri="{FF2B5EF4-FFF2-40B4-BE49-F238E27FC236}">
                <a16:creationId xmlns:a16="http://schemas.microsoft.com/office/drawing/2014/main" id="{B8EFBD57-A4B3-C338-95F3-5EDDFCA2AD8B}"/>
              </a:ext>
            </a:extLst>
          </p:cNvPr>
          <p:cNvCxnSpPr>
            <a:cxnSpLocks/>
            <a:stCxn id="29" idx="0"/>
          </p:cNvCxnSpPr>
          <p:nvPr/>
        </p:nvCxnSpPr>
        <p:spPr>
          <a:xfrm flipH="1" flipV="1">
            <a:off x="10195456" y="2221702"/>
            <a:ext cx="472253" cy="891126"/>
          </a:xfrm>
          <a:prstGeom prst="straightConnector1">
            <a:avLst/>
          </a:prstGeom>
          <a:ln w="31750"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2" name="Straight Arrow Connector 41">
            <a:extLst>
              <a:ext uri="{FF2B5EF4-FFF2-40B4-BE49-F238E27FC236}">
                <a16:creationId xmlns:a16="http://schemas.microsoft.com/office/drawing/2014/main" id="{3B0C99E5-E58B-6761-44AB-35D1F5DFF784}"/>
              </a:ext>
            </a:extLst>
          </p:cNvPr>
          <p:cNvCxnSpPr>
            <a:cxnSpLocks/>
          </p:cNvCxnSpPr>
          <p:nvPr/>
        </p:nvCxnSpPr>
        <p:spPr>
          <a:xfrm flipV="1">
            <a:off x="7875491" y="3812287"/>
            <a:ext cx="421593" cy="975903"/>
          </a:xfrm>
          <a:prstGeom prst="straightConnector1">
            <a:avLst/>
          </a:prstGeom>
          <a:ln w="31750"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3" name="Straight Arrow Connector 42">
            <a:extLst>
              <a:ext uri="{FF2B5EF4-FFF2-40B4-BE49-F238E27FC236}">
                <a16:creationId xmlns:a16="http://schemas.microsoft.com/office/drawing/2014/main" id="{40D6240E-B771-655B-251E-2A41D7023061}"/>
              </a:ext>
            </a:extLst>
          </p:cNvPr>
          <p:cNvCxnSpPr>
            <a:cxnSpLocks/>
          </p:cNvCxnSpPr>
          <p:nvPr/>
        </p:nvCxnSpPr>
        <p:spPr>
          <a:xfrm flipH="1" flipV="1">
            <a:off x="8653174" y="3880698"/>
            <a:ext cx="472253" cy="891126"/>
          </a:xfrm>
          <a:prstGeom prst="straightConnector1">
            <a:avLst/>
          </a:prstGeom>
          <a:ln w="31750"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7" name="Straight Arrow Connector 46">
            <a:extLst>
              <a:ext uri="{FF2B5EF4-FFF2-40B4-BE49-F238E27FC236}">
                <a16:creationId xmlns:a16="http://schemas.microsoft.com/office/drawing/2014/main" id="{9553DFB6-CCB9-A32C-5240-02C5068889EF}"/>
              </a:ext>
            </a:extLst>
          </p:cNvPr>
          <p:cNvCxnSpPr>
            <a:cxnSpLocks/>
          </p:cNvCxnSpPr>
          <p:nvPr/>
        </p:nvCxnSpPr>
        <p:spPr>
          <a:xfrm flipV="1">
            <a:off x="10249667" y="3841125"/>
            <a:ext cx="287025" cy="914344"/>
          </a:xfrm>
          <a:prstGeom prst="straightConnector1">
            <a:avLst/>
          </a:prstGeom>
          <a:ln w="31750"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9" name="Straight Arrow Connector 48">
            <a:extLst>
              <a:ext uri="{FF2B5EF4-FFF2-40B4-BE49-F238E27FC236}">
                <a16:creationId xmlns:a16="http://schemas.microsoft.com/office/drawing/2014/main" id="{7C16A4DE-F581-8024-EDCA-A37FC0F0136A}"/>
              </a:ext>
            </a:extLst>
          </p:cNvPr>
          <p:cNvCxnSpPr>
            <a:cxnSpLocks/>
          </p:cNvCxnSpPr>
          <p:nvPr/>
        </p:nvCxnSpPr>
        <p:spPr>
          <a:xfrm flipH="1" flipV="1">
            <a:off x="10892782" y="3909536"/>
            <a:ext cx="472253" cy="891126"/>
          </a:xfrm>
          <a:prstGeom prst="straightConnector1">
            <a:avLst/>
          </a:prstGeom>
          <a:ln w="31750"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1" name="Arrow: Up 50">
            <a:extLst>
              <a:ext uri="{FF2B5EF4-FFF2-40B4-BE49-F238E27FC236}">
                <a16:creationId xmlns:a16="http://schemas.microsoft.com/office/drawing/2014/main" id="{B0907036-CA96-9A9F-C762-BA318C78997C}"/>
              </a:ext>
            </a:extLst>
          </p:cNvPr>
          <p:cNvSpPr/>
          <p:nvPr/>
        </p:nvSpPr>
        <p:spPr>
          <a:xfrm>
            <a:off x="8286046" y="3372297"/>
            <a:ext cx="268950" cy="277827"/>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2" name="Arrow: Up 51">
            <a:extLst>
              <a:ext uri="{FF2B5EF4-FFF2-40B4-BE49-F238E27FC236}">
                <a16:creationId xmlns:a16="http://schemas.microsoft.com/office/drawing/2014/main" id="{7D739FEB-BB2A-325C-3827-3FA86B3CFFCB}"/>
              </a:ext>
            </a:extLst>
          </p:cNvPr>
          <p:cNvSpPr/>
          <p:nvPr/>
        </p:nvSpPr>
        <p:spPr>
          <a:xfrm>
            <a:off x="10522416" y="3350799"/>
            <a:ext cx="268950" cy="277827"/>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3" name="TextBox 52">
            <a:extLst>
              <a:ext uri="{FF2B5EF4-FFF2-40B4-BE49-F238E27FC236}">
                <a16:creationId xmlns:a16="http://schemas.microsoft.com/office/drawing/2014/main" id="{8A38B73F-2EBE-2642-7BC7-036E0BB0D949}"/>
              </a:ext>
            </a:extLst>
          </p:cNvPr>
          <p:cNvSpPr txBox="1"/>
          <p:nvPr/>
        </p:nvSpPr>
        <p:spPr>
          <a:xfrm>
            <a:off x="7930852" y="2724851"/>
            <a:ext cx="693315" cy="400110"/>
          </a:xfrm>
          <a:prstGeom prst="rect">
            <a:avLst/>
          </a:prstGeom>
          <a:noFill/>
        </p:spPr>
        <p:txBody>
          <a:bodyPr wrap="square">
            <a:spAutoFit/>
          </a:bodyPr>
          <a:lstStyle/>
          <a:p>
            <a:r>
              <a:rPr lang="en-US" sz="2000" b="1" dirty="0" err="1">
                <a:solidFill>
                  <a:schemeClr val="bg1"/>
                </a:solidFill>
                <a:latin typeface="+mj-lt"/>
              </a:rPr>
              <a:t>uma</a:t>
            </a:r>
            <a:endParaRPr lang="en-IN" sz="2000" b="1" dirty="0">
              <a:solidFill>
                <a:schemeClr val="bg1"/>
              </a:solidFill>
              <a:latin typeface="+mj-lt"/>
            </a:endParaRPr>
          </a:p>
        </p:txBody>
      </p:sp>
      <p:sp>
        <p:nvSpPr>
          <p:cNvPr id="55" name="TextBox 54">
            <a:extLst>
              <a:ext uri="{FF2B5EF4-FFF2-40B4-BE49-F238E27FC236}">
                <a16:creationId xmlns:a16="http://schemas.microsoft.com/office/drawing/2014/main" id="{68B08FB7-5863-B506-D3B7-E6DEB7F2017A}"/>
              </a:ext>
            </a:extLst>
          </p:cNvPr>
          <p:cNvSpPr txBox="1"/>
          <p:nvPr/>
        </p:nvSpPr>
        <p:spPr>
          <a:xfrm>
            <a:off x="10663003" y="2754061"/>
            <a:ext cx="832873" cy="400110"/>
          </a:xfrm>
          <a:prstGeom prst="rect">
            <a:avLst/>
          </a:prstGeom>
          <a:noFill/>
        </p:spPr>
        <p:txBody>
          <a:bodyPr wrap="square">
            <a:spAutoFit/>
          </a:bodyPr>
          <a:lstStyle/>
          <a:p>
            <a:r>
              <a:rPr lang="en-US" sz="2000" b="1" dirty="0">
                <a:solidFill>
                  <a:schemeClr val="bg1"/>
                </a:solidFill>
                <a:latin typeface="+mj-lt"/>
              </a:rPr>
              <a:t>duas</a:t>
            </a:r>
            <a:endParaRPr lang="en-IN" sz="2000" b="1" dirty="0">
              <a:solidFill>
                <a:schemeClr val="bg1"/>
              </a:solidFill>
              <a:latin typeface="+mj-lt"/>
            </a:endParaRPr>
          </a:p>
        </p:txBody>
      </p:sp>
      <p:sp>
        <p:nvSpPr>
          <p:cNvPr id="56" name="Flowchart: Connector 55">
            <a:extLst>
              <a:ext uri="{FF2B5EF4-FFF2-40B4-BE49-F238E27FC236}">
                <a16:creationId xmlns:a16="http://schemas.microsoft.com/office/drawing/2014/main" id="{DFBC5A15-ED3A-DBC8-2934-CC75F698C635}"/>
              </a:ext>
            </a:extLst>
          </p:cNvPr>
          <p:cNvSpPr/>
          <p:nvPr/>
        </p:nvSpPr>
        <p:spPr>
          <a:xfrm>
            <a:off x="9827099" y="4773304"/>
            <a:ext cx="742195" cy="722720"/>
          </a:xfrm>
          <a:prstGeom prst="flowChartConnector">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57" name="Picture 56" descr="A black and white image of a wallet&#10;&#10;AI-generated content may be incorrect.">
            <a:extLst>
              <a:ext uri="{FF2B5EF4-FFF2-40B4-BE49-F238E27FC236}">
                <a16:creationId xmlns:a16="http://schemas.microsoft.com/office/drawing/2014/main" id="{21EA2D4E-2F3B-D210-224B-71FE28EE99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39699" y="4852906"/>
            <a:ext cx="499065" cy="49906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59" name="Flowchart: Connector 58">
            <a:extLst>
              <a:ext uri="{FF2B5EF4-FFF2-40B4-BE49-F238E27FC236}">
                <a16:creationId xmlns:a16="http://schemas.microsoft.com/office/drawing/2014/main" id="{A40419F3-6A3E-08E9-62D9-737D42B57091}"/>
              </a:ext>
            </a:extLst>
          </p:cNvPr>
          <p:cNvSpPr/>
          <p:nvPr/>
        </p:nvSpPr>
        <p:spPr>
          <a:xfrm>
            <a:off x="499418" y="2094996"/>
            <a:ext cx="470759" cy="446204"/>
          </a:xfrm>
          <a:prstGeom prst="flowChartConnector">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0" name="Arrow: Up 59">
            <a:extLst>
              <a:ext uri="{FF2B5EF4-FFF2-40B4-BE49-F238E27FC236}">
                <a16:creationId xmlns:a16="http://schemas.microsoft.com/office/drawing/2014/main" id="{01B143CC-CCED-9F03-961A-EFDE0626BA9E}"/>
              </a:ext>
            </a:extLst>
          </p:cNvPr>
          <p:cNvSpPr/>
          <p:nvPr/>
        </p:nvSpPr>
        <p:spPr>
          <a:xfrm>
            <a:off x="634292" y="2202736"/>
            <a:ext cx="204286" cy="209895"/>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4" name="Flowchart: Connector 63">
            <a:extLst>
              <a:ext uri="{FF2B5EF4-FFF2-40B4-BE49-F238E27FC236}">
                <a16:creationId xmlns:a16="http://schemas.microsoft.com/office/drawing/2014/main" id="{09E892DA-0A9F-F9F3-9DA9-DFA8B942785A}"/>
              </a:ext>
            </a:extLst>
          </p:cNvPr>
          <p:cNvSpPr/>
          <p:nvPr/>
        </p:nvSpPr>
        <p:spPr>
          <a:xfrm>
            <a:off x="516140" y="3183458"/>
            <a:ext cx="470759" cy="446204"/>
          </a:xfrm>
          <a:prstGeom prst="flowChartConnector">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69" name="Picture 68" descr="A black and white image of a wallet&#10;&#10;AI-generated content may be incorrect.">
            <a:extLst>
              <a:ext uri="{FF2B5EF4-FFF2-40B4-BE49-F238E27FC236}">
                <a16:creationId xmlns:a16="http://schemas.microsoft.com/office/drawing/2014/main" id="{12E66159-F0FB-F0F5-CDD1-4C453279B7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6113" y="3221222"/>
            <a:ext cx="349419" cy="34941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70" name="Flowchart: Connector 69">
            <a:extLst>
              <a:ext uri="{FF2B5EF4-FFF2-40B4-BE49-F238E27FC236}">
                <a16:creationId xmlns:a16="http://schemas.microsoft.com/office/drawing/2014/main" id="{71E986CF-C476-EB46-94E5-3FF6F9A1A01C}"/>
              </a:ext>
            </a:extLst>
          </p:cNvPr>
          <p:cNvSpPr/>
          <p:nvPr/>
        </p:nvSpPr>
        <p:spPr>
          <a:xfrm>
            <a:off x="526080" y="4047820"/>
            <a:ext cx="470759" cy="446204"/>
          </a:xfrm>
          <a:prstGeom prst="flowChartConnector">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72" name="Picture 71" descr="A blue arrows on a black background&#10;&#10;AI-generated content may be incorrect.">
            <a:extLst>
              <a:ext uri="{FF2B5EF4-FFF2-40B4-BE49-F238E27FC236}">
                <a16:creationId xmlns:a16="http://schemas.microsoft.com/office/drawing/2014/main" id="{811BE9DC-B7AA-67E1-B4EC-863B5FB00FDB}"/>
              </a:ext>
            </a:extLst>
          </p:cNvPr>
          <p:cNvPicPr>
            <a:picLocks noChangeAspect="1"/>
          </p:cNvPicPr>
          <p:nvPr/>
        </p:nvPicPr>
        <p:blipFill>
          <a:blip r:embed="rId6">
            <a:biLevel thresh="50000"/>
            <a:extLst>
              <a:ext uri="{28A0092B-C50C-407E-A947-70E740481C1C}">
                <a14:useLocalDpi xmlns:a14="http://schemas.microsoft.com/office/drawing/2010/main" val="0"/>
              </a:ext>
            </a:extLst>
          </a:blip>
          <a:stretch>
            <a:fillRect/>
          </a:stretch>
        </p:blipFill>
        <p:spPr>
          <a:xfrm>
            <a:off x="645424" y="4148355"/>
            <a:ext cx="238666" cy="238666"/>
          </a:xfrm>
          <a:prstGeom prst="rect">
            <a:avLst/>
          </a:prstGeom>
        </p:spPr>
      </p:pic>
      <p:sp>
        <p:nvSpPr>
          <p:cNvPr id="6" name="TextBox 5">
            <a:extLst>
              <a:ext uri="{FF2B5EF4-FFF2-40B4-BE49-F238E27FC236}">
                <a16:creationId xmlns:a16="http://schemas.microsoft.com/office/drawing/2014/main" id="{57BB149C-7475-6549-FB26-06D4D098CC59}"/>
              </a:ext>
            </a:extLst>
          </p:cNvPr>
          <p:cNvSpPr txBox="1"/>
          <p:nvPr/>
        </p:nvSpPr>
        <p:spPr>
          <a:xfrm>
            <a:off x="444231" y="5429057"/>
            <a:ext cx="6001766" cy="830997"/>
          </a:xfrm>
          <a:prstGeom prst="rect">
            <a:avLst/>
          </a:prstGeom>
          <a:noFill/>
        </p:spPr>
        <p:txBody>
          <a:bodyPr wrap="square">
            <a:spAutoFit/>
          </a:bodyPr>
          <a:lstStyle/>
          <a:p>
            <a:r>
              <a:rPr lang="en-IN" sz="1600" b="1" dirty="0" err="1">
                <a:solidFill>
                  <a:schemeClr val="accent6"/>
                </a:solidFill>
                <a:latin typeface="Arial" panose="020B0604020202020204" pitchFamily="34" charset="0"/>
                <a:ea typeface="Cambria" panose="02040503050406030204" pitchFamily="18" charset="0"/>
                <a:cs typeface="Arial" panose="020B0604020202020204" pitchFamily="34" charset="0"/>
              </a:rPr>
              <a:t>Resultado</a:t>
            </a:r>
            <a:r>
              <a:rPr lang="en-IN" sz="1600" b="1" dirty="0">
                <a:solidFill>
                  <a:schemeClr val="accent6"/>
                </a:solidFill>
                <a:latin typeface="Arial" panose="020B0604020202020204" pitchFamily="34" charset="0"/>
                <a:ea typeface="Cambria" panose="02040503050406030204" pitchFamily="18" charset="0"/>
                <a:cs typeface="Arial" panose="020B0604020202020204" pitchFamily="34" charset="0"/>
              </a:rPr>
              <a:t>: </a:t>
            </a:r>
            <a:r>
              <a:rPr lang="pt-BR" sz="1600" dirty="0">
                <a:solidFill>
                  <a:schemeClr val="bg1"/>
                </a:solidFill>
                <a:latin typeface="Arial" panose="020B0604020202020204" pitchFamily="34" charset="0"/>
                <a:ea typeface="Cambria" panose="02040503050406030204" pitchFamily="18" charset="0"/>
                <a:cs typeface="Arial" panose="020B0604020202020204" pitchFamily="34" charset="0"/>
              </a:rPr>
              <a:t>Recebe três pagamentos instantâneos diretos a cada ciclo e o sistema reinicia automaticamente para que nunca perca a hipótese de continuar a ganhar.</a:t>
            </a:r>
            <a:endParaRPr lang="en-IN" sz="1600" dirty="0">
              <a:solidFill>
                <a:schemeClr val="bg1"/>
              </a:solidFill>
              <a:latin typeface="Arial" panose="020B0604020202020204" pitchFamily="34"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3343002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53587F-41FC-55C6-EA6D-F5BDE8BD3721}"/>
            </a:ext>
          </a:extLst>
        </p:cNvPr>
        <p:cNvGrpSpPr/>
        <p:nvPr/>
      </p:nvGrpSpPr>
      <p:grpSpPr>
        <a:xfrm>
          <a:off x="0" y="0"/>
          <a:ext cx="0" cy="0"/>
          <a:chOff x="0" y="0"/>
          <a:chExt cx="0" cy="0"/>
        </a:xfrm>
      </p:grpSpPr>
      <p:pic>
        <p:nvPicPr>
          <p:cNvPr id="4" name="Picture 3" descr="Green lights in a black background&#10;&#10;AI-generated content may be incorrect.">
            <a:extLst>
              <a:ext uri="{FF2B5EF4-FFF2-40B4-BE49-F238E27FC236}">
                <a16:creationId xmlns:a16="http://schemas.microsoft.com/office/drawing/2014/main" id="{B9C0170B-0615-7004-3613-E7A97CE9D8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802"/>
            <a:ext cx="12191999" cy="6841066"/>
          </a:xfrm>
          <a:prstGeom prst="rect">
            <a:avLst/>
          </a:prstGeom>
        </p:spPr>
      </p:pic>
      <p:sp>
        <p:nvSpPr>
          <p:cNvPr id="5" name="Rectangle 4">
            <a:extLst>
              <a:ext uri="{FF2B5EF4-FFF2-40B4-BE49-F238E27FC236}">
                <a16:creationId xmlns:a16="http://schemas.microsoft.com/office/drawing/2014/main" id="{AD33576B-3474-8DAA-9236-34C092B9D2DD}"/>
              </a:ext>
            </a:extLst>
          </p:cNvPr>
          <p:cNvSpPr/>
          <p:nvPr/>
        </p:nvSpPr>
        <p:spPr>
          <a:xfrm flipH="1">
            <a:off x="-2" y="-901"/>
            <a:ext cx="12192001" cy="6858000"/>
          </a:xfrm>
          <a:prstGeom prst="rect">
            <a:avLst/>
          </a:prstGeom>
          <a:solidFill>
            <a:schemeClr val="tx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solidFill>
            </a:endParaRPr>
          </a:p>
        </p:txBody>
      </p:sp>
      <p:sp>
        <p:nvSpPr>
          <p:cNvPr id="38" name="Cube 37">
            <a:extLst>
              <a:ext uri="{FF2B5EF4-FFF2-40B4-BE49-F238E27FC236}">
                <a16:creationId xmlns:a16="http://schemas.microsoft.com/office/drawing/2014/main" id="{513790D6-0F01-C2DD-8101-D25F58011C8E}"/>
              </a:ext>
            </a:extLst>
          </p:cNvPr>
          <p:cNvSpPr/>
          <p:nvPr/>
        </p:nvSpPr>
        <p:spPr>
          <a:xfrm>
            <a:off x="9098621" y="-662012"/>
            <a:ext cx="3968851" cy="4149254"/>
          </a:xfrm>
          <a:prstGeom prst="cube">
            <a:avLst>
              <a:gd name="adj" fmla="val 54012"/>
            </a:avLst>
          </a:prstGeom>
          <a:gradFill flip="none" rotWithShape="1">
            <a:gsLst>
              <a:gs pos="20000">
                <a:schemeClr val="accent1">
                  <a:alpha val="0"/>
                </a:schemeClr>
              </a:gs>
              <a:gs pos="100000">
                <a:schemeClr val="accent6">
                  <a:alpha val="40000"/>
                </a:schemeClr>
              </a:gs>
            </a:gsLst>
            <a:lin ang="18900000" scaled="1"/>
            <a:tileRect/>
          </a:gra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 name="TextBox 15">
            <a:extLst>
              <a:ext uri="{FF2B5EF4-FFF2-40B4-BE49-F238E27FC236}">
                <a16:creationId xmlns:a16="http://schemas.microsoft.com/office/drawing/2014/main" id="{D860D9B8-9CCF-5361-7655-BA8CAC6D3C74}"/>
              </a:ext>
            </a:extLst>
          </p:cNvPr>
          <p:cNvSpPr txBox="1"/>
          <p:nvPr/>
        </p:nvSpPr>
        <p:spPr>
          <a:xfrm>
            <a:off x="1977275" y="491359"/>
            <a:ext cx="9140858" cy="707886"/>
          </a:xfrm>
          <a:prstGeom prst="rect">
            <a:avLst/>
          </a:prstGeom>
        </p:spPr>
        <p:txBody>
          <a:bodyPr wrap="square" rtlCol="0" anchor="b">
            <a:spAutoFit/>
          </a:bodyPr>
          <a:lstStyle/>
          <a:p>
            <a:r>
              <a:rPr lang="en-IN" sz="4000" b="1" dirty="0">
                <a:solidFill>
                  <a:schemeClr val="bg1"/>
                </a:solidFill>
                <a:latin typeface="+mj-lt"/>
              </a:rPr>
              <a:t>XSYNERGY </a:t>
            </a:r>
            <a:r>
              <a:rPr lang="en-IN" sz="4000" b="1" dirty="0">
                <a:solidFill>
                  <a:schemeClr val="accent6"/>
                </a:solidFill>
                <a:latin typeface="+mj-lt"/>
              </a:rPr>
              <a:t>MATRIZ </a:t>
            </a:r>
            <a:r>
              <a:rPr lang="en-IN" sz="4000" b="1" dirty="0">
                <a:solidFill>
                  <a:schemeClr val="bg1"/>
                </a:solidFill>
                <a:latin typeface="+mj-lt"/>
              </a:rPr>
              <a:t>CRESCIMENTO</a:t>
            </a:r>
            <a:endParaRPr lang="en-ID" sz="4000" b="1" dirty="0">
              <a:solidFill>
                <a:schemeClr val="bg1"/>
              </a:solidFill>
              <a:latin typeface="+mj-lt"/>
            </a:endParaRPr>
          </a:p>
        </p:txBody>
      </p:sp>
      <p:sp>
        <p:nvSpPr>
          <p:cNvPr id="39" name="Cube 38">
            <a:extLst>
              <a:ext uri="{FF2B5EF4-FFF2-40B4-BE49-F238E27FC236}">
                <a16:creationId xmlns:a16="http://schemas.microsoft.com/office/drawing/2014/main" id="{4CC214C4-FB3F-D78E-ADC4-85C1D7551A73}"/>
              </a:ext>
            </a:extLst>
          </p:cNvPr>
          <p:cNvSpPr/>
          <p:nvPr/>
        </p:nvSpPr>
        <p:spPr>
          <a:xfrm flipH="1">
            <a:off x="8404097" y="4654709"/>
            <a:ext cx="4419934" cy="4406582"/>
          </a:xfrm>
          <a:prstGeom prst="cube">
            <a:avLst>
              <a:gd name="adj" fmla="val 69390"/>
            </a:avLst>
          </a:prstGeom>
          <a:gradFill flip="none" rotWithShape="1">
            <a:gsLst>
              <a:gs pos="20000">
                <a:schemeClr val="accent1">
                  <a:alpha val="0"/>
                </a:schemeClr>
              </a:gs>
              <a:gs pos="100000">
                <a:schemeClr val="accent6">
                  <a:alpha val="60000"/>
                </a:schemeClr>
              </a:gs>
            </a:gsLst>
            <a:lin ang="18900000" scaled="1"/>
            <a:tileRect/>
          </a:gra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3" name="Picture 2" descr="A green lit up coin&#10;&#10;AI-generated content may be incorrect.">
            <a:extLst>
              <a:ext uri="{FF2B5EF4-FFF2-40B4-BE49-F238E27FC236}">
                <a16:creationId xmlns:a16="http://schemas.microsoft.com/office/drawing/2014/main" id="{F24B8587-80A3-6329-D577-99398C9F57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63" y="125617"/>
            <a:ext cx="868218" cy="868218"/>
          </a:xfrm>
          <a:prstGeom prst="rect">
            <a:avLst/>
          </a:prstGeom>
        </p:spPr>
      </p:pic>
      <p:sp>
        <p:nvSpPr>
          <p:cNvPr id="2" name="TextBox 1">
            <a:extLst>
              <a:ext uri="{FF2B5EF4-FFF2-40B4-BE49-F238E27FC236}">
                <a16:creationId xmlns:a16="http://schemas.microsoft.com/office/drawing/2014/main" id="{5A4E7117-5BF4-37EB-53B5-443FD0BC9035}"/>
              </a:ext>
            </a:extLst>
          </p:cNvPr>
          <p:cNvSpPr txBox="1"/>
          <p:nvPr/>
        </p:nvSpPr>
        <p:spPr>
          <a:xfrm>
            <a:off x="129304" y="6516839"/>
            <a:ext cx="2091381" cy="276999"/>
          </a:xfrm>
          <a:prstGeom prst="rect">
            <a:avLst/>
          </a:prstGeom>
          <a:noFill/>
        </p:spPr>
        <p:txBody>
          <a:bodyPr wrap="square" rtlCol="0">
            <a:spAutoFit/>
          </a:bodyPr>
          <a:lstStyle/>
          <a:p>
            <a:pPr algn="l"/>
            <a:r>
              <a:rPr lang="en-US" sz="1200" b="1" kern="1200" spc="0" dirty="0">
                <a:solidFill>
                  <a:schemeClr val="accent6"/>
                </a:solidFill>
                <a:latin typeface="+mj-lt"/>
                <a:ea typeface="+mn-ea"/>
                <a:cs typeface="+mn-cs"/>
              </a:rPr>
              <a:t>www.</a:t>
            </a:r>
            <a:r>
              <a:rPr lang="en-IN" sz="1200" b="1" kern="1200" spc="0" dirty="0">
                <a:solidFill>
                  <a:schemeClr val="accent6"/>
                </a:solidFill>
                <a:latin typeface="+mj-lt"/>
                <a:ea typeface="+mn-ea"/>
                <a:cs typeface="+mn-cs"/>
              </a:rPr>
              <a:t>xsynergy.io</a:t>
            </a:r>
            <a:endParaRPr lang="id-ID" sz="1200" b="1" kern="1200" spc="0" dirty="0">
              <a:solidFill>
                <a:schemeClr val="accent6"/>
              </a:solidFill>
              <a:latin typeface="+mj-lt"/>
              <a:ea typeface="+mn-ea"/>
              <a:cs typeface="+mn-cs"/>
            </a:endParaRPr>
          </a:p>
        </p:txBody>
      </p:sp>
      <p:sp>
        <p:nvSpPr>
          <p:cNvPr id="13" name="Rectangle 12">
            <a:extLst>
              <a:ext uri="{FF2B5EF4-FFF2-40B4-BE49-F238E27FC236}">
                <a16:creationId xmlns:a16="http://schemas.microsoft.com/office/drawing/2014/main" id="{83D925DF-2112-2BC8-96F7-215ABEE9919F}"/>
              </a:ext>
            </a:extLst>
          </p:cNvPr>
          <p:cNvSpPr/>
          <p:nvPr/>
        </p:nvSpPr>
        <p:spPr>
          <a:xfrm>
            <a:off x="576109" y="1404013"/>
            <a:ext cx="11226056" cy="5131722"/>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graphicFrame>
        <p:nvGraphicFramePr>
          <p:cNvPr id="14" name="Table 13">
            <a:extLst>
              <a:ext uri="{FF2B5EF4-FFF2-40B4-BE49-F238E27FC236}">
                <a16:creationId xmlns:a16="http://schemas.microsoft.com/office/drawing/2014/main" id="{D6C30E94-D57F-293C-0E0C-909C68E2BAA4}"/>
              </a:ext>
            </a:extLst>
          </p:cNvPr>
          <p:cNvGraphicFramePr>
            <a:graphicFrameLocks noGrp="1"/>
          </p:cNvGraphicFramePr>
          <p:nvPr>
            <p:extLst>
              <p:ext uri="{D42A27DB-BD31-4B8C-83A1-F6EECF244321}">
                <p14:modId xmlns:p14="http://schemas.microsoft.com/office/powerpoint/2010/main" val="2965596264"/>
              </p:ext>
            </p:extLst>
          </p:nvPr>
        </p:nvGraphicFramePr>
        <p:xfrm>
          <a:off x="576109" y="1385117"/>
          <a:ext cx="11226055" cy="5622461"/>
        </p:xfrm>
        <a:graphic>
          <a:graphicData uri="http://schemas.openxmlformats.org/drawingml/2006/table">
            <a:tbl>
              <a:tblPr firstRow="1" bandRow="1">
                <a:tableStyleId>{E8B1032C-EA38-4F05-BA0D-38AFFFC7BED3}</a:tableStyleId>
              </a:tblPr>
              <a:tblGrid>
                <a:gridCol w="2182113">
                  <a:extLst>
                    <a:ext uri="{9D8B030D-6E8A-4147-A177-3AD203B41FA5}">
                      <a16:colId xmlns:a16="http://schemas.microsoft.com/office/drawing/2014/main" val="3121714536"/>
                    </a:ext>
                  </a:extLst>
                </a:gridCol>
                <a:gridCol w="4136376">
                  <a:extLst>
                    <a:ext uri="{9D8B030D-6E8A-4147-A177-3AD203B41FA5}">
                      <a16:colId xmlns:a16="http://schemas.microsoft.com/office/drawing/2014/main" val="3212096320"/>
                    </a:ext>
                  </a:extLst>
                </a:gridCol>
                <a:gridCol w="4907566">
                  <a:extLst>
                    <a:ext uri="{9D8B030D-6E8A-4147-A177-3AD203B41FA5}">
                      <a16:colId xmlns:a16="http://schemas.microsoft.com/office/drawing/2014/main" val="4068632567"/>
                    </a:ext>
                  </a:extLst>
                </a:gridCol>
              </a:tblGrid>
              <a:tr h="651533">
                <a:tc>
                  <a:txBody>
                    <a:bodyPr/>
                    <a:lstStyle/>
                    <a:p>
                      <a:pPr algn="ctr">
                        <a:buNone/>
                      </a:pPr>
                      <a:r>
                        <a:rPr lang="en-IN" sz="1600" b="1" kern="1200" dirty="0">
                          <a:solidFill>
                            <a:schemeClr val="bg1"/>
                          </a:solidFill>
                          <a:latin typeface="+mj-lt"/>
                          <a:ea typeface="+mn-ea"/>
                          <a:cs typeface="+mn-cs"/>
                        </a:rPr>
                        <a:t>CARACTERÍSTICA</a:t>
                      </a:r>
                    </a:p>
                  </a:txBody>
                  <a:tcPr anchor="ctr"/>
                </a:tc>
                <a:tc>
                  <a:txBody>
                    <a:bodyPr/>
                    <a:lstStyle/>
                    <a:p>
                      <a:pPr algn="ctr">
                        <a:buNone/>
                      </a:pPr>
                      <a:r>
                        <a:rPr lang="en-IN" sz="1600" b="1" kern="1200" dirty="0">
                          <a:solidFill>
                            <a:schemeClr val="bg1"/>
                          </a:solidFill>
                          <a:latin typeface="+mj-lt"/>
                          <a:ea typeface="+mn-ea"/>
                          <a:cs typeface="+mn-cs"/>
                        </a:rPr>
                        <a:t>XSYNERGY </a:t>
                      </a:r>
                      <a:r>
                        <a:rPr lang="en-IN" sz="1600" b="1" kern="1200" dirty="0" err="1">
                          <a:solidFill>
                            <a:schemeClr val="bg1"/>
                          </a:solidFill>
                          <a:latin typeface="+mj-lt"/>
                          <a:ea typeface="+mn-ea"/>
                          <a:cs typeface="+mn-cs"/>
                        </a:rPr>
                        <a:t>uma</a:t>
                      </a:r>
                      <a:endParaRPr lang="en-IN" sz="1600" b="1" kern="1200" dirty="0">
                        <a:solidFill>
                          <a:schemeClr val="bg1"/>
                        </a:solidFill>
                        <a:latin typeface="+mj-lt"/>
                        <a:ea typeface="+mn-ea"/>
                        <a:cs typeface="+mn-cs"/>
                      </a:endParaRPr>
                    </a:p>
                  </a:txBody>
                  <a:tcPr anchor="ctr"/>
                </a:tc>
                <a:tc>
                  <a:txBody>
                    <a:bodyPr/>
                    <a:lstStyle/>
                    <a:p>
                      <a:pPr algn="ctr">
                        <a:buNone/>
                      </a:pPr>
                      <a:r>
                        <a:rPr lang="en-IN" sz="1600" b="1" kern="1200" dirty="0">
                          <a:solidFill>
                            <a:schemeClr val="bg1"/>
                          </a:solidFill>
                          <a:latin typeface="+mj-lt"/>
                          <a:ea typeface="+mn-ea"/>
                          <a:cs typeface="+mn-cs"/>
                        </a:rPr>
                        <a:t>XSYNERGY duas</a:t>
                      </a:r>
                    </a:p>
                  </a:txBody>
                  <a:tcPr anchor="ctr"/>
                </a:tc>
                <a:extLst>
                  <a:ext uri="{0D108BD9-81ED-4DB2-BD59-A6C34878D82A}">
                    <a16:rowId xmlns:a16="http://schemas.microsoft.com/office/drawing/2014/main" val="1938135931"/>
                  </a:ext>
                </a:extLst>
              </a:tr>
              <a:tr h="553352">
                <a:tc>
                  <a:txBody>
                    <a:bodyPr/>
                    <a:lstStyle/>
                    <a:p>
                      <a:pPr algn="ctr"/>
                      <a:r>
                        <a:rPr lang="en-IN" sz="1600" b="1" kern="1200" dirty="0" err="1">
                          <a:solidFill>
                            <a:schemeClr val="bg1"/>
                          </a:solidFill>
                          <a:effectLst>
                            <a:outerShdw blurRad="50800" dist="38100" dir="8100000" algn="tr" rotWithShape="0">
                              <a:prstClr val="black">
                                <a:alpha val="40000"/>
                              </a:prstClr>
                            </a:outerShdw>
                          </a:effectLst>
                          <a:latin typeface="+mj-lt"/>
                          <a:ea typeface="+mn-ea"/>
                          <a:cs typeface="+mn-cs"/>
                        </a:rPr>
                        <a:t>Estrutura</a:t>
                      </a:r>
                      <a:endParaRPr lang="en-IN" sz="1600" b="1" kern="1200" dirty="0">
                        <a:solidFill>
                          <a:schemeClr val="bg1"/>
                        </a:solidFill>
                        <a:effectLst>
                          <a:outerShdw blurRad="50800" dist="38100" dir="8100000" algn="tr" rotWithShape="0">
                            <a:prstClr val="black">
                              <a:alpha val="40000"/>
                            </a:prstClr>
                          </a:outerShdw>
                        </a:effectLst>
                        <a:latin typeface="+mj-lt"/>
                        <a:ea typeface="+mn-ea"/>
                        <a:cs typeface="+mn-cs"/>
                      </a:endParaRPr>
                    </a:p>
                  </a:txBody>
                  <a:tcPr anchor="ctr">
                    <a:solidFill>
                      <a:schemeClr val="accent6">
                        <a:alpha val="37000"/>
                      </a:schemeClr>
                    </a:solidFill>
                  </a:tcPr>
                </a:tc>
                <a:tc>
                  <a:txBody>
                    <a:bodyPr/>
                    <a:lstStyle/>
                    <a:p>
                      <a:pPr algn="ctr"/>
                      <a:r>
                        <a:rPr lang="en-IN" sz="1600" b="1" dirty="0" err="1">
                          <a:solidFill>
                            <a:schemeClr val="bg1"/>
                          </a:solidFill>
                          <a:effectLst>
                            <a:glow rad="63500">
                              <a:schemeClr val="accent2">
                                <a:satMod val="175000"/>
                                <a:alpha val="40000"/>
                              </a:schemeClr>
                            </a:glow>
                            <a:outerShdw blurRad="50800" dist="38100" dir="8100000" algn="tr" rotWithShape="0">
                              <a:prstClr val="black">
                                <a:alpha val="40000"/>
                              </a:prstClr>
                            </a:outerShdw>
                          </a:effectLst>
                        </a:rPr>
                        <a:t>três</a:t>
                      </a:r>
                      <a:r>
                        <a:rPr lang="en-IN" sz="1600" b="1" dirty="0">
                          <a:solidFill>
                            <a:schemeClr val="bg1"/>
                          </a:solidFill>
                          <a:effectLst>
                            <a:glow rad="63500">
                              <a:schemeClr val="accent2">
                                <a:satMod val="175000"/>
                                <a:alpha val="40000"/>
                              </a:schemeClr>
                            </a:glow>
                            <a:outerShdw blurRad="50800" dist="38100" dir="8100000" algn="tr" rotWithShape="0">
                              <a:prstClr val="black">
                                <a:alpha val="40000"/>
                              </a:prstClr>
                            </a:outerShdw>
                          </a:effectLst>
                        </a:rPr>
                        <a:t> PONTOS</a:t>
                      </a:r>
                      <a:endParaRPr lang="en-IN" sz="1600" b="1" dirty="0">
                        <a:effectLst>
                          <a:glow rad="63500">
                            <a:schemeClr val="accent2">
                              <a:satMod val="175000"/>
                              <a:alpha val="40000"/>
                            </a:schemeClr>
                          </a:glow>
                          <a:outerShdw blurRad="50800" dist="38100" dir="8100000" algn="tr" rotWithShape="0">
                            <a:prstClr val="black">
                              <a:alpha val="40000"/>
                            </a:prstClr>
                          </a:outerShdw>
                        </a:effectLst>
                      </a:endParaRPr>
                    </a:p>
                  </a:txBody>
                  <a:tcPr anchor="ctr">
                    <a:solidFill>
                      <a:schemeClr val="accent6">
                        <a:alpha val="37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600" b="1" kern="1200" dirty="0">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rPr>
                        <a:t>Seis PONTOS</a:t>
                      </a:r>
                    </a:p>
                  </a:txBody>
                  <a:tcPr anchor="ctr">
                    <a:solidFill>
                      <a:schemeClr val="accent6">
                        <a:alpha val="37000"/>
                      </a:schemeClr>
                    </a:solidFill>
                  </a:tcPr>
                </a:tc>
                <a:extLst>
                  <a:ext uri="{0D108BD9-81ED-4DB2-BD59-A6C34878D82A}">
                    <a16:rowId xmlns:a16="http://schemas.microsoft.com/office/drawing/2014/main" val="2035508653"/>
                  </a:ext>
                </a:extLst>
              </a:tr>
              <a:tr h="748558">
                <a:tc>
                  <a:txBody>
                    <a:bodyPr/>
                    <a:lstStyle/>
                    <a:p>
                      <a:pPr marL="0" algn="ctr" defTabSz="914400" rtl="0" eaLnBrk="1" latinLnBrk="0" hangingPunct="1"/>
                      <a:r>
                        <a:rPr lang="en-IN" sz="1600" b="1" kern="1200" dirty="0" err="1">
                          <a:solidFill>
                            <a:schemeClr val="bg1"/>
                          </a:solidFill>
                          <a:effectLst>
                            <a:outerShdw blurRad="50800" dist="38100" dir="8100000" algn="tr" rotWithShape="0">
                              <a:prstClr val="black">
                                <a:alpha val="40000"/>
                              </a:prstClr>
                            </a:outerShdw>
                          </a:effectLst>
                          <a:latin typeface="+mj-lt"/>
                          <a:ea typeface="+mn-ea"/>
                          <a:cs typeface="+mn-cs"/>
                        </a:rPr>
                        <a:t>Quem</a:t>
                      </a:r>
                      <a:r>
                        <a:rPr lang="en-IN" sz="1600" b="1" kern="1200" dirty="0">
                          <a:solidFill>
                            <a:schemeClr val="bg1"/>
                          </a:solidFill>
                          <a:effectLst>
                            <a:outerShdw blurRad="50800" dist="38100" dir="8100000" algn="tr" rotWithShape="0">
                              <a:prstClr val="black">
                                <a:alpha val="40000"/>
                              </a:prstClr>
                            </a:outerShdw>
                          </a:effectLst>
                          <a:latin typeface="+mj-lt"/>
                          <a:ea typeface="+mn-ea"/>
                          <a:cs typeface="+mn-cs"/>
                        </a:rPr>
                        <a:t> </a:t>
                      </a:r>
                      <a:r>
                        <a:rPr lang="en-IN" sz="1600" b="1" kern="1200" dirty="0" err="1">
                          <a:solidFill>
                            <a:schemeClr val="bg1"/>
                          </a:solidFill>
                          <a:effectLst>
                            <a:outerShdw blurRad="50800" dist="38100" dir="8100000" algn="tr" rotWithShape="0">
                              <a:prstClr val="black">
                                <a:alpha val="40000"/>
                              </a:prstClr>
                            </a:outerShdw>
                          </a:effectLst>
                          <a:latin typeface="+mj-lt"/>
                          <a:ea typeface="+mn-ea"/>
                          <a:cs typeface="+mn-cs"/>
                        </a:rPr>
                        <a:t>preenche</a:t>
                      </a:r>
                      <a:r>
                        <a:rPr lang="en-IN" sz="1600" b="1" kern="1200" dirty="0">
                          <a:solidFill>
                            <a:schemeClr val="bg1"/>
                          </a:solidFill>
                          <a:effectLst>
                            <a:outerShdw blurRad="50800" dist="38100" dir="8100000" algn="tr" rotWithShape="0">
                              <a:prstClr val="black">
                                <a:alpha val="40000"/>
                              </a:prstClr>
                            </a:outerShdw>
                          </a:effectLst>
                          <a:latin typeface="+mj-lt"/>
                          <a:ea typeface="+mn-ea"/>
                          <a:cs typeface="+mn-cs"/>
                        </a:rPr>
                        <a:t> </a:t>
                      </a:r>
                      <a:r>
                        <a:rPr lang="en-IN" sz="1600" b="1" kern="1200" dirty="0" err="1">
                          <a:solidFill>
                            <a:schemeClr val="bg1"/>
                          </a:solidFill>
                          <a:effectLst>
                            <a:outerShdw blurRad="50800" dist="38100" dir="8100000" algn="tr" rotWithShape="0">
                              <a:prstClr val="black">
                                <a:alpha val="40000"/>
                              </a:prstClr>
                            </a:outerShdw>
                          </a:effectLst>
                          <a:latin typeface="+mj-lt"/>
                          <a:ea typeface="+mn-ea"/>
                          <a:cs typeface="+mn-cs"/>
                        </a:rPr>
                        <a:t>vagas</a:t>
                      </a:r>
                      <a:endParaRPr lang="en-IN" sz="1600" b="1" kern="1200" dirty="0">
                        <a:solidFill>
                          <a:schemeClr val="bg1"/>
                        </a:solidFill>
                        <a:effectLst>
                          <a:outerShdw blurRad="50800" dist="38100" dir="8100000" algn="tr" rotWithShape="0">
                            <a:prstClr val="black">
                              <a:alpha val="40000"/>
                            </a:prstClr>
                          </a:outerShdw>
                        </a:effectLst>
                        <a:latin typeface="+mj-lt"/>
                        <a:ea typeface="+mn-ea"/>
                        <a:cs typeface="+mn-cs"/>
                      </a:endParaRPr>
                    </a:p>
                  </a:txBody>
                  <a:tcPr anchor="ctr"/>
                </a:tc>
                <a:tc>
                  <a:txBody>
                    <a:bodyPr/>
                    <a:lstStyle/>
                    <a:p>
                      <a:pPr marL="0" algn="ctr" defTabSz="914400" rtl="0" eaLnBrk="1" latinLnBrk="0" hangingPunct="1"/>
                      <a:r>
                        <a:rPr lang="pt-BR" sz="1600" b="1" kern="1200" dirty="0">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rPr>
                        <a:t>APENAS AS SUAS INDICAÇÕES PESSOAIS</a:t>
                      </a:r>
                      <a:endParaRPr lang="en-IN" sz="1600" b="1" kern="1200" dirty="0">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endParaRPr>
                    </a:p>
                  </a:txBody>
                  <a:tcPr anchor="ctr"/>
                </a:tc>
                <a:tc>
                  <a:txBody>
                    <a:bodyPr/>
                    <a:lstStyle/>
                    <a:p>
                      <a:pPr marL="0" algn="ctr" defTabSz="914400" rtl="0" eaLnBrk="1" latinLnBrk="0" hangingPunct="1"/>
                      <a:r>
                        <a:rPr lang="pt-BR" sz="1600" b="1" kern="1200" dirty="0">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rPr>
                        <a:t>DOS SEUS CONVITES, SPILLOVER DA LINHA UP E ATIVIDADE DA EQUIPA</a:t>
                      </a:r>
                      <a:endParaRPr lang="en-IN" sz="1600" b="1" kern="1200" dirty="0">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endParaRPr>
                    </a:p>
                  </a:txBody>
                  <a:tcPr anchor="ctr"/>
                </a:tc>
                <a:extLst>
                  <a:ext uri="{0D108BD9-81ED-4DB2-BD59-A6C34878D82A}">
                    <a16:rowId xmlns:a16="http://schemas.microsoft.com/office/drawing/2014/main" val="3789732747"/>
                  </a:ext>
                </a:extLst>
              </a:tr>
              <a:tr h="1063741">
                <a:tc>
                  <a:txBody>
                    <a:bodyPr/>
                    <a:lstStyle/>
                    <a:p>
                      <a:pPr algn="ctr"/>
                      <a:r>
                        <a:rPr lang="en-IN" sz="1600" b="1" kern="1200" dirty="0" err="1">
                          <a:solidFill>
                            <a:schemeClr val="bg1"/>
                          </a:solidFill>
                          <a:effectLst>
                            <a:outerShdw blurRad="50800" dist="38100" dir="8100000" algn="tr" rotWithShape="0">
                              <a:prstClr val="black">
                                <a:alpha val="40000"/>
                              </a:prstClr>
                            </a:outerShdw>
                          </a:effectLst>
                          <a:latin typeface="+mj-lt"/>
                          <a:ea typeface="+mn-ea"/>
                          <a:cs typeface="+mn-cs"/>
                        </a:rPr>
                        <a:t>Fluxo</a:t>
                      </a:r>
                      <a:r>
                        <a:rPr lang="en-IN" sz="1600" b="1" kern="1200" dirty="0">
                          <a:solidFill>
                            <a:schemeClr val="bg1"/>
                          </a:solidFill>
                          <a:effectLst>
                            <a:outerShdw blurRad="50800" dist="38100" dir="8100000" algn="tr" rotWithShape="0">
                              <a:prstClr val="black">
                                <a:alpha val="40000"/>
                              </a:prstClr>
                            </a:outerShdw>
                          </a:effectLst>
                          <a:latin typeface="+mj-lt"/>
                          <a:ea typeface="+mn-ea"/>
                          <a:cs typeface="+mn-cs"/>
                        </a:rPr>
                        <a:t> de </a:t>
                      </a:r>
                      <a:r>
                        <a:rPr lang="en-IN" sz="1600" b="1" kern="1200" dirty="0" err="1">
                          <a:solidFill>
                            <a:schemeClr val="bg1"/>
                          </a:solidFill>
                          <a:effectLst>
                            <a:outerShdw blurRad="50800" dist="38100" dir="8100000" algn="tr" rotWithShape="0">
                              <a:prstClr val="black">
                                <a:alpha val="40000"/>
                              </a:prstClr>
                            </a:outerShdw>
                          </a:effectLst>
                          <a:latin typeface="+mj-lt"/>
                          <a:ea typeface="+mn-ea"/>
                          <a:cs typeface="+mn-cs"/>
                        </a:rPr>
                        <a:t>pagamento</a:t>
                      </a:r>
                      <a:endParaRPr lang="en-IN" sz="1600" b="1" kern="1200" dirty="0">
                        <a:solidFill>
                          <a:schemeClr val="bg1"/>
                        </a:solidFill>
                        <a:effectLst>
                          <a:outerShdw blurRad="50800" dist="38100" dir="8100000" algn="tr" rotWithShape="0">
                            <a:prstClr val="black">
                              <a:alpha val="40000"/>
                            </a:prstClr>
                          </a:outerShdw>
                        </a:effectLst>
                        <a:latin typeface="+mj-lt"/>
                        <a:ea typeface="+mn-ea"/>
                        <a:cs typeface="+mn-cs"/>
                      </a:endParaRPr>
                    </a:p>
                  </a:txBody>
                  <a:tcPr anchor="ctr">
                    <a:solidFill>
                      <a:schemeClr val="accent6">
                        <a:alpha val="37000"/>
                      </a:schemeClr>
                    </a:solidFill>
                  </a:tcPr>
                </a:tc>
                <a:tc>
                  <a:txBody>
                    <a:bodyPr/>
                    <a:lstStyle/>
                    <a:p>
                      <a:pPr algn="ctr"/>
                      <a:r>
                        <a:rPr lang="pt-BR" sz="1600" b="1" kern="1200" dirty="0">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rPr>
                        <a:t>PONTO uma: PAGAMENTO DE cem por cento NA SUA CARTEIRA</a:t>
                      </a:r>
                      <a:br>
                        <a:rPr lang="en-US" sz="1600" b="1" kern="1200" dirty="0">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rPr>
                      </a:br>
                      <a:r>
                        <a:rPr lang="pt-BR" sz="1600" b="1" kern="1200" dirty="0">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rPr>
                        <a:t>LOCAL duas: PAGAMENTO A cem por cento NA SUA CARTEIRA</a:t>
                      </a:r>
                      <a:br>
                        <a:rPr lang="en-US" sz="1600" b="1" kern="1200" dirty="0">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rPr>
                      </a:br>
                      <a:r>
                        <a:rPr lang="pt-BR" sz="1600" b="1" kern="1200" dirty="0">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rPr>
                        <a:t>PONTO três: PAGAMENTO DE cem por cento COMO REINVESTIMENTO</a:t>
                      </a:r>
                      <a:endParaRPr lang="en-IN" sz="1600" b="1" kern="1200" dirty="0">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endParaRPr>
                    </a:p>
                  </a:txBody>
                  <a:tcPr anchor="ctr">
                    <a:solidFill>
                      <a:schemeClr val="accent6">
                        <a:alpha val="37000"/>
                      </a:schemeClr>
                    </a:solidFill>
                  </a:tcPr>
                </a:tc>
                <a:tc>
                  <a:txBody>
                    <a:bodyPr/>
                    <a:lstStyle/>
                    <a:p>
                      <a:pPr algn="ctr"/>
                      <a:r>
                        <a:rPr lang="pt-BR" sz="1600" b="1" kern="1200" dirty="0">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rPr>
                        <a:t>SLOTS uma E duas: PAGAMENTO DE cem por cento PELA SUA LINHA UPLINE</a:t>
                      </a:r>
                      <a:br>
                        <a:rPr lang="en-US" sz="1600" b="1" kern="1200" dirty="0">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rPr>
                      </a:br>
                      <a:r>
                        <a:rPr lang="pt-BR" sz="1600" b="1" kern="1200" dirty="0">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rPr>
                        <a:t>CAÇA-NÍQUEIS três, quatro E cinco: PAGAMENTO A cem por cento NA SUA CARTEIRA</a:t>
                      </a:r>
                      <a:br>
                        <a:rPr lang="en-US" sz="1600" b="1" kern="1200" dirty="0">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rPr>
                      </a:br>
                      <a:r>
                        <a:rPr lang="pt-BR" sz="1600" b="1" kern="1200" dirty="0">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rPr>
                        <a:t>ESPAÇO seis: REINVESTIR (PAGAMENTO A cem por cento À PESSOA ACIMA)</a:t>
                      </a:r>
                      <a:endParaRPr lang="en-IN" sz="1600" b="1" kern="1200" dirty="0">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endParaRPr>
                    </a:p>
                  </a:txBody>
                  <a:tcPr anchor="ctr">
                    <a:solidFill>
                      <a:schemeClr val="accent6">
                        <a:alpha val="37000"/>
                      </a:schemeClr>
                    </a:solidFill>
                  </a:tcPr>
                </a:tc>
                <a:extLst>
                  <a:ext uri="{0D108BD9-81ED-4DB2-BD59-A6C34878D82A}">
                    <a16:rowId xmlns:a16="http://schemas.microsoft.com/office/drawing/2014/main" val="465175194"/>
                  </a:ext>
                </a:extLst>
              </a:tr>
              <a:tr h="617422">
                <a:tc>
                  <a:txBody>
                    <a:bodyPr/>
                    <a:lstStyle/>
                    <a:p>
                      <a:pPr algn="ctr"/>
                      <a:r>
                        <a:rPr lang="en-IN" sz="1600" b="1" kern="1200" dirty="0" err="1">
                          <a:solidFill>
                            <a:schemeClr val="bg1"/>
                          </a:solidFill>
                          <a:effectLst>
                            <a:outerShdw blurRad="50800" dist="38100" dir="8100000" algn="tr" rotWithShape="0">
                              <a:prstClr val="black">
                                <a:alpha val="40000"/>
                              </a:prstClr>
                            </a:outerShdw>
                          </a:effectLst>
                          <a:latin typeface="+mj-lt"/>
                          <a:ea typeface="+mn-ea"/>
                          <a:cs typeface="+mn-cs"/>
                        </a:rPr>
                        <a:t>Reinvestimento</a:t>
                      </a:r>
                      <a:endParaRPr lang="en-IN" sz="1600" b="1" kern="1200" dirty="0">
                        <a:solidFill>
                          <a:schemeClr val="bg1"/>
                        </a:solidFill>
                        <a:effectLst>
                          <a:outerShdw blurRad="50800" dist="38100" dir="8100000" algn="tr" rotWithShape="0">
                            <a:prstClr val="black">
                              <a:alpha val="40000"/>
                            </a:prstClr>
                          </a:outerShdw>
                        </a:effectLst>
                        <a:latin typeface="+mj-lt"/>
                        <a:ea typeface="+mn-ea"/>
                        <a:cs typeface="+mn-cs"/>
                      </a:endParaRPr>
                    </a:p>
                  </a:txBody>
                  <a:tcPr anchor="ctr"/>
                </a:tc>
                <a:tc>
                  <a:txBody>
                    <a:bodyPr/>
                    <a:lstStyle/>
                    <a:p>
                      <a:pPr algn="ctr"/>
                      <a:r>
                        <a:rPr lang="pt-BR" sz="1600" b="1" kern="1200" dirty="0">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rPr>
                        <a:t>O PONTO três ACIONA A REABERTURA DO CICLO</a:t>
                      </a:r>
                      <a:endParaRPr lang="en-IN" sz="1600" b="1" kern="1200" dirty="0">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endParaRPr>
                    </a:p>
                  </a:txBody>
                  <a:tcPr anchor="ctr"/>
                </a:tc>
                <a:tc>
                  <a:txBody>
                    <a:bodyPr/>
                    <a:lstStyle/>
                    <a:p>
                      <a:pPr algn="ctr"/>
                      <a:r>
                        <a:rPr lang="pt-BR" sz="1600" b="1" kern="1200" dirty="0">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rPr>
                        <a:t>O SLOT seis ACIONA A REABERTURA DO CICLO</a:t>
                      </a:r>
                      <a:endParaRPr lang="en-IN" sz="1600" b="1" kern="1200" dirty="0">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endParaRPr>
                    </a:p>
                  </a:txBody>
                  <a:tcPr anchor="ctr"/>
                </a:tc>
                <a:extLst>
                  <a:ext uri="{0D108BD9-81ED-4DB2-BD59-A6C34878D82A}">
                    <a16:rowId xmlns:a16="http://schemas.microsoft.com/office/drawing/2014/main" val="3758541145"/>
                  </a:ext>
                </a:extLst>
              </a:tr>
              <a:tr h="748558">
                <a:tc>
                  <a:txBody>
                    <a:bodyPr/>
                    <a:lstStyle/>
                    <a:p>
                      <a:pPr marL="0" algn="ctr" defTabSz="914400" rtl="0" eaLnBrk="1" latinLnBrk="0" hangingPunct="1"/>
                      <a:r>
                        <a:rPr lang="en-IN" sz="1600" b="1" kern="1200" dirty="0" err="1">
                          <a:solidFill>
                            <a:schemeClr val="bg1"/>
                          </a:solidFill>
                          <a:effectLst>
                            <a:outerShdw blurRad="50800" dist="38100" dir="8100000" algn="tr" rotWithShape="0">
                              <a:prstClr val="black">
                                <a:alpha val="40000"/>
                              </a:prstClr>
                            </a:outerShdw>
                          </a:effectLst>
                          <a:latin typeface="+mj-lt"/>
                          <a:ea typeface="+mn-ea"/>
                          <a:cs typeface="+mn-cs"/>
                        </a:rPr>
                        <a:t>Benefício</a:t>
                      </a:r>
                      <a:r>
                        <a:rPr lang="en-IN" sz="1600" b="1" kern="1200" dirty="0">
                          <a:solidFill>
                            <a:schemeClr val="bg1"/>
                          </a:solidFill>
                          <a:effectLst>
                            <a:outerShdw blurRad="50800" dist="38100" dir="8100000" algn="tr" rotWithShape="0">
                              <a:prstClr val="black">
                                <a:alpha val="40000"/>
                              </a:prstClr>
                            </a:outerShdw>
                          </a:effectLst>
                          <a:latin typeface="+mj-lt"/>
                          <a:ea typeface="+mn-ea"/>
                          <a:cs typeface="+mn-cs"/>
                        </a:rPr>
                        <a:t> principal</a:t>
                      </a:r>
                    </a:p>
                  </a:txBody>
                  <a:tcPr anchor="ctr">
                    <a:solidFill>
                      <a:schemeClr val="accent6">
                        <a:alpha val="39000"/>
                      </a:schemeClr>
                    </a:solidFill>
                  </a:tcPr>
                </a:tc>
                <a:tc>
                  <a:txBody>
                    <a:bodyPr/>
                    <a:lstStyle/>
                    <a:p>
                      <a:pPr marL="0" algn="ctr" defTabSz="914400" rtl="0" eaLnBrk="1" latinLnBrk="0" hangingPunct="1"/>
                      <a:r>
                        <a:rPr lang="pt-BR" sz="1600" b="1" kern="1200" dirty="0">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rPr>
                        <a:t>INÍCIO RÁPIDO, RENDA INSTANTÂNEA DOS duas PRIMEIROS PARCEIROS</a:t>
                      </a:r>
                      <a:endParaRPr lang="en-IN" sz="1600" b="1" kern="1200" dirty="0">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endParaRPr>
                    </a:p>
                  </a:txBody>
                  <a:tcPr anchor="ctr">
                    <a:solidFill>
                      <a:schemeClr val="accent6">
                        <a:alpha val="39000"/>
                      </a:schemeClr>
                    </a:solidFill>
                  </a:tcPr>
                </a:tc>
                <a:tc>
                  <a:txBody>
                    <a:bodyPr/>
                    <a:lstStyle/>
                    <a:p>
                      <a:pPr marL="0" algn="ctr" defTabSz="914400" rtl="0" eaLnBrk="1" latinLnBrk="0" hangingPunct="1"/>
                      <a:r>
                        <a:rPr lang="pt-BR" sz="1600" b="1" kern="1200" dirty="0">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rPr>
                        <a:t>PODER DA EQUIPA + TRANSBORDAMENTO = REDE MAIOR E MÚLTIPLAS FONTES DE RENDA</a:t>
                      </a:r>
                      <a:endParaRPr lang="en-IN" sz="1600" b="1" kern="1200" dirty="0">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endParaRPr>
                    </a:p>
                  </a:txBody>
                  <a:tcPr anchor="ctr">
                    <a:solidFill>
                      <a:schemeClr val="accent6">
                        <a:alpha val="39000"/>
                      </a:schemeClr>
                    </a:solidFill>
                  </a:tcPr>
                </a:tc>
                <a:extLst>
                  <a:ext uri="{0D108BD9-81ED-4DB2-BD59-A6C34878D82A}">
                    <a16:rowId xmlns:a16="http://schemas.microsoft.com/office/drawing/2014/main" val="1710968611"/>
                  </a:ext>
                </a:extLst>
              </a:tr>
              <a:tr h="748558">
                <a:tc>
                  <a:txBody>
                    <a:bodyPr/>
                    <a:lstStyle/>
                    <a:p>
                      <a:pPr algn="ctr"/>
                      <a:r>
                        <a:rPr lang="en-IN" sz="1600" b="1" kern="1200" dirty="0" err="1">
                          <a:solidFill>
                            <a:schemeClr val="bg1"/>
                          </a:solidFill>
                          <a:effectLst>
                            <a:outerShdw blurRad="50800" dist="38100" dir="8100000" algn="tr" rotWithShape="0">
                              <a:prstClr val="black">
                                <a:alpha val="40000"/>
                              </a:prstClr>
                            </a:outerShdw>
                          </a:effectLst>
                          <a:latin typeface="+mj-lt"/>
                          <a:ea typeface="+mn-ea"/>
                          <a:cs typeface="+mn-cs"/>
                        </a:rPr>
                        <a:t>Potencial</a:t>
                      </a:r>
                      <a:r>
                        <a:rPr lang="en-IN" sz="1600" b="1" kern="1200" dirty="0">
                          <a:solidFill>
                            <a:schemeClr val="bg1"/>
                          </a:solidFill>
                          <a:effectLst>
                            <a:outerShdw blurRad="50800" dist="38100" dir="8100000" algn="tr" rotWithShape="0">
                              <a:prstClr val="black">
                                <a:alpha val="40000"/>
                              </a:prstClr>
                            </a:outerShdw>
                          </a:effectLst>
                          <a:latin typeface="+mj-lt"/>
                          <a:ea typeface="+mn-ea"/>
                          <a:cs typeface="+mn-cs"/>
                        </a:rPr>
                        <a:t> de </a:t>
                      </a:r>
                      <a:r>
                        <a:rPr lang="en-IN" sz="1600" b="1" kern="1200" dirty="0" err="1">
                          <a:solidFill>
                            <a:schemeClr val="bg1"/>
                          </a:solidFill>
                          <a:effectLst>
                            <a:outerShdw blurRad="50800" dist="38100" dir="8100000" algn="tr" rotWithShape="0">
                              <a:prstClr val="black">
                                <a:alpha val="40000"/>
                              </a:prstClr>
                            </a:outerShdw>
                          </a:effectLst>
                          <a:latin typeface="+mj-lt"/>
                          <a:ea typeface="+mn-ea"/>
                          <a:cs typeface="+mn-cs"/>
                        </a:rPr>
                        <a:t>ganho</a:t>
                      </a:r>
                      <a:endParaRPr lang="en-IN" sz="1600" b="1" kern="1200" dirty="0">
                        <a:solidFill>
                          <a:schemeClr val="bg1"/>
                        </a:solidFill>
                        <a:effectLst>
                          <a:outerShdw blurRad="50800" dist="38100" dir="8100000" algn="tr" rotWithShape="0">
                            <a:prstClr val="black">
                              <a:alpha val="40000"/>
                            </a:prstClr>
                          </a:outerShdw>
                        </a:effectLst>
                        <a:latin typeface="+mj-lt"/>
                        <a:ea typeface="+mn-ea"/>
                        <a:cs typeface="+mn-cs"/>
                      </a:endParaRPr>
                    </a:p>
                  </a:txBody>
                  <a:tcPr anchor="ctr"/>
                </a:tc>
                <a:tc>
                  <a:txBody>
                    <a:bodyPr/>
                    <a:lstStyle/>
                    <a:p>
                      <a:pPr algn="ctr"/>
                      <a:r>
                        <a:rPr lang="pt-BR" sz="1600" b="1" kern="1200" dirty="0">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rPr>
                        <a:t>CICLOS ILIMITADOS, POIS AS SUAS três VAGAS CONTINUAM A REABASTECENDO</a:t>
                      </a:r>
                      <a:endParaRPr lang="en-IN" sz="1600" b="1" kern="1200" dirty="0">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endParaRPr>
                    </a:p>
                  </a:txBody>
                  <a:tcPr anchor="ctr"/>
                </a:tc>
                <a:tc>
                  <a:txBody>
                    <a:bodyPr/>
                    <a:lstStyle/>
                    <a:p>
                      <a:pPr algn="ctr"/>
                      <a:r>
                        <a:rPr lang="pt-BR" sz="1600" b="1" kern="1200" dirty="0">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rPr>
                        <a:t>DUPLICAÇÃO EM MASSA COM ESFORÇO DE EQUIPA + TRANSBORDAMENTO PARA CICLOS CONTÍNUOS</a:t>
                      </a:r>
                      <a:endParaRPr lang="en-IN" sz="1600" b="1" kern="1200" dirty="0">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endParaRPr>
                    </a:p>
                  </a:txBody>
                  <a:tcPr anchor="ctr"/>
                </a:tc>
                <a:extLst>
                  <a:ext uri="{0D108BD9-81ED-4DB2-BD59-A6C34878D82A}">
                    <a16:rowId xmlns:a16="http://schemas.microsoft.com/office/drawing/2014/main" val="1065549932"/>
                  </a:ext>
                </a:extLst>
              </a:tr>
            </a:tbl>
          </a:graphicData>
        </a:graphic>
      </p:graphicFrame>
    </p:spTree>
    <p:extLst>
      <p:ext uri="{BB962C8B-B14F-4D97-AF65-F5344CB8AC3E}">
        <p14:creationId xmlns:p14="http://schemas.microsoft.com/office/powerpoint/2010/main" val="1166530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07AA9C-C5DE-6433-BDAA-27EE3542263E}"/>
            </a:ext>
          </a:extLst>
        </p:cNvPr>
        <p:cNvGrpSpPr/>
        <p:nvPr/>
      </p:nvGrpSpPr>
      <p:grpSpPr>
        <a:xfrm>
          <a:off x="0" y="0"/>
          <a:ext cx="0" cy="0"/>
          <a:chOff x="0" y="0"/>
          <a:chExt cx="0" cy="0"/>
        </a:xfrm>
      </p:grpSpPr>
      <p:pic>
        <p:nvPicPr>
          <p:cNvPr id="6" name="Picture 5" descr="Green lights in a black background&#10;&#10;AI-generated content may be incorrect.">
            <a:extLst>
              <a:ext uri="{FF2B5EF4-FFF2-40B4-BE49-F238E27FC236}">
                <a16:creationId xmlns:a16="http://schemas.microsoft.com/office/drawing/2014/main" id="{5E7E13B7-36D0-8753-7A41-D60E7C6BD0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802"/>
            <a:ext cx="12191999" cy="6841066"/>
          </a:xfrm>
          <a:prstGeom prst="rect">
            <a:avLst/>
          </a:prstGeom>
        </p:spPr>
      </p:pic>
      <p:sp>
        <p:nvSpPr>
          <p:cNvPr id="7" name="Rectangle 6">
            <a:extLst>
              <a:ext uri="{FF2B5EF4-FFF2-40B4-BE49-F238E27FC236}">
                <a16:creationId xmlns:a16="http://schemas.microsoft.com/office/drawing/2014/main" id="{53A432F3-1B73-6D20-65EF-4D8A1B8EE5C7}"/>
              </a:ext>
            </a:extLst>
          </p:cNvPr>
          <p:cNvSpPr/>
          <p:nvPr/>
        </p:nvSpPr>
        <p:spPr>
          <a:xfrm flipH="1">
            <a:off x="-1900" y="-1802"/>
            <a:ext cx="12192001" cy="6859802"/>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solidFill>
            </a:endParaRPr>
          </a:p>
        </p:txBody>
      </p:sp>
      <p:sp>
        <p:nvSpPr>
          <p:cNvPr id="29" name="Cube 28">
            <a:extLst>
              <a:ext uri="{FF2B5EF4-FFF2-40B4-BE49-F238E27FC236}">
                <a16:creationId xmlns:a16="http://schemas.microsoft.com/office/drawing/2014/main" id="{637B71A1-7BAE-8360-F667-C2FC4D122536}"/>
              </a:ext>
            </a:extLst>
          </p:cNvPr>
          <p:cNvSpPr/>
          <p:nvPr/>
        </p:nvSpPr>
        <p:spPr>
          <a:xfrm>
            <a:off x="8598134" y="-20538"/>
            <a:ext cx="3593866" cy="3593866"/>
          </a:xfrm>
          <a:prstGeom prst="cube">
            <a:avLst>
              <a:gd name="adj" fmla="val 46507"/>
            </a:avLst>
          </a:prstGeom>
          <a:gradFill flip="none" rotWithShape="1">
            <a:gsLst>
              <a:gs pos="20000">
                <a:schemeClr val="accent1">
                  <a:alpha val="0"/>
                </a:schemeClr>
              </a:gs>
              <a:gs pos="100000">
                <a:schemeClr val="accent6">
                  <a:alpha val="60000"/>
                </a:schemeClr>
              </a:gs>
            </a:gsLst>
            <a:lin ang="18900000" scaled="1"/>
            <a:tileRect/>
          </a:gra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 name="TextBox 12">
            <a:extLst>
              <a:ext uri="{FF2B5EF4-FFF2-40B4-BE49-F238E27FC236}">
                <a16:creationId xmlns:a16="http://schemas.microsoft.com/office/drawing/2014/main" id="{C011AC15-AE04-3FC8-A2C7-3D2E48A8AD3E}"/>
              </a:ext>
            </a:extLst>
          </p:cNvPr>
          <p:cNvSpPr txBox="1"/>
          <p:nvPr/>
        </p:nvSpPr>
        <p:spPr>
          <a:xfrm>
            <a:off x="3351321" y="945029"/>
            <a:ext cx="6439224" cy="590931"/>
          </a:xfrm>
          <a:prstGeom prst="rect">
            <a:avLst/>
          </a:prstGeom>
          <a:noFill/>
          <a:effectLst>
            <a:outerShdw blurRad="254000" dist="38100" dir="1200000" algn="tl" rotWithShape="0">
              <a:prstClr val="black">
                <a:alpha val="40000"/>
              </a:prstClr>
            </a:outerShdw>
          </a:effectLst>
        </p:spPr>
        <p:txBody>
          <a:bodyPr wrap="square" rtlCol="0">
            <a:spAutoFit/>
          </a:bodyPr>
          <a:lstStyle/>
          <a:p>
            <a:pPr>
              <a:lnSpc>
                <a:spcPct val="90000"/>
              </a:lnSpc>
            </a:pPr>
            <a:r>
              <a:rPr lang="en-IN" sz="3600" b="1" dirty="0">
                <a:solidFill>
                  <a:schemeClr val="bg1"/>
                </a:solidFill>
                <a:latin typeface="+mj-lt"/>
              </a:rPr>
              <a:t>OBTER </a:t>
            </a:r>
            <a:r>
              <a:rPr lang="en-IN" sz="3600" b="1" dirty="0">
                <a:solidFill>
                  <a:schemeClr val="accent6"/>
                </a:solidFill>
                <a:latin typeface="+mj-lt"/>
              </a:rPr>
              <a:t>INICIADA</a:t>
            </a:r>
            <a:r>
              <a:rPr lang="en-IN" sz="3600" b="1" dirty="0">
                <a:solidFill>
                  <a:schemeClr val="bg1"/>
                </a:solidFill>
                <a:latin typeface="+mj-lt"/>
              </a:rPr>
              <a:t> AGORA</a:t>
            </a:r>
            <a:endParaRPr lang="en-GB" sz="3600" b="1" dirty="0">
              <a:solidFill>
                <a:schemeClr val="accent6"/>
              </a:solidFill>
              <a:latin typeface="+mj-lt"/>
            </a:endParaRPr>
          </a:p>
        </p:txBody>
      </p:sp>
      <p:pic>
        <p:nvPicPr>
          <p:cNvPr id="3" name="Picture 2" descr="A green lit up coin&#10;&#10;AI-generated content may be incorrect.">
            <a:extLst>
              <a:ext uri="{FF2B5EF4-FFF2-40B4-BE49-F238E27FC236}">
                <a16:creationId xmlns:a16="http://schemas.microsoft.com/office/drawing/2014/main" id="{83A64E4E-6726-AB27-2A84-6BF1C50A24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63" y="125617"/>
            <a:ext cx="868218" cy="868218"/>
          </a:xfrm>
          <a:prstGeom prst="rect">
            <a:avLst/>
          </a:prstGeom>
        </p:spPr>
      </p:pic>
      <p:sp>
        <p:nvSpPr>
          <p:cNvPr id="5" name="TextBox 4">
            <a:extLst>
              <a:ext uri="{FF2B5EF4-FFF2-40B4-BE49-F238E27FC236}">
                <a16:creationId xmlns:a16="http://schemas.microsoft.com/office/drawing/2014/main" id="{29ABB1FB-040A-4863-B4FA-DB8B256F791F}"/>
              </a:ext>
            </a:extLst>
          </p:cNvPr>
          <p:cNvSpPr txBox="1"/>
          <p:nvPr/>
        </p:nvSpPr>
        <p:spPr>
          <a:xfrm>
            <a:off x="129304" y="6516839"/>
            <a:ext cx="2091381" cy="276999"/>
          </a:xfrm>
          <a:prstGeom prst="rect">
            <a:avLst/>
          </a:prstGeom>
          <a:noFill/>
        </p:spPr>
        <p:txBody>
          <a:bodyPr wrap="square" rtlCol="0">
            <a:spAutoFit/>
          </a:bodyPr>
          <a:lstStyle/>
          <a:p>
            <a:pPr algn="l"/>
            <a:r>
              <a:rPr lang="en-US" sz="1200" b="1" kern="1200" spc="0" dirty="0">
                <a:solidFill>
                  <a:schemeClr val="accent6"/>
                </a:solidFill>
                <a:latin typeface="+mj-lt"/>
                <a:ea typeface="+mn-ea"/>
                <a:cs typeface="+mn-cs"/>
              </a:rPr>
              <a:t>www.</a:t>
            </a:r>
            <a:r>
              <a:rPr lang="en-IN" sz="1200" b="1" kern="1200" spc="0" dirty="0">
                <a:solidFill>
                  <a:schemeClr val="accent6"/>
                </a:solidFill>
                <a:latin typeface="+mj-lt"/>
                <a:ea typeface="+mn-ea"/>
                <a:cs typeface="+mn-cs"/>
              </a:rPr>
              <a:t>xsynergy.io</a:t>
            </a:r>
            <a:endParaRPr lang="id-ID" sz="1200" b="1" kern="1200" spc="0" dirty="0">
              <a:solidFill>
                <a:schemeClr val="accent6"/>
              </a:solidFill>
              <a:latin typeface="+mj-lt"/>
              <a:ea typeface="+mn-ea"/>
              <a:cs typeface="+mn-cs"/>
            </a:endParaRPr>
          </a:p>
        </p:txBody>
      </p:sp>
      <p:sp>
        <p:nvSpPr>
          <p:cNvPr id="2" name="Rectangle: Rounded Corners 1">
            <a:extLst>
              <a:ext uri="{FF2B5EF4-FFF2-40B4-BE49-F238E27FC236}">
                <a16:creationId xmlns:a16="http://schemas.microsoft.com/office/drawing/2014/main" id="{C15F3DA7-4217-BF98-2B13-9F5940CB66BF}"/>
              </a:ext>
            </a:extLst>
          </p:cNvPr>
          <p:cNvSpPr/>
          <p:nvPr/>
        </p:nvSpPr>
        <p:spPr>
          <a:xfrm>
            <a:off x="2006375" y="3029170"/>
            <a:ext cx="2284956" cy="2089455"/>
          </a:xfrm>
          <a:prstGeom prst="roundRect">
            <a:avLst/>
          </a:prstGeom>
          <a:solidFill>
            <a:schemeClr val="tx1"/>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8D6BAD5-6D6A-F574-B7BA-D04F8205D1F4}"/>
              </a:ext>
            </a:extLst>
          </p:cNvPr>
          <p:cNvGrpSpPr/>
          <p:nvPr/>
        </p:nvGrpSpPr>
        <p:grpSpPr>
          <a:xfrm>
            <a:off x="1733193" y="3370481"/>
            <a:ext cx="581554" cy="1511983"/>
            <a:chOff x="3140667" y="2901058"/>
            <a:chExt cx="757038" cy="725949"/>
          </a:xfrm>
          <a:scene3d>
            <a:camera prst="orthographicFront">
              <a:rot lat="0" lon="0" rev="0"/>
            </a:camera>
            <a:lightRig rig="balanced" dir="t">
              <a:rot lat="0" lon="0" rev="8700000"/>
            </a:lightRig>
          </a:scene3d>
        </p:grpSpPr>
        <p:sp>
          <p:nvSpPr>
            <p:cNvPr id="8" name="Rectangle: Rounded Corners 7">
              <a:extLst>
                <a:ext uri="{FF2B5EF4-FFF2-40B4-BE49-F238E27FC236}">
                  <a16:creationId xmlns:a16="http://schemas.microsoft.com/office/drawing/2014/main" id="{4B27D87D-9C92-FADE-BC5B-C2781968966C}"/>
                </a:ext>
              </a:extLst>
            </p:cNvPr>
            <p:cNvSpPr/>
            <p:nvPr/>
          </p:nvSpPr>
          <p:spPr>
            <a:xfrm>
              <a:off x="3140667" y="2901058"/>
              <a:ext cx="757038" cy="725949"/>
            </a:xfrm>
            <a:prstGeom prst="roundRect">
              <a:avLst/>
            </a:prstGeom>
            <a:solidFill>
              <a:schemeClr val="accent6"/>
            </a:solidFill>
            <a:ln>
              <a:solidFill>
                <a:schemeClr val="tx1"/>
              </a:solidFill>
            </a:ln>
            <a:effectLst>
              <a:outerShdw blurRad="44450" dist="27940" dir="5400000" algn="ctr">
                <a:srgbClr val="000000">
                  <a:alpha val="32000"/>
                </a:srgbClr>
              </a:outerShdw>
            </a:effectLst>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15" name="任意形状 644">
              <a:extLst>
                <a:ext uri="{FF2B5EF4-FFF2-40B4-BE49-F238E27FC236}">
                  <a16:creationId xmlns:a16="http://schemas.microsoft.com/office/drawing/2014/main" id="{77596595-C2E8-CF61-FB95-C1B00ED9223A}"/>
                </a:ext>
              </a:extLst>
            </p:cNvPr>
            <p:cNvSpPr/>
            <p:nvPr/>
          </p:nvSpPr>
          <p:spPr>
            <a:xfrm>
              <a:off x="3328853" y="3068391"/>
              <a:ext cx="384877" cy="384877"/>
            </a:xfrm>
            <a:prstGeom prst="rect">
              <a:avLst/>
            </a:prstGeom>
            <a:solidFill>
              <a:schemeClr val="tx1">
                <a:alpha val="0"/>
              </a:schemeClr>
            </a:solidFill>
            <a:ln w="12700" cap="flat">
              <a:solidFill>
                <a:schemeClr val="tx1"/>
              </a:solidFill>
              <a:miter lim="400000"/>
            </a:ln>
            <a:effectLst>
              <a:outerShdw blurRad="44450" dist="27940" dir="5400000" algn="ctr">
                <a:srgbClr val="000000">
                  <a:alpha val="32000"/>
                </a:srgbClr>
              </a:outerShdw>
            </a:effectLst>
            <a:sp3d>
              <a:bevelT w="190500" h="38100"/>
            </a:sp3d>
          </p:spPr>
          <p:txBody>
            <a:bodyPr wrap="square" lIns="45719" tIns="45719" rIns="45719" bIns="45719" numCol="1" anchor="ctr">
              <a:noAutofit/>
            </a:bodyPr>
            <a:lstStyle/>
            <a:p>
              <a:endParaRPr/>
            </a:p>
          </p:txBody>
        </p:sp>
      </p:grpSp>
      <p:sp>
        <p:nvSpPr>
          <p:cNvPr id="23" name="TextBox 22">
            <a:extLst>
              <a:ext uri="{FF2B5EF4-FFF2-40B4-BE49-F238E27FC236}">
                <a16:creationId xmlns:a16="http://schemas.microsoft.com/office/drawing/2014/main" id="{789C7CAB-181A-AE86-75CF-E58E3952B116}"/>
              </a:ext>
            </a:extLst>
          </p:cNvPr>
          <p:cNvSpPr txBox="1"/>
          <p:nvPr/>
        </p:nvSpPr>
        <p:spPr>
          <a:xfrm>
            <a:off x="2135685" y="3381671"/>
            <a:ext cx="2188683" cy="1477328"/>
          </a:xfrm>
          <a:prstGeom prst="rect">
            <a:avLst/>
          </a:prstGeom>
          <a:noFill/>
        </p:spPr>
        <p:txBody>
          <a:bodyPr wrap="square">
            <a:spAutoFit/>
          </a:bodyPr>
          <a:lstStyle/>
          <a:p>
            <a:pPr algn="ctr">
              <a:buNone/>
            </a:pPr>
            <a:r>
              <a:rPr lang="pt-BR" dirty="0">
                <a:solidFill>
                  <a:schemeClr val="bg1"/>
                </a:solidFill>
                <a:latin typeface="Arial" panose="020B0604020202020204" pitchFamily="34" charset="0"/>
                <a:cs typeface="Arial" panose="020B0604020202020204" pitchFamily="34" charset="0"/>
              </a:rPr>
              <a:t>Criar Carteira</a:t>
            </a:r>
          </a:p>
          <a:p>
            <a:pPr algn="ctr">
              <a:buNone/>
            </a:pPr>
            <a:r>
              <a:rPr lang="pt-BR" dirty="0">
                <a:solidFill>
                  <a:schemeClr val="bg1"/>
                </a:solidFill>
                <a:latin typeface="Arial" panose="020B0604020202020204" pitchFamily="34" charset="0"/>
                <a:cs typeface="Arial" panose="020B0604020202020204" pitchFamily="34" charset="0"/>
              </a:rPr>
              <a:t>(MetaMask,</a:t>
            </a:r>
          </a:p>
          <a:p>
            <a:pPr algn="ctr">
              <a:buNone/>
            </a:pPr>
            <a:r>
              <a:rPr lang="pt-BR" dirty="0">
                <a:solidFill>
                  <a:schemeClr val="bg1"/>
                </a:solidFill>
                <a:latin typeface="Arial" panose="020B0604020202020204" pitchFamily="34" charset="0"/>
                <a:cs typeface="Arial" panose="020B0604020202020204" pitchFamily="34" charset="0"/>
              </a:rPr>
              <a:t>Trust Wallet</a:t>
            </a:r>
          </a:p>
          <a:p>
            <a:pPr algn="ctr">
              <a:buNone/>
            </a:pPr>
            <a:r>
              <a:rPr lang="pt-BR" dirty="0">
                <a:solidFill>
                  <a:schemeClr val="bg1"/>
                </a:solidFill>
                <a:latin typeface="Arial" panose="020B0604020202020204" pitchFamily="34" charset="0"/>
                <a:cs typeface="Arial" panose="020B0604020202020204" pitchFamily="34" charset="0"/>
              </a:rPr>
              <a:t>e Qualquer</a:t>
            </a:r>
          </a:p>
          <a:p>
            <a:pPr algn="ctr">
              <a:buNone/>
            </a:pPr>
            <a:r>
              <a:rPr lang="pt-BR" dirty="0">
                <a:solidFill>
                  <a:schemeClr val="bg1"/>
                </a:solidFill>
                <a:latin typeface="Arial" panose="020B0604020202020204" pitchFamily="34" charset="0"/>
                <a:cs typeface="Arial" panose="020B0604020202020204" pitchFamily="34" charset="0"/>
              </a:rPr>
              <a:t>Carteira Rede três)</a:t>
            </a:r>
            <a:endParaRPr lang="en-IN" dirty="0">
              <a:solidFill>
                <a:schemeClr val="bg1"/>
              </a:solidFill>
              <a:latin typeface="Arial" panose="020B0604020202020204" pitchFamily="34" charset="0"/>
              <a:cs typeface="Arial" panose="020B0604020202020204" pitchFamily="34" charset="0"/>
            </a:endParaRPr>
          </a:p>
        </p:txBody>
      </p:sp>
      <p:sp>
        <p:nvSpPr>
          <p:cNvPr id="24" name="Rectangle: Rounded Corners 23">
            <a:extLst>
              <a:ext uri="{FF2B5EF4-FFF2-40B4-BE49-F238E27FC236}">
                <a16:creationId xmlns:a16="http://schemas.microsoft.com/office/drawing/2014/main" id="{5959F0CA-2785-8E78-BA78-C16FAE3112BA}"/>
              </a:ext>
            </a:extLst>
          </p:cNvPr>
          <p:cNvSpPr/>
          <p:nvPr/>
        </p:nvSpPr>
        <p:spPr>
          <a:xfrm>
            <a:off x="4965875" y="3052635"/>
            <a:ext cx="2284956" cy="2089455"/>
          </a:xfrm>
          <a:prstGeom prst="roundRect">
            <a:avLst/>
          </a:prstGeom>
          <a:solidFill>
            <a:schemeClr val="tx1"/>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ECFC370E-9C43-9578-E57B-99BCE69530E6}"/>
              </a:ext>
            </a:extLst>
          </p:cNvPr>
          <p:cNvGrpSpPr/>
          <p:nvPr/>
        </p:nvGrpSpPr>
        <p:grpSpPr>
          <a:xfrm>
            <a:off x="4692693" y="3393946"/>
            <a:ext cx="581554" cy="1511983"/>
            <a:chOff x="3140667" y="2901058"/>
            <a:chExt cx="757038" cy="725949"/>
          </a:xfrm>
          <a:scene3d>
            <a:camera prst="orthographicFront">
              <a:rot lat="0" lon="0" rev="0"/>
            </a:camera>
            <a:lightRig rig="balanced" dir="t">
              <a:rot lat="0" lon="0" rev="8700000"/>
            </a:lightRig>
          </a:scene3d>
        </p:grpSpPr>
        <p:sp>
          <p:nvSpPr>
            <p:cNvPr id="27" name="Rectangle: Rounded Corners 26">
              <a:extLst>
                <a:ext uri="{FF2B5EF4-FFF2-40B4-BE49-F238E27FC236}">
                  <a16:creationId xmlns:a16="http://schemas.microsoft.com/office/drawing/2014/main" id="{2762F6C6-FD6A-2EA2-F207-AA6F89833534}"/>
                </a:ext>
              </a:extLst>
            </p:cNvPr>
            <p:cNvSpPr/>
            <p:nvPr/>
          </p:nvSpPr>
          <p:spPr>
            <a:xfrm>
              <a:off x="3140667" y="2901058"/>
              <a:ext cx="757038" cy="725949"/>
            </a:xfrm>
            <a:prstGeom prst="roundRect">
              <a:avLst/>
            </a:prstGeom>
            <a:solidFill>
              <a:schemeClr val="accent6"/>
            </a:solidFill>
            <a:ln>
              <a:solidFill>
                <a:schemeClr val="tx1"/>
              </a:solidFill>
            </a:ln>
            <a:effectLst>
              <a:outerShdw blurRad="44450" dist="27940" dir="5400000" algn="ctr">
                <a:srgbClr val="000000">
                  <a:alpha val="32000"/>
                </a:srgbClr>
              </a:outerShdw>
            </a:effectLst>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28" name="任意形状 644">
              <a:extLst>
                <a:ext uri="{FF2B5EF4-FFF2-40B4-BE49-F238E27FC236}">
                  <a16:creationId xmlns:a16="http://schemas.microsoft.com/office/drawing/2014/main" id="{56F2391B-9625-46D6-65D2-5EB131E04168}"/>
                </a:ext>
              </a:extLst>
            </p:cNvPr>
            <p:cNvSpPr/>
            <p:nvPr/>
          </p:nvSpPr>
          <p:spPr>
            <a:xfrm>
              <a:off x="3328853" y="3068391"/>
              <a:ext cx="384877" cy="384877"/>
            </a:xfrm>
            <a:prstGeom prst="rect">
              <a:avLst/>
            </a:prstGeom>
            <a:solidFill>
              <a:schemeClr val="tx1">
                <a:alpha val="0"/>
              </a:schemeClr>
            </a:solidFill>
            <a:ln w="12700" cap="flat">
              <a:solidFill>
                <a:schemeClr val="tx1"/>
              </a:solidFill>
              <a:miter lim="400000"/>
            </a:ln>
            <a:effectLst>
              <a:outerShdw blurRad="44450" dist="27940" dir="5400000" algn="ctr">
                <a:srgbClr val="000000">
                  <a:alpha val="32000"/>
                </a:srgbClr>
              </a:outerShdw>
            </a:effectLst>
            <a:sp3d>
              <a:bevelT w="190500" h="38100"/>
            </a:sp3d>
          </p:spPr>
          <p:txBody>
            <a:bodyPr wrap="square" lIns="45719" tIns="45719" rIns="45719" bIns="45719" numCol="1" anchor="ctr">
              <a:noAutofit/>
            </a:bodyPr>
            <a:lstStyle/>
            <a:p>
              <a:endParaRPr/>
            </a:p>
          </p:txBody>
        </p:sp>
      </p:grpSp>
      <p:sp>
        <p:nvSpPr>
          <p:cNvPr id="30" name="TextBox 29">
            <a:extLst>
              <a:ext uri="{FF2B5EF4-FFF2-40B4-BE49-F238E27FC236}">
                <a16:creationId xmlns:a16="http://schemas.microsoft.com/office/drawing/2014/main" id="{C177ACAD-08DC-F73F-D9B4-2D92FAD7260C}"/>
              </a:ext>
            </a:extLst>
          </p:cNvPr>
          <p:cNvSpPr txBox="1"/>
          <p:nvPr/>
        </p:nvSpPr>
        <p:spPr>
          <a:xfrm>
            <a:off x="5384671" y="3742462"/>
            <a:ext cx="1643783" cy="1200329"/>
          </a:xfrm>
          <a:prstGeom prst="rect">
            <a:avLst/>
          </a:prstGeom>
          <a:noFill/>
        </p:spPr>
        <p:txBody>
          <a:bodyPr wrap="square">
            <a:spAutoFit/>
          </a:bodyPr>
          <a:lstStyle/>
          <a:p>
            <a:pPr algn="ctr">
              <a:buNone/>
            </a:pPr>
            <a:r>
              <a:rPr lang="pt-BR" dirty="0">
                <a:solidFill>
                  <a:schemeClr val="bg1"/>
                </a:solidFill>
                <a:latin typeface="Arial" panose="020B0604020202020204" pitchFamily="34" charset="0"/>
                <a:cs typeface="Arial" panose="020B0604020202020204" pitchFamily="34" charset="0"/>
              </a:rPr>
              <a:t>Adicionar Polygon Network e USDT</a:t>
            </a:r>
            <a:endParaRPr lang="en-IN" dirty="0">
              <a:solidFill>
                <a:schemeClr val="bg1"/>
              </a:solidFill>
              <a:latin typeface="Arial" panose="020B0604020202020204" pitchFamily="34" charset="0"/>
              <a:cs typeface="Arial" panose="020B0604020202020204" pitchFamily="34" charset="0"/>
            </a:endParaRPr>
          </a:p>
        </p:txBody>
      </p:sp>
      <p:sp>
        <p:nvSpPr>
          <p:cNvPr id="31" name="Rectangle: Rounded Corners 30">
            <a:extLst>
              <a:ext uri="{FF2B5EF4-FFF2-40B4-BE49-F238E27FC236}">
                <a16:creationId xmlns:a16="http://schemas.microsoft.com/office/drawing/2014/main" id="{D39B8C36-B43A-328F-CD0A-B414209D83A6}"/>
              </a:ext>
            </a:extLst>
          </p:cNvPr>
          <p:cNvSpPr/>
          <p:nvPr/>
        </p:nvSpPr>
        <p:spPr>
          <a:xfrm>
            <a:off x="7942814" y="3075073"/>
            <a:ext cx="2736900" cy="2089455"/>
          </a:xfrm>
          <a:prstGeom prst="roundRect">
            <a:avLst/>
          </a:prstGeom>
          <a:solidFill>
            <a:schemeClr val="tx1"/>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F6AFB177-D808-725F-8B37-94EC40E65701}"/>
              </a:ext>
            </a:extLst>
          </p:cNvPr>
          <p:cNvGrpSpPr/>
          <p:nvPr/>
        </p:nvGrpSpPr>
        <p:grpSpPr>
          <a:xfrm>
            <a:off x="7669632" y="3416384"/>
            <a:ext cx="581554" cy="1511983"/>
            <a:chOff x="3140667" y="2901058"/>
            <a:chExt cx="757038" cy="725949"/>
          </a:xfrm>
          <a:scene3d>
            <a:camera prst="orthographicFront">
              <a:rot lat="0" lon="0" rev="0"/>
            </a:camera>
            <a:lightRig rig="balanced" dir="t">
              <a:rot lat="0" lon="0" rev="8700000"/>
            </a:lightRig>
          </a:scene3d>
        </p:grpSpPr>
        <p:sp>
          <p:nvSpPr>
            <p:cNvPr id="33" name="Rectangle: Rounded Corners 32">
              <a:extLst>
                <a:ext uri="{FF2B5EF4-FFF2-40B4-BE49-F238E27FC236}">
                  <a16:creationId xmlns:a16="http://schemas.microsoft.com/office/drawing/2014/main" id="{00070BE6-DA8A-20F1-0910-9B47CFF0A4D0}"/>
                </a:ext>
              </a:extLst>
            </p:cNvPr>
            <p:cNvSpPr/>
            <p:nvPr/>
          </p:nvSpPr>
          <p:spPr>
            <a:xfrm>
              <a:off x="3140667" y="2901058"/>
              <a:ext cx="757038" cy="725949"/>
            </a:xfrm>
            <a:prstGeom prst="roundRect">
              <a:avLst/>
            </a:prstGeom>
            <a:solidFill>
              <a:schemeClr val="accent6"/>
            </a:solidFill>
            <a:ln>
              <a:solidFill>
                <a:schemeClr val="tx1"/>
              </a:solidFill>
            </a:ln>
            <a:effectLst>
              <a:outerShdw blurRad="44450" dist="27940" dir="5400000" algn="ctr">
                <a:srgbClr val="000000">
                  <a:alpha val="32000"/>
                </a:srgbClr>
              </a:outerShdw>
            </a:effectLst>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34" name="任意形状 644">
              <a:extLst>
                <a:ext uri="{FF2B5EF4-FFF2-40B4-BE49-F238E27FC236}">
                  <a16:creationId xmlns:a16="http://schemas.microsoft.com/office/drawing/2014/main" id="{EAAD8F8D-84C3-A9AF-E64B-529546B28CFF}"/>
                </a:ext>
              </a:extLst>
            </p:cNvPr>
            <p:cNvSpPr/>
            <p:nvPr/>
          </p:nvSpPr>
          <p:spPr>
            <a:xfrm>
              <a:off x="3328853" y="3068391"/>
              <a:ext cx="384877" cy="384877"/>
            </a:xfrm>
            <a:prstGeom prst="rect">
              <a:avLst/>
            </a:prstGeom>
            <a:solidFill>
              <a:schemeClr val="tx1">
                <a:alpha val="0"/>
              </a:schemeClr>
            </a:solidFill>
            <a:ln w="12700" cap="flat">
              <a:solidFill>
                <a:schemeClr val="tx1"/>
              </a:solidFill>
              <a:miter lim="400000"/>
            </a:ln>
            <a:effectLst>
              <a:outerShdw blurRad="44450" dist="27940" dir="5400000" algn="ctr">
                <a:srgbClr val="000000">
                  <a:alpha val="32000"/>
                </a:srgbClr>
              </a:outerShdw>
            </a:effectLst>
            <a:sp3d>
              <a:bevelT w="190500" h="38100"/>
            </a:sp3d>
          </p:spPr>
          <p:txBody>
            <a:bodyPr wrap="square" lIns="45719" tIns="45719" rIns="45719" bIns="45719" numCol="1" anchor="ctr">
              <a:noAutofit/>
            </a:bodyPr>
            <a:lstStyle/>
            <a:p>
              <a:endParaRPr/>
            </a:p>
          </p:txBody>
        </p:sp>
      </p:grpSp>
      <p:sp>
        <p:nvSpPr>
          <p:cNvPr id="35" name="TextBox 34">
            <a:extLst>
              <a:ext uri="{FF2B5EF4-FFF2-40B4-BE49-F238E27FC236}">
                <a16:creationId xmlns:a16="http://schemas.microsoft.com/office/drawing/2014/main" id="{DCBD8802-D8E8-9EDE-E40C-D3B020323921}"/>
              </a:ext>
            </a:extLst>
          </p:cNvPr>
          <p:cNvSpPr txBox="1"/>
          <p:nvPr/>
        </p:nvSpPr>
        <p:spPr>
          <a:xfrm>
            <a:off x="8395750" y="3127603"/>
            <a:ext cx="2163095" cy="2031325"/>
          </a:xfrm>
          <a:prstGeom prst="rect">
            <a:avLst/>
          </a:prstGeom>
          <a:noFill/>
        </p:spPr>
        <p:txBody>
          <a:bodyPr wrap="square">
            <a:spAutoFit/>
          </a:bodyPr>
          <a:lstStyle/>
          <a:p>
            <a:pPr algn="ctr">
              <a:buNone/>
            </a:pPr>
            <a:r>
              <a:rPr lang="pt-BR" dirty="0">
                <a:solidFill>
                  <a:schemeClr val="bg1"/>
                </a:solidFill>
                <a:latin typeface="Arial" panose="020B0604020202020204" pitchFamily="34" charset="0"/>
                <a:cs typeface="Arial" panose="020B0604020202020204" pitchFamily="34" charset="0"/>
              </a:rPr>
              <a:t>Assim, ligue a sua carteira Rede três ao Xsynergy.io para comprar slots Xsynergy para comprar slots de energia</a:t>
            </a:r>
            <a:endParaRPr lang="en-US" dirty="0">
              <a:solidFill>
                <a:schemeClr val="bg1"/>
              </a:solidFill>
              <a:latin typeface="Arial" panose="020B0604020202020204" pitchFamily="34" charset="0"/>
              <a:cs typeface="Arial" panose="020B0604020202020204" pitchFamily="34" charset="0"/>
            </a:endParaRPr>
          </a:p>
        </p:txBody>
      </p:sp>
      <p:pic>
        <p:nvPicPr>
          <p:cNvPr id="10" name="Picture 9" descr="A purple hexagon with white logo&#10;&#10;AI-generated content may be incorrect.">
            <a:extLst>
              <a:ext uri="{FF2B5EF4-FFF2-40B4-BE49-F238E27FC236}">
                <a16:creationId xmlns:a16="http://schemas.microsoft.com/office/drawing/2014/main" id="{4A542204-760B-5C37-130E-D666723F7B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6795" y="2482791"/>
            <a:ext cx="1184564" cy="1184564"/>
          </a:xfrm>
          <a:prstGeom prst="rect">
            <a:avLst/>
          </a:prstGeom>
        </p:spPr>
      </p:pic>
    </p:spTree>
    <p:extLst>
      <p:ext uri="{BB962C8B-B14F-4D97-AF65-F5344CB8AC3E}">
        <p14:creationId xmlns:p14="http://schemas.microsoft.com/office/powerpoint/2010/main" val="12143183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C49CF9-66FA-6674-505D-F32131623936}"/>
            </a:ext>
          </a:extLst>
        </p:cNvPr>
        <p:cNvGrpSpPr/>
        <p:nvPr/>
      </p:nvGrpSpPr>
      <p:grpSpPr>
        <a:xfrm>
          <a:off x="0" y="0"/>
          <a:ext cx="0" cy="0"/>
          <a:chOff x="0" y="0"/>
          <a:chExt cx="0" cy="0"/>
        </a:xfrm>
      </p:grpSpPr>
      <p:pic>
        <p:nvPicPr>
          <p:cNvPr id="6" name="Picture 5" descr="Green lights in a black background&#10;&#10;AI-generated content may be incorrect.">
            <a:extLst>
              <a:ext uri="{FF2B5EF4-FFF2-40B4-BE49-F238E27FC236}">
                <a16:creationId xmlns:a16="http://schemas.microsoft.com/office/drawing/2014/main" id="{02C757BE-0249-71C2-AB7A-65EE40A8EA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802"/>
            <a:ext cx="12191999" cy="6841066"/>
          </a:xfrm>
          <a:prstGeom prst="rect">
            <a:avLst/>
          </a:prstGeom>
        </p:spPr>
      </p:pic>
      <p:sp>
        <p:nvSpPr>
          <p:cNvPr id="7" name="Rectangle 6">
            <a:extLst>
              <a:ext uri="{FF2B5EF4-FFF2-40B4-BE49-F238E27FC236}">
                <a16:creationId xmlns:a16="http://schemas.microsoft.com/office/drawing/2014/main" id="{32695C45-6E1D-1E70-5AE5-592966632A31}"/>
              </a:ext>
            </a:extLst>
          </p:cNvPr>
          <p:cNvSpPr/>
          <p:nvPr/>
        </p:nvSpPr>
        <p:spPr>
          <a:xfrm flipH="1">
            <a:off x="-1900" y="-1802"/>
            <a:ext cx="12192001" cy="6859802"/>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solidFill>
            </a:endParaRPr>
          </a:p>
        </p:txBody>
      </p:sp>
      <p:sp>
        <p:nvSpPr>
          <p:cNvPr id="13" name="TextBox 12">
            <a:extLst>
              <a:ext uri="{FF2B5EF4-FFF2-40B4-BE49-F238E27FC236}">
                <a16:creationId xmlns:a16="http://schemas.microsoft.com/office/drawing/2014/main" id="{28E979F1-B034-69D7-D932-FE049CEC6112}"/>
              </a:ext>
            </a:extLst>
          </p:cNvPr>
          <p:cNvSpPr txBox="1"/>
          <p:nvPr/>
        </p:nvSpPr>
        <p:spPr>
          <a:xfrm>
            <a:off x="2363716" y="459415"/>
            <a:ext cx="6550924" cy="590931"/>
          </a:xfrm>
          <a:prstGeom prst="rect">
            <a:avLst/>
          </a:prstGeom>
          <a:noFill/>
          <a:effectLst>
            <a:outerShdw blurRad="254000" dist="38100" dir="1200000" algn="tl" rotWithShape="0">
              <a:prstClr val="black">
                <a:alpha val="40000"/>
              </a:prstClr>
            </a:outerShdw>
          </a:effectLst>
        </p:spPr>
        <p:txBody>
          <a:bodyPr wrap="square" rtlCol="0">
            <a:spAutoFit/>
          </a:bodyPr>
          <a:lstStyle/>
          <a:p>
            <a:pPr>
              <a:lnSpc>
                <a:spcPct val="90000"/>
              </a:lnSpc>
            </a:pPr>
            <a:r>
              <a:rPr lang="en-IN" sz="3600" b="1" dirty="0">
                <a:solidFill>
                  <a:schemeClr val="accent6"/>
                </a:solidFill>
                <a:latin typeface="+mj-lt"/>
              </a:rPr>
              <a:t>ISENÇÃO DE RESPONSABILIDADE</a:t>
            </a:r>
            <a:endParaRPr lang="en-GB" sz="3600" b="1" dirty="0">
              <a:solidFill>
                <a:schemeClr val="accent6"/>
              </a:solidFill>
              <a:latin typeface="+mj-lt"/>
            </a:endParaRPr>
          </a:p>
        </p:txBody>
      </p:sp>
      <p:pic>
        <p:nvPicPr>
          <p:cNvPr id="3" name="Picture 2" descr="A green lit up coin&#10;&#10;AI-generated content may be incorrect.">
            <a:extLst>
              <a:ext uri="{FF2B5EF4-FFF2-40B4-BE49-F238E27FC236}">
                <a16:creationId xmlns:a16="http://schemas.microsoft.com/office/drawing/2014/main" id="{46CB941E-4B26-E50E-EBFE-68B3381EEA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972"/>
            <a:ext cx="868218" cy="868218"/>
          </a:xfrm>
          <a:prstGeom prst="rect">
            <a:avLst/>
          </a:prstGeom>
        </p:spPr>
      </p:pic>
      <p:sp>
        <p:nvSpPr>
          <p:cNvPr id="10" name="TextBox 9">
            <a:extLst>
              <a:ext uri="{FF2B5EF4-FFF2-40B4-BE49-F238E27FC236}">
                <a16:creationId xmlns:a16="http://schemas.microsoft.com/office/drawing/2014/main" id="{42F5FCB0-DC9B-EE95-13D2-15D279AAA17D}"/>
              </a:ext>
            </a:extLst>
          </p:cNvPr>
          <p:cNvSpPr txBox="1"/>
          <p:nvPr/>
        </p:nvSpPr>
        <p:spPr>
          <a:xfrm>
            <a:off x="434109" y="1005405"/>
            <a:ext cx="11428021" cy="5693866"/>
          </a:xfrm>
          <a:prstGeom prst="rect">
            <a:avLst/>
          </a:prstGeom>
          <a:noFill/>
        </p:spPr>
        <p:txBody>
          <a:bodyPr wrap="square">
            <a:spAutoFit/>
          </a:bodyPr>
          <a:lstStyle/>
          <a:p>
            <a:r>
              <a:rPr lang="en-US" sz="1400" b="1" dirty="0" err="1">
                <a:solidFill>
                  <a:schemeClr val="accent6"/>
                </a:solidFill>
                <a:latin typeface="Arial" panose="020B0604020202020204" pitchFamily="34" charset="0"/>
                <a:cs typeface="Arial" panose="020B0604020202020204" pitchFamily="34" charset="0"/>
              </a:rPr>
              <a:t>Natureza</a:t>
            </a:r>
            <a:r>
              <a:rPr lang="en-US" sz="1400" b="1" dirty="0">
                <a:solidFill>
                  <a:schemeClr val="accent6"/>
                </a:solidFill>
                <a:latin typeface="Arial" panose="020B0604020202020204" pitchFamily="34" charset="0"/>
                <a:cs typeface="Arial" panose="020B0604020202020204" pitchFamily="34" charset="0"/>
              </a:rPr>
              <a:t> da </a:t>
            </a:r>
            <a:r>
              <a:rPr lang="en-US" sz="1400" b="1" dirty="0" err="1">
                <a:solidFill>
                  <a:schemeClr val="accent6"/>
                </a:solidFill>
                <a:latin typeface="Arial" panose="020B0604020202020204" pitchFamily="34" charset="0"/>
                <a:cs typeface="Arial" panose="020B0604020202020204" pitchFamily="34" charset="0"/>
              </a:rPr>
              <a:t>compra</a:t>
            </a:r>
            <a:r>
              <a:rPr lang="en-US" sz="1400" b="1" dirty="0">
                <a:solidFill>
                  <a:schemeClr val="accent6"/>
                </a:solidFill>
                <a:latin typeface="Arial" panose="020B0604020202020204" pitchFamily="34" charset="0"/>
                <a:cs typeface="Arial" panose="020B0604020202020204" pitchFamily="34" charset="0"/>
              </a:rPr>
              <a:t>: </a:t>
            </a:r>
            <a:r>
              <a:rPr lang="pt-BR" sz="1400" dirty="0">
                <a:solidFill>
                  <a:schemeClr val="bg1"/>
                </a:solidFill>
                <a:latin typeface="Arial" panose="020B0604020202020204" pitchFamily="34" charset="0"/>
                <a:cs typeface="Arial" panose="020B0604020202020204" pitchFamily="34" charset="0"/>
              </a:rPr>
              <a:t>Ao adquirir um NFT da Xsynergy, adquire um item digital colecionável e credenciais de acesso a determinados materiais educativos, recursos da comunidade, participação em masterminds e outros recursos que a Xsynergy possa disponibilizar. O NFT apenas fornece acesso a recursos. Não se trata de participação acionista, parceria, valor mobiliário ou investimento financeiro.</a:t>
            </a:r>
          </a:p>
          <a:p>
            <a:r>
              <a:rPr lang="en-US" sz="1400" b="1" dirty="0" err="1">
                <a:solidFill>
                  <a:schemeClr val="accent6"/>
                </a:solidFill>
                <a:latin typeface="Arial" panose="020B0604020202020204" pitchFamily="34" charset="0"/>
                <a:cs typeface="Arial" panose="020B0604020202020204" pitchFamily="34" charset="0"/>
              </a:rPr>
              <a:t>Finalidade</a:t>
            </a:r>
            <a:r>
              <a:rPr lang="en-US" sz="1400" b="1" dirty="0">
                <a:solidFill>
                  <a:schemeClr val="accent6"/>
                </a:solidFill>
                <a:latin typeface="Arial" panose="020B0604020202020204" pitchFamily="34" charset="0"/>
                <a:cs typeface="Arial" panose="020B0604020202020204" pitchFamily="34" charset="0"/>
              </a:rPr>
              <a:t> dos </a:t>
            </a:r>
            <a:r>
              <a:rPr lang="en-US" sz="1400" b="1" dirty="0" err="1">
                <a:solidFill>
                  <a:schemeClr val="accent6"/>
                </a:solidFill>
                <a:latin typeface="Arial" panose="020B0604020202020204" pitchFamily="34" charset="0"/>
                <a:cs typeface="Arial" panose="020B0604020202020204" pitchFamily="34" charset="0"/>
              </a:rPr>
              <a:t>recursos</a:t>
            </a:r>
            <a:r>
              <a:rPr lang="en-US" sz="1400" b="1" dirty="0">
                <a:solidFill>
                  <a:schemeClr val="accent6"/>
                </a:solidFill>
                <a:latin typeface="Arial" panose="020B0604020202020204" pitchFamily="34" charset="0"/>
                <a:cs typeface="Arial" panose="020B0604020202020204" pitchFamily="34" charset="0"/>
              </a:rPr>
              <a:t>: </a:t>
            </a:r>
            <a:r>
              <a:rPr lang="pt-BR" sz="1400" dirty="0">
                <a:solidFill>
                  <a:schemeClr val="bg1"/>
                </a:solidFill>
                <a:latin typeface="Arial" panose="020B0604020202020204" pitchFamily="34" charset="0"/>
                <a:cs typeface="Arial" panose="020B0604020202020204" pitchFamily="34" charset="0"/>
              </a:rPr>
              <a:t>As vendas de NFTs apoiam a educação, programas comunitários, infraestruturas e desenvolvimento de ecossistemas. As compras devem ser vistas como um suporte ao estilo de crowdfunding para estes fins, e não como um veículo de investimento.</a:t>
            </a:r>
          </a:p>
          <a:p>
            <a:r>
              <a:rPr lang="pt-BR" sz="1400" b="1" dirty="0">
                <a:solidFill>
                  <a:schemeClr val="accent6"/>
                </a:solidFill>
                <a:latin typeface="Arial" panose="020B0604020202020204" pitchFamily="34" charset="0"/>
                <a:cs typeface="Arial" panose="020B0604020202020204" pitchFamily="34" charset="0"/>
              </a:rPr>
              <a:t>Sem investimento / Sem expectativa de lucro: </a:t>
            </a:r>
            <a:r>
              <a:rPr lang="pt-BR" sz="1400" dirty="0">
                <a:solidFill>
                  <a:schemeClr val="bg1"/>
                </a:solidFill>
                <a:latin typeface="Arial" panose="020B0604020202020204" pitchFamily="34" charset="0"/>
                <a:cs typeface="Arial" panose="020B0604020202020204" pitchFamily="34" charset="0"/>
              </a:rPr>
              <a:t>A Xsynergy não oferece produtos financeiros, obrigações ou garantias de rendimento. Nada do que foi comunicado pela Xsynergy ou pelos seus afiliados constitui um pedido para comprar, vender ou investir em qualquer ativo digital. Os participantes não devem ter qualquer expectativa de lucro com os esforços da Xsynergy ou de terceiros.</a:t>
            </a:r>
            <a:br>
              <a:rPr lang="en-US" sz="1400" dirty="0">
                <a:solidFill>
                  <a:schemeClr val="bg1"/>
                </a:solidFill>
                <a:latin typeface="Arial" panose="020B0604020202020204" pitchFamily="34" charset="0"/>
                <a:cs typeface="Arial" panose="020B0604020202020204" pitchFamily="34" charset="0"/>
              </a:rPr>
            </a:br>
            <a:endParaRPr lang="en-US" sz="1400" dirty="0">
              <a:solidFill>
                <a:schemeClr val="bg1"/>
              </a:solidFill>
              <a:latin typeface="Arial" panose="020B0604020202020204" pitchFamily="34" charset="0"/>
              <a:cs typeface="Arial" panose="020B0604020202020204" pitchFamily="34" charset="0"/>
            </a:endParaRPr>
          </a:p>
          <a:p>
            <a:r>
              <a:rPr lang="pt-BR" sz="1400" b="1" dirty="0">
                <a:solidFill>
                  <a:schemeClr val="accent6"/>
                </a:solidFill>
                <a:latin typeface="Arial" panose="020B0604020202020204" pitchFamily="34" charset="0"/>
                <a:cs typeface="Arial" panose="020B0604020202020204" pitchFamily="34" charset="0"/>
              </a:rPr>
              <a:t>Os serviços públicos podem mudar: </a:t>
            </a:r>
            <a:r>
              <a:rPr lang="pt-BR" sz="1400" dirty="0">
                <a:solidFill>
                  <a:schemeClr val="bg1"/>
                </a:solidFill>
                <a:latin typeface="Arial" panose="020B0604020202020204" pitchFamily="34" charset="0"/>
                <a:cs typeface="Arial" panose="020B0604020202020204" pitchFamily="34" charset="0"/>
              </a:rPr>
              <a:t>As utilidades, recursos e acesso associados aos NFTs não são garantidos e podem ser modificados, suspensos ou descontinuados, no todo ou em parte, a qualquer momento por motivos legais, regulamentares, de segurança, técnicos ou comerciais. A disponibilidade pode variar de acordo com a região e ao longo do tempo.</a:t>
            </a:r>
            <a:endParaRPr lang="en-US" sz="1400" dirty="0">
              <a:solidFill>
                <a:schemeClr val="bg1"/>
              </a:solidFill>
              <a:latin typeface="Arial" panose="020B0604020202020204" pitchFamily="34" charset="0"/>
              <a:cs typeface="Arial" panose="020B0604020202020204" pitchFamily="34" charset="0"/>
            </a:endParaRPr>
          </a:p>
          <a:p>
            <a:r>
              <a:rPr lang="pt-BR" sz="1400" b="1" dirty="0">
                <a:solidFill>
                  <a:schemeClr val="accent6"/>
                </a:solidFill>
                <a:latin typeface="Arial" panose="020B0604020202020204" pitchFamily="34" charset="0"/>
                <a:cs typeface="Arial" panose="020B0604020202020204" pitchFamily="34" charset="0"/>
              </a:rPr>
              <a:t>Sem garantias de preço ou desempenho: </a:t>
            </a:r>
            <a:r>
              <a:rPr lang="pt-BR" sz="1400" dirty="0">
                <a:solidFill>
                  <a:schemeClr val="bg1"/>
                </a:solidFill>
                <a:latin typeface="Arial" panose="020B0604020202020204" pitchFamily="34" charset="0"/>
                <a:cs typeface="Arial" panose="020B0604020202020204" pitchFamily="34" charset="0"/>
              </a:rPr>
              <a:t>A Xsynergy não garante que qualquer NFT ou utilitário relacionado tenha ou mantenha valor, valorize-se, gere rendimento ou produza dividendos. Os resultados de mercado estão fora do controlo da Xsynergy.</a:t>
            </a:r>
            <a:br>
              <a:rPr lang="en-US" sz="1400" b="1" dirty="0">
                <a:solidFill>
                  <a:schemeClr val="bg1"/>
                </a:solidFill>
                <a:latin typeface="Arial" panose="020B0604020202020204" pitchFamily="34" charset="0"/>
                <a:cs typeface="Arial" panose="020B0604020202020204" pitchFamily="34" charset="0"/>
              </a:rPr>
            </a:br>
            <a:r>
              <a:rPr lang="en-US" sz="1400" b="1" dirty="0" err="1">
                <a:solidFill>
                  <a:schemeClr val="accent6"/>
                </a:solidFill>
                <a:latin typeface="Arial" panose="020B0604020202020204" pitchFamily="34" charset="0"/>
                <a:cs typeface="Arial" panose="020B0604020202020204" pitchFamily="34" charset="0"/>
              </a:rPr>
              <a:t>Divulgação</a:t>
            </a:r>
            <a:r>
              <a:rPr lang="en-US" sz="1400" b="1" dirty="0">
                <a:solidFill>
                  <a:schemeClr val="accent6"/>
                </a:solidFill>
                <a:latin typeface="Arial" panose="020B0604020202020204" pitchFamily="34" charset="0"/>
                <a:cs typeface="Arial" panose="020B0604020202020204" pitchFamily="34" charset="0"/>
              </a:rPr>
              <a:t> de </a:t>
            </a:r>
            <a:r>
              <a:rPr lang="en-US" sz="1400" b="1" dirty="0" err="1">
                <a:solidFill>
                  <a:schemeClr val="accent6"/>
                </a:solidFill>
                <a:latin typeface="Arial" panose="020B0604020202020204" pitchFamily="34" charset="0"/>
                <a:cs typeface="Arial" panose="020B0604020202020204" pitchFamily="34" charset="0"/>
              </a:rPr>
              <a:t>riscos</a:t>
            </a:r>
            <a:r>
              <a:rPr lang="en-US" sz="1400" b="1" dirty="0">
                <a:solidFill>
                  <a:schemeClr val="accent6"/>
                </a:solidFill>
                <a:latin typeface="Arial" panose="020B0604020202020204" pitchFamily="34" charset="0"/>
                <a:cs typeface="Arial" panose="020B0604020202020204" pitchFamily="34" charset="0"/>
              </a:rPr>
              <a:t>: </a:t>
            </a:r>
            <a:r>
              <a:rPr lang="pt-BR" sz="1400" dirty="0">
                <a:solidFill>
                  <a:schemeClr val="bg1"/>
                </a:solidFill>
                <a:latin typeface="Arial" panose="020B0604020202020204" pitchFamily="34" charset="0"/>
                <a:cs typeface="Arial" panose="020B0604020202020204" pitchFamily="34" charset="0"/>
              </a:rPr>
              <a:t>Interagir com NFTs, blockchains e tecnologias relacionadas envolve riscos inerentes, incluindo volatilidade, falhas tecnológicas, perda de credenciais de acesso e alterações regulamentares. Realize pesquisas e due diligence independentes. Todas as compras são por sua conta e risco.</a:t>
            </a:r>
          </a:p>
          <a:p>
            <a:r>
              <a:rPr lang="pt-BR" sz="1400" b="1" dirty="0">
                <a:solidFill>
                  <a:schemeClr val="accent6"/>
                </a:solidFill>
                <a:latin typeface="Arial" panose="020B0604020202020204" pitchFamily="34" charset="0"/>
                <a:cs typeface="Arial" panose="020B0604020202020204" pitchFamily="34" charset="0"/>
              </a:rPr>
              <a:t>Aviso importante (em inglês simples): </a:t>
            </a:r>
            <a:r>
              <a:rPr lang="pt-BR" sz="1400" dirty="0">
                <a:solidFill>
                  <a:schemeClr val="bg1"/>
                </a:solidFill>
                <a:latin typeface="Arial" panose="020B0604020202020204" pitchFamily="34" charset="0"/>
                <a:cs typeface="Arial" panose="020B0604020202020204" pitchFamily="34" charset="0"/>
              </a:rPr>
              <a:t>Os NFTs Xsynergy são itens colecionáveis ​​de acesso, não investimentos. Os serviços públicos podem mudar ou encerrar a qualquer momento por motivos legais ou comerciais. Sem garantias de lucro ou preço. Faça a sua própria pesquisa.</a:t>
            </a:r>
            <a:r>
              <a:rPr lang="en-US" sz="1400" dirty="0">
                <a:solidFill>
                  <a:schemeClr val="bg1"/>
                </a:solidFill>
                <a:latin typeface="Arial" panose="020B0604020202020204" pitchFamily="34" charset="0"/>
                <a:cs typeface="Arial" panose="020B0604020202020204" pitchFamily="34" charset="0"/>
              </a:rPr>
              <a:t>.</a:t>
            </a:r>
          </a:p>
          <a:p>
            <a:r>
              <a:rPr lang="pt-BR" sz="1400" b="1" dirty="0">
                <a:solidFill>
                  <a:schemeClr val="accent6"/>
                </a:solidFill>
                <a:latin typeface="Arial" panose="020B0604020202020204" pitchFamily="34" charset="0"/>
                <a:cs typeface="Arial" panose="020B0604020202020204" pitchFamily="34" charset="0"/>
              </a:rPr>
              <a:t>Sem garantias; Reserva de direitos: </a:t>
            </a:r>
            <a:r>
              <a:rPr lang="pt-BR" sz="1400" dirty="0">
                <a:solidFill>
                  <a:schemeClr val="bg1"/>
                </a:solidFill>
                <a:latin typeface="Arial" panose="020B0604020202020204" pitchFamily="34" charset="0"/>
                <a:cs typeface="Arial" panose="020B0604020202020204" pitchFamily="34" charset="0"/>
              </a:rPr>
              <a:t>Todas as informações e utilitários são fornecidos "tal como estão", sem garantias de qualquer tipo. A Xsynergy reserva-se todos os direitos não expressamente concedidos aqui.</a:t>
            </a:r>
            <a:endParaRPr lang="en-US" sz="1400" dirty="0">
              <a:solidFill>
                <a:schemeClr val="bg1"/>
              </a:solidFill>
              <a:latin typeface="Arial" panose="020B0604020202020204" pitchFamily="34" charset="0"/>
              <a:cs typeface="Arial" panose="020B0604020202020204" pitchFamily="34" charset="0"/>
            </a:endParaRPr>
          </a:p>
          <a:p>
            <a:r>
              <a:rPr lang="en-US" sz="1400" b="1" dirty="0" err="1">
                <a:solidFill>
                  <a:schemeClr val="accent6"/>
                </a:solidFill>
                <a:latin typeface="Arial" panose="020B0604020202020204" pitchFamily="34" charset="0"/>
                <a:cs typeface="Arial" panose="020B0604020202020204" pitchFamily="34" charset="0"/>
              </a:rPr>
              <a:t>Jurisdição</a:t>
            </a:r>
            <a:r>
              <a:rPr lang="en-US" sz="1400" b="1" dirty="0">
                <a:solidFill>
                  <a:schemeClr val="accent6"/>
                </a:solidFill>
                <a:latin typeface="Arial" panose="020B0604020202020204" pitchFamily="34" charset="0"/>
                <a:cs typeface="Arial" panose="020B0604020202020204" pitchFamily="34" charset="0"/>
              </a:rPr>
              <a:t> e </a:t>
            </a:r>
            <a:r>
              <a:rPr lang="en-US" sz="1400" b="1" dirty="0" err="1">
                <a:solidFill>
                  <a:schemeClr val="accent6"/>
                </a:solidFill>
                <a:latin typeface="Arial" panose="020B0604020202020204" pitchFamily="34" charset="0"/>
                <a:cs typeface="Arial" panose="020B0604020202020204" pitchFamily="34" charset="0"/>
              </a:rPr>
              <a:t>Interpretação</a:t>
            </a:r>
            <a:r>
              <a:rPr lang="en-US" sz="1400" b="1" dirty="0">
                <a:solidFill>
                  <a:schemeClr val="accent6"/>
                </a:solidFill>
                <a:latin typeface="Arial" panose="020B0604020202020204" pitchFamily="34" charset="0"/>
                <a:cs typeface="Arial" panose="020B0604020202020204" pitchFamily="34" charset="0"/>
              </a:rPr>
              <a:t>: </a:t>
            </a:r>
            <a:r>
              <a:rPr lang="pt-BR" sz="1400" dirty="0">
                <a:solidFill>
                  <a:schemeClr val="bg1"/>
                </a:solidFill>
                <a:latin typeface="Arial" panose="020B0604020202020204" pitchFamily="34" charset="0"/>
                <a:cs typeface="Arial" panose="020B0604020202020204" pitchFamily="34" charset="0"/>
              </a:rPr>
              <a:t>Este aviso legal foi redigido num estilo conservador e transfronteiriço, com o objetivo de se alinhar com as abordagens internacionais comuns de proteção do consumidor e divulgação de riscos de ativos digitais. As leis locais variam; os participantes são responsáveis ​​pela sua própria conformidade.</a:t>
            </a:r>
            <a:endParaRPr lang="en-IN"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82111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Green lights in a black background&#10;&#10;AI-generated content may be incorrect.">
            <a:extLst>
              <a:ext uri="{FF2B5EF4-FFF2-40B4-BE49-F238E27FC236}">
                <a16:creationId xmlns:a16="http://schemas.microsoft.com/office/drawing/2014/main" id="{FB27B4B2-C408-1671-68C4-84B86E59FB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802"/>
            <a:ext cx="12191999" cy="6841066"/>
          </a:xfrm>
          <a:prstGeom prst="rect">
            <a:avLst/>
          </a:prstGeom>
        </p:spPr>
      </p:pic>
      <p:sp>
        <p:nvSpPr>
          <p:cNvPr id="4" name="Rectangle 3">
            <a:extLst>
              <a:ext uri="{FF2B5EF4-FFF2-40B4-BE49-F238E27FC236}">
                <a16:creationId xmlns:a16="http://schemas.microsoft.com/office/drawing/2014/main" id="{65FB2868-1284-D87A-0D74-937FF7B85C78}"/>
              </a:ext>
            </a:extLst>
          </p:cNvPr>
          <p:cNvSpPr/>
          <p:nvPr/>
        </p:nvSpPr>
        <p:spPr>
          <a:xfrm flipH="1">
            <a:off x="-61085" y="-1802"/>
            <a:ext cx="12192001" cy="6859801"/>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solidFill>
            </a:endParaRPr>
          </a:p>
        </p:txBody>
      </p:sp>
      <p:sp>
        <p:nvSpPr>
          <p:cNvPr id="8" name="TextBox 7">
            <a:extLst>
              <a:ext uri="{FF2B5EF4-FFF2-40B4-BE49-F238E27FC236}">
                <a16:creationId xmlns:a16="http://schemas.microsoft.com/office/drawing/2014/main" id="{9687E4E8-1E7D-DA44-45A7-BB649B0B36F1}"/>
              </a:ext>
            </a:extLst>
          </p:cNvPr>
          <p:cNvSpPr txBox="1"/>
          <p:nvPr/>
        </p:nvSpPr>
        <p:spPr>
          <a:xfrm>
            <a:off x="1482843" y="3033104"/>
            <a:ext cx="9240982" cy="1446550"/>
          </a:xfrm>
          <a:prstGeom prst="rect">
            <a:avLst/>
          </a:prstGeom>
          <a:noFill/>
        </p:spPr>
        <p:txBody>
          <a:bodyPr wrap="square">
            <a:spAutoFit/>
          </a:bodyPr>
          <a:lstStyle/>
          <a:p>
            <a:pPr algn="ctr"/>
            <a:r>
              <a:rPr lang="en-US" sz="8800" b="1" dirty="0">
                <a:solidFill>
                  <a:schemeClr val="accent6"/>
                </a:solidFill>
                <a:effectLst>
                  <a:outerShdw blurRad="317500" algn="ctr" rotWithShape="0">
                    <a:prstClr val="black">
                      <a:alpha val="50000"/>
                    </a:prstClr>
                  </a:outerShdw>
                </a:effectLst>
                <a:latin typeface="+mj-lt"/>
              </a:rPr>
              <a:t>OBRIGADA</a:t>
            </a:r>
            <a:endParaRPr lang="en-ID" sz="8800" b="1" dirty="0">
              <a:solidFill>
                <a:schemeClr val="accent6"/>
              </a:solidFill>
              <a:effectLst>
                <a:outerShdw blurRad="317500" algn="ctr" rotWithShape="0">
                  <a:prstClr val="black">
                    <a:alpha val="50000"/>
                  </a:prstClr>
                </a:outerShdw>
              </a:effectLst>
              <a:latin typeface="+mj-lt"/>
            </a:endParaRPr>
          </a:p>
        </p:txBody>
      </p:sp>
      <p:sp>
        <p:nvSpPr>
          <p:cNvPr id="10" name="Cube 9">
            <a:extLst>
              <a:ext uri="{FF2B5EF4-FFF2-40B4-BE49-F238E27FC236}">
                <a16:creationId xmlns:a16="http://schemas.microsoft.com/office/drawing/2014/main" id="{418D06A7-BEBA-4AA3-B9E6-375E3A40E720}"/>
              </a:ext>
            </a:extLst>
          </p:cNvPr>
          <p:cNvSpPr/>
          <p:nvPr/>
        </p:nvSpPr>
        <p:spPr>
          <a:xfrm flipH="1">
            <a:off x="-3801" y="-20537"/>
            <a:ext cx="6004937" cy="6285896"/>
          </a:xfrm>
          <a:prstGeom prst="cube">
            <a:avLst>
              <a:gd name="adj" fmla="val 47242"/>
            </a:avLst>
          </a:prstGeom>
          <a:gradFill flip="none" rotWithShape="1">
            <a:gsLst>
              <a:gs pos="20000">
                <a:schemeClr val="accent1">
                  <a:alpha val="0"/>
                </a:schemeClr>
              </a:gs>
              <a:gs pos="100000">
                <a:schemeClr val="accent6">
                  <a:alpha val="60000"/>
                </a:schemeClr>
              </a:gs>
            </a:gsLst>
            <a:lin ang="18900000" scaled="1"/>
            <a:tileRect/>
          </a:gra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 name="TextBox 11">
            <a:extLst>
              <a:ext uri="{FF2B5EF4-FFF2-40B4-BE49-F238E27FC236}">
                <a16:creationId xmlns:a16="http://schemas.microsoft.com/office/drawing/2014/main" id="{19C58CDE-7C62-48DC-9E86-0365E2D633F5}"/>
              </a:ext>
            </a:extLst>
          </p:cNvPr>
          <p:cNvSpPr txBox="1"/>
          <p:nvPr/>
        </p:nvSpPr>
        <p:spPr>
          <a:xfrm>
            <a:off x="1831962" y="4253431"/>
            <a:ext cx="8736280" cy="584775"/>
          </a:xfrm>
          <a:prstGeom prst="rect">
            <a:avLst/>
          </a:prstGeom>
          <a:noFill/>
        </p:spPr>
        <p:txBody>
          <a:bodyPr wrap="square">
            <a:spAutoFit/>
          </a:bodyPr>
          <a:lstStyle/>
          <a:p>
            <a:pPr algn="ctr"/>
            <a:r>
              <a:rPr lang="en-US" sz="3200" b="1" dirty="0">
                <a:solidFill>
                  <a:schemeClr val="bg1"/>
                </a:solidFill>
                <a:latin typeface="Arial" panose="020B0604020202020204" pitchFamily="34" charset="0"/>
                <a:cs typeface="Arial" panose="020B0604020202020204" pitchFamily="34" charset="0"/>
              </a:rPr>
              <a:t>VAMOS JUNTAR-NOS </a:t>
            </a:r>
            <a:r>
              <a:rPr lang="en-US" sz="3200" b="1" dirty="0">
                <a:solidFill>
                  <a:schemeClr val="accent6"/>
                </a:solidFill>
                <a:latin typeface="Arial" panose="020B0604020202020204" pitchFamily="34" charset="0"/>
                <a:cs typeface="Arial" panose="020B0604020202020204" pitchFamily="34" charset="0"/>
              </a:rPr>
              <a:t>AS MÃOS </a:t>
            </a:r>
            <a:r>
              <a:rPr lang="en-US" sz="3200" b="1" dirty="0">
                <a:solidFill>
                  <a:schemeClr val="bg1"/>
                </a:solidFill>
                <a:latin typeface="Arial" panose="020B0604020202020204" pitchFamily="34" charset="0"/>
                <a:cs typeface="Arial" panose="020B0604020202020204" pitchFamily="34" charset="0"/>
              </a:rPr>
              <a:t>JUNTAS</a:t>
            </a:r>
            <a:endParaRPr lang="en-ID" sz="3200" b="1" spc="300" dirty="0">
              <a:solidFill>
                <a:schemeClr val="bg1"/>
              </a:solidFill>
              <a:effectLst>
                <a:outerShdw blurRad="317500" algn="ctr" rotWithShape="0">
                  <a:prstClr val="black">
                    <a:alpha val="50000"/>
                  </a:prstClr>
                </a:outerShdw>
              </a:effectLst>
              <a:latin typeface="Arial" panose="020B0604020202020204" pitchFamily="34" charset="0"/>
              <a:cs typeface="Arial" panose="020B0604020202020204" pitchFamily="34" charset="0"/>
            </a:endParaRPr>
          </a:p>
        </p:txBody>
      </p:sp>
      <p:sp>
        <p:nvSpPr>
          <p:cNvPr id="5" name="Cube 4">
            <a:extLst>
              <a:ext uri="{FF2B5EF4-FFF2-40B4-BE49-F238E27FC236}">
                <a16:creationId xmlns:a16="http://schemas.microsoft.com/office/drawing/2014/main" id="{69F931D6-5036-FDC7-44D4-89056BAA27A8}"/>
              </a:ext>
            </a:extLst>
          </p:cNvPr>
          <p:cNvSpPr/>
          <p:nvPr/>
        </p:nvSpPr>
        <p:spPr>
          <a:xfrm>
            <a:off x="9096252" y="1012069"/>
            <a:ext cx="4032032" cy="4220683"/>
          </a:xfrm>
          <a:prstGeom prst="cube">
            <a:avLst>
              <a:gd name="adj" fmla="val 47242"/>
            </a:avLst>
          </a:prstGeom>
          <a:gradFill flip="none" rotWithShape="1">
            <a:gsLst>
              <a:gs pos="20000">
                <a:schemeClr val="accent1">
                  <a:alpha val="0"/>
                </a:schemeClr>
              </a:gs>
              <a:gs pos="100000">
                <a:schemeClr val="accent6">
                  <a:alpha val="60000"/>
                </a:schemeClr>
              </a:gs>
            </a:gsLst>
            <a:lin ang="18900000" scaled="1"/>
            <a:tileRect/>
          </a:gra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 name="TextBox 6">
            <a:extLst>
              <a:ext uri="{FF2B5EF4-FFF2-40B4-BE49-F238E27FC236}">
                <a16:creationId xmlns:a16="http://schemas.microsoft.com/office/drawing/2014/main" id="{9403D794-19F3-ED16-1D21-CC7CB6424762}"/>
              </a:ext>
            </a:extLst>
          </p:cNvPr>
          <p:cNvSpPr txBox="1"/>
          <p:nvPr/>
        </p:nvSpPr>
        <p:spPr>
          <a:xfrm>
            <a:off x="2995084" y="4962969"/>
            <a:ext cx="6391564" cy="646331"/>
          </a:xfrm>
          <a:prstGeom prst="rect">
            <a:avLst/>
          </a:prstGeom>
          <a:noFill/>
        </p:spPr>
        <p:txBody>
          <a:bodyPr wrap="square">
            <a:spAutoFit/>
          </a:bodyPr>
          <a:lstStyle/>
          <a:p>
            <a:pPr algn="ctr"/>
            <a:r>
              <a:rPr lang="en-US" b="1" dirty="0" err="1">
                <a:solidFill>
                  <a:schemeClr val="bg1"/>
                </a:solidFill>
              </a:rPr>
              <a:t>Transparente</a:t>
            </a:r>
            <a:r>
              <a:rPr lang="en-US" b="1" dirty="0">
                <a:solidFill>
                  <a:schemeClr val="bg1"/>
                </a:solidFill>
              </a:rPr>
              <a:t> | </a:t>
            </a:r>
            <a:r>
              <a:rPr lang="en-US" b="1" dirty="0" err="1">
                <a:solidFill>
                  <a:schemeClr val="bg1"/>
                </a:solidFill>
              </a:rPr>
              <a:t>Automatizada</a:t>
            </a:r>
            <a:r>
              <a:rPr lang="en-US" b="1" dirty="0">
                <a:solidFill>
                  <a:schemeClr val="bg1"/>
                </a:solidFill>
              </a:rPr>
              <a:t> | </a:t>
            </a:r>
            <a:r>
              <a:rPr lang="en-US" b="1" dirty="0" err="1">
                <a:solidFill>
                  <a:schemeClr val="bg1"/>
                </a:solidFill>
              </a:rPr>
              <a:t>Ilimitada</a:t>
            </a:r>
            <a:r>
              <a:rPr lang="en-US" b="1" dirty="0">
                <a:solidFill>
                  <a:schemeClr val="bg1"/>
                </a:solidFill>
              </a:rPr>
              <a:t> | </a:t>
            </a:r>
            <a:r>
              <a:rPr lang="en-US" b="1" dirty="0" err="1">
                <a:solidFill>
                  <a:schemeClr val="bg1"/>
                </a:solidFill>
              </a:rPr>
              <a:t>Desenvolvido</a:t>
            </a:r>
            <a:r>
              <a:rPr lang="en-US" b="1" dirty="0">
                <a:solidFill>
                  <a:schemeClr val="bg1"/>
                </a:solidFill>
              </a:rPr>
              <a:t> </a:t>
            </a:r>
            <a:r>
              <a:rPr lang="en-US" b="1" dirty="0" err="1">
                <a:solidFill>
                  <a:schemeClr val="bg1"/>
                </a:solidFill>
              </a:rPr>
              <a:t>por</a:t>
            </a:r>
            <a:r>
              <a:rPr lang="en-US" b="1" dirty="0">
                <a:solidFill>
                  <a:schemeClr val="bg1"/>
                </a:solidFill>
              </a:rPr>
              <a:t> smart contracts | Junte-se à </a:t>
            </a:r>
            <a:r>
              <a:rPr lang="en-US" b="1" dirty="0" err="1">
                <a:solidFill>
                  <a:schemeClr val="bg1"/>
                </a:solidFill>
              </a:rPr>
              <a:t>Revolução</a:t>
            </a:r>
            <a:r>
              <a:rPr lang="en-US" b="1" dirty="0">
                <a:solidFill>
                  <a:schemeClr val="bg1"/>
                </a:solidFill>
              </a:rPr>
              <a:t> | Cole o </a:t>
            </a:r>
            <a:r>
              <a:rPr lang="en-US" b="1" dirty="0" err="1">
                <a:solidFill>
                  <a:schemeClr val="bg1"/>
                </a:solidFill>
              </a:rPr>
              <a:t>seu</a:t>
            </a:r>
            <a:r>
              <a:rPr lang="en-US" b="1" dirty="0">
                <a:solidFill>
                  <a:schemeClr val="bg1"/>
                </a:solidFill>
              </a:rPr>
              <a:t> </a:t>
            </a:r>
            <a:r>
              <a:rPr lang="en-US" b="1">
                <a:solidFill>
                  <a:schemeClr val="bg1"/>
                </a:solidFill>
              </a:rPr>
              <a:t>futuro</a:t>
            </a:r>
            <a:endParaRPr lang="en-IN" b="1" dirty="0">
              <a:solidFill>
                <a:schemeClr val="bg1"/>
              </a:solidFill>
            </a:endParaRPr>
          </a:p>
        </p:txBody>
      </p:sp>
      <p:pic>
        <p:nvPicPr>
          <p:cNvPr id="13" name="Picture 12" descr="A group of icons with a play button&#10;&#10;AI-generated content may be incorrect.">
            <a:extLst>
              <a:ext uri="{FF2B5EF4-FFF2-40B4-BE49-F238E27FC236}">
                <a16:creationId xmlns:a16="http://schemas.microsoft.com/office/drawing/2014/main" id="{15CDE085-6649-1C09-E02C-A0731FA44448}"/>
              </a:ext>
            </a:extLst>
          </p:cNvPr>
          <p:cNvPicPr>
            <a:picLocks noChangeAspect="1"/>
          </p:cNvPicPr>
          <p:nvPr/>
        </p:nvPicPr>
        <p:blipFill>
          <a:blip r:embed="rId3">
            <a:alphaModFix amt="83000"/>
            <a:extLst>
              <a:ext uri="{28A0092B-C50C-407E-A947-70E740481C1C}">
                <a14:useLocalDpi xmlns:a14="http://schemas.microsoft.com/office/drawing/2010/main" val="0"/>
              </a:ext>
            </a:extLst>
          </a:blip>
          <a:stretch>
            <a:fillRect/>
          </a:stretch>
        </p:blipFill>
        <p:spPr>
          <a:xfrm>
            <a:off x="4628480" y="5630093"/>
            <a:ext cx="2920214" cy="730053"/>
          </a:xfrm>
          <a:prstGeom prst="rect">
            <a:avLst/>
          </a:prstGeom>
        </p:spPr>
      </p:pic>
      <p:pic>
        <p:nvPicPr>
          <p:cNvPr id="14" name="Picture 13" descr="A green lit up coin&#10;&#10;AI-generated content may be incorrect.">
            <a:extLst>
              <a:ext uri="{FF2B5EF4-FFF2-40B4-BE49-F238E27FC236}">
                <a16:creationId xmlns:a16="http://schemas.microsoft.com/office/drawing/2014/main" id="{09C1B240-806B-0904-B1C2-D2F71E77E0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1134" y="997676"/>
            <a:ext cx="2327564" cy="2327564"/>
          </a:xfrm>
          <a:prstGeom prst="rect">
            <a:avLst/>
          </a:prstGeom>
        </p:spPr>
      </p:pic>
      <p:sp>
        <p:nvSpPr>
          <p:cNvPr id="15" name="TextBox 14">
            <a:extLst>
              <a:ext uri="{FF2B5EF4-FFF2-40B4-BE49-F238E27FC236}">
                <a16:creationId xmlns:a16="http://schemas.microsoft.com/office/drawing/2014/main" id="{1C2CCD3E-22B7-B5EE-572C-A6D483CB14CE}"/>
              </a:ext>
            </a:extLst>
          </p:cNvPr>
          <p:cNvSpPr txBox="1"/>
          <p:nvPr/>
        </p:nvSpPr>
        <p:spPr>
          <a:xfrm>
            <a:off x="129304" y="6516839"/>
            <a:ext cx="2091381" cy="276999"/>
          </a:xfrm>
          <a:prstGeom prst="rect">
            <a:avLst/>
          </a:prstGeom>
          <a:noFill/>
        </p:spPr>
        <p:txBody>
          <a:bodyPr wrap="square" rtlCol="0">
            <a:spAutoFit/>
          </a:bodyPr>
          <a:lstStyle/>
          <a:p>
            <a:pPr algn="l"/>
            <a:r>
              <a:rPr lang="en-US" sz="1200" b="1" kern="1200" spc="0" dirty="0">
                <a:solidFill>
                  <a:schemeClr val="accent6"/>
                </a:solidFill>
                <a:latin typeface="+mj-lt"/>
                <a:ea typeface="+mn-ea"/>
                <a:cs typeface="+mn-cs"/>
              </a:rPr>
              <a:t>www.</a:t>
            </a:r>
            <a:r>
              <a:rPr lang="en-IN" sz="1200" b="1" kern="1200" spc="0" dirty="0">
                <a:solidFill>
                  <a:schemeClr val="accent6"/>
                </a:solidFill>
                <a:latin typeface="+mj-lt"/>
                <a:ea typeface="+mn-ea"/>
                <a:cs typeface="+mn-cs"/>
              </a:rPr>
              <a:t>xsynergy.io</a:t>
            </a:r>
            <a:endParaRPr lang="id-ID" sz="1200" b="1" kern="1200" spc="0" dirty="0">
              <a:solidFill>
                <a:schemeClr val="accent6"/>
              </a:solidFill>
              <a:latin typeface="+mj-lt"/>
              <a:ea typeface="+mn-ea"/>
              <a:cs typeface="+mn-cs"/>
            </a:endParaRPr>
          </a:p>
        </p:txBody>
      </p:sp>
    </p:spTree>
    <p:extLst>
      <p:ext uri="{BB962C8B-B14F-4D97-AF65-F5344CB8AC3E}">
        <p14:creationId xmlns:p14="http://schemas.microsoft.com/office/powerpoint/2010/main" val="4152289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617145B-9CD8-62E0-40AC-FEBD43416CD4}"/>
              </a:ext>
            </a:extLst>
          </p:cNvPr>
          <p:cNvSpPr/>
          <p:nvPr/>
        </p:nvSpPr>
        <p:spPr>
          <a:xfrm>
            <a:off x="0" y="-16444"/>
            <a:ext cx="12189290" cy="6890888"/>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4" name="Picture 3">
            <a:extLst>
              <a:ext uri="{FF2B5EF4-FFF2-40B4-BE49-F238E27FC236}">
                <a16:creationId xmlns:a16="http://schemas.microsoft.com/office/drawing/2014/main" id="{AA6378C0-C9D4-016A-2248-17EC1C4016DF}"/>
              </a:ext>
            </a:extLst>
          </p:cNvPr>
          <p:cNvPicPr>
            <a:picLocks noChangeAspect="1"/>
          </p:cNvPicPr>
          <p:nvPr/>
        </p:nvPicPr>
        <p:blipFill>
          <a:blip r:embed="rId2">
            <a:duotone>
              <a:prstClr val="black"/>
              <a:schemeClr val="accent5">
                <a:tint val="45000"/>
                <a:satMod val="400000"/>
              </a:schemeClr>
            </a:duotone>
            <a:alphaModFix amt="8000"/>
            <a:extLst>
              <a:ext uri="{28A0092B-C50C-407E-A947-70E740481C1C}">
                <a14:useLocalDpi xmlns:a14="http://schemas.microsoft.com/office/drawing/2010/main" val="0"/>
              </a:ext>
            </a:extLst>
          </a:blip>
          <a:srcRect b="12052"/>
          <a:stretch>
            <a:fillRect/>
          </a:stretch>
        </p:blipFill>
        <p:spPr>
          <a:xfrm>
            <a:off x="2709" y="0"/>
            <a:ext cx="12186581" cy="6858000"/>
          </a:xfrm>
          <a:prstGeom prst="rect">
            <a:avLst/>
          </a:prstGeom>
        </p:spPr>
      </p:pic>
      <p:sp>
        <p:nvSpPr>
          <p:cNvPr id="18" name="Cube 17">
            <a:extLst>
              <a:ext uri="{FF2B5EF4-FFF2-40B4-BE49-F238E27FC236}">
                <a16:creationId xmlns:a16="http://schemas.microsoft.com/office/drawing/2014/main" id="{44199745-0CB6-45E4-8890-EA7671E14871}"/>
              </a:ext>
            </a:extLst>
          </p:cNvPr>
          <p:cNvSpPr/>
          <p:nvPr/>
        </p:nvSpPr>
        <p:spPr>
          <a:xfrm>
            <a:off x="4589702" y="-16444"/>
            <a:ext cx="7629322" cy="6858000"/>
          </a:xfrm>
          <a:prstGeom prst="cube">
            <a:avLst>
              <a:gd name="adj" fmla="val 54012"/>
            </a:avLst>
          </a:prstGeom>
          <a:gradFill flip="none" rotWithShape="1">
            <a:gsLst>
              <a:gs pos="20000">
                <a:schemeClr val="accent1">
                  <a:alpha val="0"/>
                </a:schemeClr>
              </a:gs>
              <a:gs pos="100000">
                <a:schemeClr val="accent6">
                  <a:alpha val="40000"/>
                </a:schemeClr>
              </a:gs>
            </a:gsLst>
            <a:lin ang="18900000" scaled="1"/>
            <a:tileRect/>
          </a:gra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 name="Rectangle 1">
            <a:extLst>
              <a:ext uri="{FF2B5EF4-FFF2-40B4-BE49-F238E27FC236}">
                <a16:creationId xmlns:a16="http://schemas.microsoft.com/office/drawing/2014/main" id="{252EFFDB-A6DE-645F-0B63-FE8F2F2EFCEA}"/>
              </a:ext>
            </a:extLst>
          </p:cNvPr>
          <p:cNvSpPr/>
          <p:nvPr/>
        </p:nvSpPr>
        <p:spPr>
          <a:xfrm>
            <a:off x="454148" y="1359095"/>
            <a:ext cx="8938427" cy="1908215"/>
          </a:xfrm>
          <a:prstGeom prst="rect">
            <a:avLst/>
          </a:prstGeom>
        </p:spPr>
        <p:txBody>
          <a:bodyPr wrap="square" anchor="ctr">
            <a:spAutoFit/>
          </a:bodyPr>
          <a:lstStyle/>
          <a:p>
            <a:pPr>
              <a:lnSpc>
                <a:spcPct val="90000"/>
              </a:lnSpc>
              <a:spcBef>
                <a:spcPts val="1200"/>
              </a:spcBef>
            </a:pPr>
            <a:r>
              <a:rPr lang="da-DK" sz="6000" b="1" dirty="0">
                <a:solidFill>
                  <a:schemeClr val="bg1"/>
                </a:solidFill>
                <a:effectLst>
                  <a:outerShdw blurRad="50800" dist="38100" dir="8100000" algn="tr" rotWithShape="0">
                    <a:prstClr val="black">
                      <a:alpha val="40000"/>
                    </a:prstClr>
                  </a:outerShdw>
                </a:effectLst>
                <a:latin typeface="+mj-lt"/>
                <a:cs typeface="Segoe UI" panose="020B0502040204020203" pitchFamily="34" charset="0"/>
              </a:rPr>
              <a:t>BEM-VINDO</a:t>
            </a:r>
          </a:p>
          <a:p>
            <a:pPr>
              <a:lnSpc>
                <a:spcPct val="90000"/>
              </a:lnSpc>
              <a:spcBef>
                <a:spcPts val="1200"/>
              </a:spcBef>
            </a:pPr>
            <a:r>
              <a:rPr lang="da-DK" sz="6000" b="1" dirty="0">
                <a:solidFill>
                  <a:schemeClr val="bg1"/>
                </a:solidFill>
                <a:effectLst>
                  <a:outerShdw blurRad="50800" dist="38100" dir="8100000" algn="tr" rotWithShape="0">
                    <a:prstClr val="black">
                      <a:alpha val="40000"/>
                    </a:prstClr>
                  </a:outerShdw>
                </a:effectLst>
                <a:latin typeface="+mj-lt"/>
                <a:cs typeface="Segoe UI" panose="020B0502040204020203" pitchFamily="34" charset="0"/>
              </a:rPr>
              <a:t>AO </a:t>
            </a:r>
            <a:r>
              <a:rPr lang="da-DK" sz="6000" b="1" dirty="0">
                <a:solidFill>
                  <a:schemeClr val="accent6"/>
                </a:solidFill>
                <a:effectLst>
                  <a:outerShdw blurRad="50800" dist="38100" dir="8100000" algn="tr" rotWithShape="0">
                    <a:prstClr val="black">
                      <a:alpha val="40000"/>
                    </a:prstClr>
                  </a:outerShdw>
                </a:effectLst>
                <a:latin typeface="+mj-lt"/>
                <a:cs typeface="Segoe UI" panose="020B0502040204020203" pitchFamily="34" charset="0"/>
              </a:rPr>
              <a:t>XSYNERGY</a:t>
            </a:r>
          </a:p>
        </p:txBody>
      </p:sp>
      <p:sp>
        <p:nvSpPr>
          <p:cNvPr id="3" name="Rectangle 2">
            <a:extLst>
              <a:ext uri="{FF2B5EF4-FFF2-40B4-BE49-F238E27FC236}">
                <a16:creationId xmlns:a16="http://schemas.microsoft.com/office/drawing/2014/main" id="{BA3514F9-7ED6-120B-8904-2AB7E29D088E}"/>
              </a:ext>
            </a:extLst>
          </p:cNvPr>
          <p:cNvSpPr/>
          <p:nvPr/>
        </p:nvSpPr>
        <p:spPr>
          <a:xfrm>
            <a:off x="526472" y="3183002"/>
            <a:ext cx="7126079" cy="3709221"/>
          </a:xfrm>
          <a:prstGeom prst="rect">
            <a:avLst/>
          </a:prstGeom>
        </p:spPr>
        <p:txBody>
          <a:bodyPr wrap="square">
            <a:spAutoFit/>
          </a:bodyPr>
          <a:lstStyle/>
          <a:p>
            <a:pPr>
              <a:lnSpc>
                <a:spcPct val="130000"/>
              </a:lnSpc>
              <a:spcBef>
                <a:spcPts val="1200"/>
              </a:spcBef>
            </a:pPr>
            <a:r>
              <a:rPr lang="pt-BR" sz="1600" dirty="0">
                <a:solidFill>
                  <a:schemeClr val="bg1"/>
                </a:solidFill>
                <a:latin typeface="Arial" panose="020B0604020202020204" pitchFamily="34" charset="0"/>
                <a:ea typeface="Cambria" panose="02040503050406030204" pitchFamily="18" charset="0"/>
                <a:cs typeface="Arial" panose="020B0604020202020204" pitchFamily="34" charset="0"/>
              </a:rPr>
              <a:t>XSYNERGY é um sistema de recompensas descentralizado que trabalha para si 24 horas por dia, 7 dias por semana.</a:t>
            </a:r>
          </a:p>
          <a:p>
            <a:pPr>
              <a:lnSpc>
                <a:spcPct val="130000"/>
              </a:lnSpc>
              <a:spcBef>
                <a:spcPts val="1200"/>
              </a:spcBef>
            </a:pPr>
            <a:r>
              <a:rPr lang="pt-BR" sz="1600" dirty="0">
                <a:solidFill>
                  <a:schemeClr val="bg1"/>
                </a:solidFill>
                <a:latin typeface="Arial" panose="020B0604020202020204" pitchFamily="34" charset="0"/>
                <a:ea typeface="Cambria" panose="02040503050406030204" pitchFamily="18" charset="0"/>
                <a:cs typeface="Arial" panose="020B0604020202020204" pitchFamily="34" charset="0"/>
              </a:rPr>
              <a:t>Você ganha instantaneamente, direto na sua carteira.</a:t>
            </a:r>
          </a:p>
          <a:p>
            <a:pPr>
              <a:lnSpc>
                <a:spcPct val="130000"/>
              </a:lnSpc>
              <a:spcBef>
                <a:spcPts val="1200"/>
              </a:spcBef>
            </a:pPr>
            <a:r>
              <a:rPr lang="pt-BR" sz="1600" dirty="0">
                <a:solidFill>
                  <a:schemeClr val="bg1"/>
                </a:solidFill>
                <a:latin typeface="Arial" panose="020B0604020202020204" pitchFamily="34" charset="0"/>
                <a:ea typeface="Cambria" panose="02040503050406030204" pitchFamily="18" charset="0"/>
                <a:cs typeface="Arial" panose="020B0604020202020204" pitchFamily="34" charset="0"/>
              </a:rPr>
              <a:t>As suas recompensas crescem automaticamente através de apostas.</a:t>
            </a:r>
          </a:p>
          <a:p>
            <a:pPr marL="285750" indent="-285750">
              <a:lnSpc>
                <a:spcPct val="130000"/>
              </a:lnSpc>
              <a:spcBef>
                <a:spcPts val="1200"/>
              </a:spcBef>
              <a:buClr>
                <a:schemeClr val="accent6"/>
              </a:buClr>
              <a:buFont typeface="Wingdings" panose="05000000000000000000" pitchFamily="2" charset="2"/>
              <a:buChar char="Ø"/>
            </a:pPr>
            <a:r>
              <a:rPr lang="pt-BR" sz="1600" dirty="0">
                <a:solidFill>
                  <a:schemeClr val="bg1"/>
                </a:solidFill>
                <a:latin typeface="Arial" panose="020B0604020202020204" pitchFamily="34" charset="0"/>
                <a:ea typeface="Cambria" panose="02040503050406030204" pitchFamily="18" charset="0"/>
                <a:cs typeface="Arial" panose="020B0604020202020204" pitchFamily="34" charset="0"/>
              </a:rPr>
              <a:t>Quanto mais apostar, mais ganha.</a:t>
            </a:r>
          </a:p>
          <a:p>
            <a:pPr marL="285750" indent="-285750">
              <a:lnSpc>
                <a:spcPct val="130000"/>
              </a:lnSpc>
              <a:spcBef>
                <a:spcPts val="1200"/>
              </a:spcBef>
              <a:buClr>
                <a:schemeClr val="accent6"/>
              </a:buClr>
              <a:buFont typeface="Wingdings" panose="05000000000000000000" pitchFamily="2" charset="2"/>
              <a:buChar char="Ø"/>
            </a:pPr>
            <a:r>
              <a:rPr lang="pt-BR" sz="1600" dirty="0">
                <a:solidFill>
                  <a:schemeClr val="bg1"/>
                </a:solidFill>
                <a:latin typeface="Arial" panose="020B0604020202020204" pitchFamily="34" charset="0"/>
                <a:ea typeface="Cambria" panose="02040503050406030204" pitchFamily="18" charset="0"/>
                <a:cs typeface="Arial" panose="020B0604020202020204" pitchFamily="34" charset="0"/>
              </a:rPr>
              <a:t>Nenhuma empresa a reter o seu dinheiro. Sem atrasos. Sem controlo oculto.Tudo funciona com contratos inteligentes, abertos, transparentes e imparáveis.</a:t>
            </a:r>
          </a:p>
          <a:p>
            <a:pPr marL="285750" indent="-285750">
              <a:lnSpc>
                <a:spcPct val="130000"/>
              </a:lnSpc>
              <a:spcBef>
                <a:spcPts val="1200"/>
              </a:spcBef>
              <a:buClr>
                <a:schemeClr val="accent6"/>
              </a:buClr>
              <a:buFont typeface="Wingdings" panose="05000000000000000000" pitchFamily="2" charset="2"/>
              <a:buChar char="Ø"/>
            </a:pPr>
            <a:r>
              <a:rPr lang="en-US" sz="1600" b="1" dirty="0" err="1">
                <a:solidFill>
                  <a:schemeClr val="accent6"/>
                </a:solidFill>
                <a:latin typeface="Arial" panose="020B0604020202020204" pitchFamily="34" charset="0"/>
                <a:ea typeface="Cambria" panose="02040503050406030204" pitchFamily="18" charset="0"/>
                <a:cs typeface="Arial" panose="020B0604020202020204" pitchFamily="34" charset="0"/>
              </a:rPr>
              <a:t>Integridade</a:t>
            </a:r>
            <a:r>
              <a:rPr lang="en-US" sz="1600" b="1" dirty="0">
                <a:solidFill>
                  <a:schemeClr val="accent6"/>
                </a:solidFill>
                <a:latin typeface="Arial" panose="020B0604020202020204" pitchFamily="34" charset="0"/>
                <a:ea typeface="Cambria" panose="02040503050406030204" pitchFamily="18" charset="0"/>
                <a:cs typeface="Arial" panose="020B0604020202020204" pitchFamily="34" charset="0"/>
              </a:rPr>
              <a:t> </a:t>
            </a:r>
            <a:r>
              <a:rPr lang="en-US" sz="1600" b="1"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sz="1600" b="1" dirty="0" err="1">
                <a:solidFill>
                  <a:schemeClr val="accent6"/>
                </a:solidFill>
                <a:latin typeface="Arial" panose="020B0604020202020204" pitchFamily="34" charset="0"/>
                <a:ea typeface="Cambria" panose="02040503050406030204" pitchFamily="18" charset="0"/>
                <a:cs typeface="Arial" panose="020B0604020202020204" pitchFamily="34" charset="0"/>
              </a:rPr>
              <a:t>Transparência</a:t>
            </a:r>
            <a:r>
              <a:rPr lang="en-US" sz="1600" b="1" dirty="0">
                <a:solidFill>
                  <a:schemeClr val="accent6"/>
                </a:solidFill>
                <a:latin typeface="Arial" panose="020B0604020202020204" pitchFamily="34" charset="0"/>
                <a:ea typeface="Cambria" panose="02040503050406030204" pitchFamily="18" charset="0"/>
                <a:cs typeface="Arial" panose="020B0604020202020204" pitchFamily="34" charset="0"/>
              </a:rPr>
              <a:t> </a:t>
            </a:r>
            <a:r>
              <a:rPr lang="en-US" sz="1600" b="1" dirty="0">
                <a:solidFill>
                  <a:schemeClr val="bg1"/>
                </a:solidFill>
                <a:latin typeface="Arial" panose="020B0604020202020204" pitchFamily="34" charset="0"/>
                <a:ea typeface="Cambria" panose="02040503050406030204" pitchFamily="18" charset="0"/>
                <a:cs typeface="Arial" panose="020B0604020202020204" pitchFamily="34" charset="0"/>
              </a:rPr>
              <a:t>|</a:t>
            </a:r>
            <a:r>
              <a:rPr lang="en-US" sz="1600" b="1" dirty="0">
                <a:solidFill>
                  <a:schemeClr val="accent6"/>
                </a:solidFill>
                <a:latin typeface="Arial" panose="020B0604020202020204" pitchFamily="34" charset="0"/>
                <a:ea typeface="Cambria" panose="02040503050406030204" pitchFamily="18" charset="0"/>
                <a:cs typeface="Arial" panose="020B0604020202020204" pitchFamily="34" charset="0"/>
              </a:rPr>
              <a:t> </a:t>
            </a:r>
            <a:r>
              <a:rPr lang="en-US" sz="1600" b="1" dirty="0" err="1">
                <a:solidFill>
                  <a:schemeClr val="accent6"/>
                </a:solidFill>
                <a:latin typeface="Arial" panose="020B0604020202020204" pitchFamily="34" charset="0"/>
                <a:ea typeface="Cambria" panose="02040503050406030204" pitchFamily="18" charset="0"/>
                <a:cs typeface="Arial" panose="020B0604020202020204" pitchFamily="34" charset="0"/>
              </a:rPr>
              <a:t>Autenticidade</a:t>
            </a:r>
            <a:endParaRPr lang="en-US" sz="1600" b="1" dirty="0">
              <a:solidFill>
                <a:schemeClr val="accent6"/>
              </a:solidFill>
              <a:latin typeface="Arial" panose="020B0604020202020204" pitchFamily="34" charset="0"/>
              <a:ea typeface="Cambria" panose="02040503050406030204" pitchFamily="18" charset="0"/>
              <a:cs typeface="Arial" panose="020B0604020202020204" pitchFamily="34" charset="0"/>
            </a:endParaRPr>
          </a:p>
        </p:txBody>
      </p:sp>
      <p:pic>
        <p:nvPicPr>
          <p:cNvPr id="7" name="Picture 6" descr="A green lit up coin&#10;&#10;AI-generated content may be incorrect.">
            <a:extLst>
              <a:ext uri="{FF2B5EF4-FFF2-40B4-BE49-F238E27FC236}">
                <a16:creationId xmlns:a16="http://schemas.microsoft.com/office/drawing/2014/main" id="{BA034C23-9C8F-A6AB-CBBB-F1FA5993C5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63" y="125617"/>
            <a:ext cx="868218" cy="868218"/>
          </a:xfrm>
          <a:prstGeom prst="rect">
            <a:avLst/>
          </a:prstGeom>
        </p:spPr>
      </p:pic>
      <p:sp>
        <p:nvSpPr>
          <p:cNvPr id="5" name="TextBox 4">
            <a:extLst>
              <a:ext uri="{FF2B5EF4-FFF2-40B4-BE49-F238E27FC236}">
                <a16:creationId xmlns:a16="http://schemas.microsoft.com/office/drawing/2014/main" id="{5D16327C-B103-C19F-29D9-5991673DD365}"/>
              </a:ext>
            </a:extLst>
          </p:cNvPr>
          <p:cNvSpPr txBox="1"/>
          <p:nvPr/>
        </p:nvSpPr>
        <p:spPr>
          <a:xfrm>
            <a:off x="9392575" y="6475390"/>
            <a:ext cx="2091381" cy="276999"/>
          </a:xfrm>
          <a:prstGeom prst="rect">
            <a:avLst/>
          </a:prstGeom>
          <a:noFill/>
        </p:spPr>
        <p:txBody>
          <a:bodyPr wrap="square" rtlCol="0">
            <a:spAutoFit/>
          </a:bodyPr>
          <a:lstStyle/>
          <a:p>
            <a:pPr algn="l"/>
            <a:r>
              <a:rPr lang="en-US" sz="1200" b="1" kern="1200" spc="0" dirty="0">
                <a:solidFill>
                  <a:schemeClr val="accent6"/>
                </a:solidFill>
                <a:latin typeface="+mj-lt"/>
                <a:ea typeface="+mn-ea"/>
                <a:cs typeface="+mn-cs"/>
              </a:rPr>
              <a:t>www.</a:t>
            </a:r>
            <a:r>
              <a:rPr lang="en-IN" sz="1200" b="1" kern="1200" spc="0" dirty="0">
                <a:solidFill>
                  <a:schemeClr val="accent6"/>
                </a:solidFill>
                <a:latin typeface="+mj-lt"/>
                <a:ea typeface="+mn-ea"/>
                <a:cs typeface="+mn-cs"/>
              </a:rPr>
              <a:t>xsynergy.io</a:t>
            </a:r>
            <a:endParaRPr lang="id-ID" sz="1200" b="1" kern="1200" spc="0" dirty="0">
              <a:solidFill>
                <a:schemeClr val="accent6"/>
              </a:solidFill>
              <a:latin typeface="+mj-lt"/>
              <a:ea typeface="+mn-ea"/>
              <a:cs typeface="+mn-cs"/>
            </a:endParaRPr>
          </a:p>
        </p:txBody>
      </p:sp>
    </p:spTree>
    <p:extLst>
      <p:ext uri="{BB962C8B-B14F-4D97-AF65-F5344CB8AC3E}">
        <p14:creationId xmlns:p14="http://schemas.microsoft.com/office/powerpoint/2010/main" val="2138238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1DB3F21-9221-74C9-8170-7FB935EAC883}"/>
              </a:ext>
            </a:extLst>
          </p:cNvPr>
          <p:cNvPicPr>
            <a:picLocks noChangeAspect="1"/>
          </p:cNvPicPr>
          <p:nvPr/>
        </p:nvPicPr>
        <p:blipFill>
          <a:blip r:embed="rId2">
            <a:alphaModFix amt="45000"/>
            <a:extLst>
              <a:ext uri="{28A0092B-C50C-407E-A947-70E740481C1C}">
                <a14:useLocalDpi xmlns:a14="http://schemas.microsoft.com/office/drawing/2010/main" val="0"/>
              </a:ext>
            </a:extLst>
          </a:blip>
          <a:srcRect/>
          <a:stretch/>
        </p:blipFill>
        <p:spPr>
          <a:xfrm>
            <a:off x="0" y="0"/>
            <a:ext cx="12192000" cy="6854952"/>
          </a:xfrm>
          <a:prstGeom prst="rect">
            <a:avLst/>
          </a:prstGeom>
        </p:spPr>
      </p:pic>
      <p:sp>
        <p:nvSpPr>
          <p:cNvPr id="17" name="Cube 16">
            <a:extLst>
              <a:ext uri="{FF2B5EF4-FFF2-40B4-BE49-F238E27FC236}">
                <a16:creationId xmlns:a16="http://schemas.microsoft.com/office/drawing/2014/main" id="{ED08E13B-E7C3-4CA4-9679-30C36448A183}"/>
              </a:ext>
            </a:extLst>
          </p:cNvPr>
          <p:cNvSpPr/>
          <p:nvPr/>
        </p:nvSpPr>
        <p:spPr>
          <a:xfrm>
            <a:off x="8946981" y="1482786"/>
            <a:ext cx="5026363" cy="4762464"/>
          </a:xfrm>
          <a:prstGeom prst="cube">
            <a:avLst>
              <a:gd name="adj" fmla="val 54012"/>
            </a:avLst>
          </a:prstGeom>
          <a:gradFill flip="none" rotWithShape="1">
            <a:gsLst>
              <a:gs pos="20000">
                <a:schemeClr val="accent1">
                  <a:alpha val="0"/>
                </a:schemeClr>
              </a:gs>
              <a:gs pos="100000">
                <a:schemeClr val="accent6">
                  <a:alpha val="40000"/>
                </a:schemeClr>
              </a:gs>
            </a:gsLst>
            <a:lin ang="18900000" scaled="1"/>
            <a:tileRect/>
          </a:gra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18" name="Cube 17">
            <a:extLst>
              <a:ext uri="{FF2B5EF4-FFF2-40B4-BE49-F238E27FC236}">
                <a16:creationId xmlns:a16="http://schemas.microsoft.com/office/drawing/2014/main" id="{763801E0-3FC8-4523-9B35-531DD15750BE}"/>
              </a:ext>
            </a:extLst>
          </p:cNvPr>
          <p:cNvSpPr/>
          <p:nvPr/>
        </p:nvSpPr>
        <p:spPr>
          <a:xfrm>
            <a:off x="-1541886" y="-4101622"/>
            <a:ext cx="8389257" cy="7904084"/>
          </a:xfrm>
          <a:prstGeom prst="cube">
            <a:avLst>
              <a:gd name="adj" fmla="val 54012"/>
            </a:avLst>
          </a:prstGeom>
          <a:gradFill flip="none" rotWithShape="1">
            <a:gsLst>
              <a:gs pos="20000">
                <a:schemeClr val="accent1">
                  <a:alpha val="0"/>
                </a:schemeClr>
              </a:gs>
              <a:gs pos="100000">
                <a:schemeClr val="accent6">
                  <a:alpha val="40000"/>
                </a:schemeClr>
              </a:gs>
            </a:gsLst>
            <a:lin ang="18900000" scaled="1"/>
            <a:tileRect/>
          </a:gra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 name="TextBox 1">
            <a:extLst>
              <a:ext uri="{FF2B5EF4-FFF2-40B4-BE49-F238E27FC236}">
                <a16:creationId xmlns:a16="http://schemas.microsoft.com/office/drawing/2014/main" id="{EB411979-A3B7-4D6E-90AB-71C76D5B7A49}"/>
              </a:ext>
            </a:extLst>
          </p:cNvPr>
          <p:cNvSpPr txBox="1"/>
          <p:nvPr/>
        </p:nvSpPr>
        <p:spPr>
          <a:xfrm>
            <a:off x="2055974" y="658164"/>
            <a:ext cx="8128555" cy="2123658"/>
          </a:xfrm>
          <a:prstGeom prst="rect">
            <a:avLst/>
          </a:prstGeom>
          <a:noFill/>
        </p:spPr>
        <p:txBody>
          <a:bodyPr wrap="square">
            <a:spAutoFit/>
          </a:bodyPr>
          <a:lstStyle/>
          <a:p>
            <a:pPr algn="ctr"/>
            <a:r>
              <a:rPr lang="da-DK" sz="6600" b="1" dirty="0">
                <a:solidFill>
                  <a:schemeClr val="accent6"/>
                </a:solidFill>
                <a:latin typeface="+mj-lt"/>
              </a:rPr>
              <a:t>XSYNERGY </a:t>
            </a:r>
            <a:r>
              <a:rPr lang="da-DK" sz="6600" b="1" dirty="0">
                <a:solidFill>
                  <a:schemeClr val="bg1"/>
                </a:solidFill>
                <a:latin typeface="+mj-lt"/>
              </a:rPr>
              <a:t>HISTÓRIA DE ORIGEM</a:t>
            </a:r>
            <a:endParaRPr lang="en-ID" sz="6600" b="1" dirty="0">
              <a:solidFill>
                <a:schemeClr val="bg1"/>
              </a:solidFill>
              <a:latin typeface="+mj-lt"/>
            </a:endParaRPr>
          </a:p>
        </p:txBody>
      </p:sp>
      <p:sp>
        <p:nvSpPr>
          <p:cNvPr id="5" name="TextBox 4">
            <a:extLst>
              <a:ext uri="{FF2B5EF4-FFF2-40B4-BE49-F238E27FC236}">
                <a16:creationId xmlns:a16="http://schemas.microsoft.com/office/drawing/2014/main" id="{85E55029-CA45-4EF5-B940-2AB462E51293}"/>
              </a:ext>
            </a:extLst>
          </p:cNvPr>
          <p:cNvSpPr txBox="1"/>
          <p:nvPr/>
        </p:nvSpPr>
        <p:spPr>
          <a:xfrm>
            <a:off x="1890942" y="2474880"/>
            <a:ext cx="8343670" cy="4274568"/>
          </a:xfrm>
          <a:prstGeom prst="rect">
            <a:avLst/>
          </a:prstGeom>
          <a:noFill/>
        </p:spPr>
        <p:txBody>
          <a:bodyPr wrap="square" rtlCol="0">
            <a:spAutoFit/>
          </a:bodyPr>
          <a:lstStyle/>
          <a:p>
            <a:pPr algn="ctr">
              <a:lnSpc>
                <a:spcPct val="130000"/>
              </a:lnSpc>
            </a:pPr>
            <a:r>
              <a:rPr lang="pt-BR" sz="2350" dirty="0">
                <a:solidFill>
                  <a:schemeClr val="bg1"/>
                </a:solidFill>
                <a:latin typeface="Arial" panose="020B0604020202020204" pitchFamily="34" charset="0"/>
                <a:ea typeface="Cambria" panose="02040503050406030204" pitchFamily="18" charset="0"/>
                <a:cs typeface="Arial" panose="020B0604020202020204" pitchFamily="34" charset="0"/>
              </a:rPr>
              <a:t>Este modelo e a Tokenomics foram desenvolvidos por insiders por detrás de protocolos lendários como o HEX e o TIME. Projetos que geraram mais de vinte e cinco mil multiplicam e até ultrapassaram ganhos de multiplicar cem mil. Agora, a Xsynergy vem com um fornecimento fixo mais pequeno, zero tokens de equipa e sem controlo interno. Com uma reserva estratégica Solana e uma queima de transações de cinco por cento, os tokens são removidos à medida que a rede cresce, gerando escassez estrutural.</a:t>
            </a:r>
            <a:endParaRPr lang="en-US" sz="2350" dirty="0">
              <a:solidFill>
                <a:schemeClr val="bg1"/>
              </a:solidFill>
              <a:latin typeface="Arial" panose="020B0604020202020204" pitchFamily="34" charset="0"/>
              <a:ea typeface="Cambria" panose="02040503050406030204" pitchFamily="18" charset="0"/>
              <a:cs typeface="Arial" panose="020B0604020202020204" pitchFamily="34" charset="0"/>
            </a:endParaRPr>
          </a:p>
        </p:txBody>
      </p:sp>
      <p:pic>
        <p:nvPicPr>
          <p:cNvPr id="7" name="Picture 6" descr="A green lit up coin&#10;&#10;AI-generated content may be incorrect.">
            <a:extLst>
              <a:ext uri="{FF2B5EF4-FFF2-40B4-BE49-F238E27FC236}">
                <a16:creationId xmlns:a16="http://schemas.microsoft.com/office/drawing/2014/main" id="{0E2B7F05-F5EE-B5E6-95BD-FB97AE48E5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63" y="125617"/>
            <a:ext cx="868218" cy="868218"/>
          </a:xfrm>
          <a:prstGeom prst="rect">
            <a:avLst/>
          </a:prstGeom>
        </p:spPr>
      </p:pic>
      <p:sp>
        <p:nvSpPr>
          <p:cNvPr id="3" name="TextBox 2">
            <a:extLst>
              <a:ext uri="{FF2B5EF4-FFF2-40B4-BE49-F238E27FC236}">
                <a16:creationId xmlns:a16="http://schemas.microsoft.com/office/drawing/2014/main" id="{2FF67555-1DF6-FFB0-6505-051865AC2B18}"/>
              </a:ext>
            </a:extLst>
          </p:cNvPr>
          <p:cNvSpPr txBox="1"/>
          <p:nvPr/>
        </p:nvSpPr>
        <p:spPr>
          <a:xfrm>
            <a:off x="129304" y="6472449"/>
            <a:ext cx="2091381" cy="276999"/>
          </a:xfrm>
          <a:prstGeom prst="rect">
            <a:avLst/>
          </a:prstGeom>
          <a:noFill/>
        </p:spPr>
        <p:txBody>
          <a:bodyPr wrap="square" rtlCol="0">
            <a:spAutoFit/>
          </a:bodyPr>
          <a:lstStyle/>
          <a:p>
            <a:pPr algn="l"/>
            <a:r>
              <a:rPr lang="en-US" sz="1200" b="1" kern="1200" spc="0" dirty="0">
                <a:solidFill>
                  <a:schemeClr val="accent6"/>
                </a:solidFill>
                <a:latin typeface="+mj-lt"/>
                <a:ea typeface="+mn-ea"/>
                <a:cs typeface="+mn-cs"/>
              </a:rPr>
              <a:t>www.</a:t>
            </a:r>
            <a:r>
              <a:rPr lang="en-IN" sz="1200" b="1" kern="1200" spc="0" dirty="0">
                <a:solidFill>
                  <a:schemeClr val="accent6"/>
                </a:solidFill>
                <a:latin typeface="+mj-lt"/>
                <a:ea typeface="+mn-ea"/>
                <a:cs typeface="+mn-cs"/>
              </a:rPr>
              <a:t>xsynergy.io</a:t>
            </a:r>
            <a:endParaRPr lang="id-ID" sz="1200" b="1" kern="1200" spc="0" dirty="0">
              <a:solidFill>
                <a:schemeClr val="accent6"/>
              </a:solidFill>
              <a:latin typeface="+mj-lt"/>
              <a:ea typeface="+mn-ea"/>
              <a:cs typeface="+mn-cs"/>
            </a:endParaRPr>
          </a:p>
        </p:txBody>
      </p:sp>
    </p:spTree>
    <p:extLst>
      <p:ext uri="{BB962C8B-B14F-4D97-AF65-F5344CB8AC3E}">
        <p14:creationId xmlns:p14="http://schemas.microsoft.com/office/powerpoint/2010/main" val="164246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ube 17">
            <a:extLst>
              <a:ext uri="{FF2B5EF4-FFF2-40B4-BE49-F238E27FC236}">
                <a16:creationId xmlns:a16="http://schemas.microsoft.com/office/drawing/2014/main" id="{4C0837DA-2FFB-4294-85BA-1AD065ED1797}"/>
              </a:ext>
            </a:extLst>
          </p:cNvPr>
          <p:cNvSpPr/>
          <p:nvPr/>
        </p:nvSpPr>
        <p:spPr>
          <a:xfrm flipH="1">
            <a:off x="-1364676" y="-497659"/>
            <a:ext cx="4840728" cy="5060760"/>
          </a:xfrm>
          <a:prstGeom prst="cube">
            <a:avLst>
              <a:gd name="adj" fmla="val 47242"/>
            </a:avLst>
          </a:prstGeom>
          <a:gradFill flip="none" rotWithShape="1">
            <a:gsLst>
              <a:gs pos="20000">
                <a:schemeClr val="accent1">
                  <a:alpha val="0"/>
                </a:schemeClr>
              </a:gs>
              <a:gs pos="100000">
                <a:schemeClr val="accent6">
                  <a:alpha val="40000"/>
                </a:schemeClr>
              </a:gs>
            </a:gsLst>
            <a:lin ang="18900000" scaled="1"/>
            <a:tileRect/>
          </a:gra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4" name="Picture 3" descr="Green lights in a black background&#10;&#10;AI-generated content may be incorrect.">
            <a:extLst>
              <a:ext uri="{FF2B5EF4-FFF2-40B4-BE49-F238E27FC236}">
                <a16:creationId xmlns:a16="http://schemas.microsoft.com/office/drawing/2014/main" id="{97B07FF6-DB59-1669-324D-BFCC4212B1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802"/>
            <a:ext cx="12191999" cy="6841066"/>
          </a:xfrm>
          <a:prstGeom prst="rect">
            <a:avLst/>
          </a:prstGeom>
        </p:spPr>
      </p:pic>
      <p:sp>
        <p:nvSpPr>
          <p:cNvPr id="22" name="Rectangle 21">
            <a:extLst>
              <a:ext uri="{FF2B5EF4-FFF2-40B4-BE49-F238E27FC236}">
                <a16:creationId xmlns:a16="http://schemas.microsoft.com/office/drawing/2014/main" id="{94F422BF-B7A6-4205-BC5A-A575729EBF5F}"/>
              </a:ext>
            </a:extLst>
          </p:cNvPr>
          <p:cNvSpPr/>
          <p:nvPr/>
        </p:nvSpPr>
        <p:spPr>
          <a:xfrm rot="10800000" flipH="1" flipV="1">
            <a:off x="0" y="0"/>
            <a:ext cx="12192000" cy="6857999"/>
          </a:xfrm>
          <a:prstGeom prst="rect">
            <a:avLst/>
          </a:prstGeom>
          <a:gradFill flip="none" rotWithShape="1">
            <a:gsLst>
              <a:gs pos="0">
                <a:schemeClr val="accent6">
                  <a:alpha val="30000"/>
                </a:schemeClr>
              </a:gs>
              <a:gs pos="84000">
                <a:schemeClr val="accent3">
                  <a:alpha val="0"/>
                </a:schemeClr>
              </a:gs>
            </a:gsLst>
            <a:lin ang="1350000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20" name="Rectangle 19">
            <a:extLst>
              <a:ext uri="{FF2B5EF4-FFF2-40B4-BE49-F238E27FC236}">
                <a16:creationId xmlns:a16="http://schemas.microsoft.com/office/drawing/2014/main" id="{E831F501-7500-4692-A4D8-18ED08D6646E}"/>
              </a:ext>
            </a:extLst>
          </p:cNvPr>
          <p:cNvSpPr/>
          <p:nvPr/>
        </p:nvSpPr>
        <p:spPr>
          <a:xfrm flipH="1">
            <a:off x="-20030" y="-20538"/>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solidFill>
            </a:endParaRPr>
          </a:p>
        </p:txBody>
      </p:sp>
      <p:sp>
        <p:nvSpPr>
          <p:cNvPr id="5" name="Rectangle 4">
            <a:extLst>
              <a:ext uri="{FF2B5EF4-FFF2-40B4-BE49-F238E27FC236}">
                <a16:creationId xmlns:a16="http://schemas.microsoft.com/office/drawing/2014/main" id="{C844D0D8-C855-61F6-5E06-A9A68E733474}"/>
              </a:ext>
            </a:extLst>
          </p:cNvPr>
          <p:cNvSpPr/>
          <p:nvPr/>
        </p:nvSpPr>
        <p:spPr>
          <a:xfrm>
            <a:off x="450969" y="3048201"/>
            <a:ext cx="6989613" cy="2554545"/>
          </a:xfrm>
          <a:prstGeom prst="rect">
            <a:avLst/>
          </a:prstGeom>
          <a:noFill/>
        </p:spPr>
        <p:txBody>
          <a:bodyPr wrap="square">
            <a:spAutoFit/>
          </a:bodyPr>
          <a:lstStyle/>
          <a:p>
            <a:pPr marL="285750" indent="-285750">
              <a:buClr>
                <a:schemeClr val="accent6"/>
              </a:buClr>
              <a:buFont typeface="Wingdings" panose="05000000000000000000" pitchFamily="2" charset="2"/>
              <a:buChar char="Ø"/>
            </a:pPr>
            <a:r>
              <a:rPr lang="pt-BR" sz="2000" dirty="0">
                <a:solidFill>
                  <a:schemeClr val="bg1"/>
                </a:solidFill>
                <a:latin typeface="Arial" panose="020B0604020202020204" pitchFamily="34" charset="0"/>
                <a:ea typeface="Cambria" panose="02040503050406030204" pitchFamily="18" charset="0"/>
                <a:cs typeface="Arial" panose="020B0604020202020204" pitchFamily="34" charset="0"/>
              </a:rPr>
              <a:t>Sem fichas de equipa, sem controlo humano, sem controlo administrativo.</a:t>
            </a:r>
          </a:p>
          <a:p>
            <a:pPr marL="285750" indent="-285750">
              <a:buClr>
                <a:schemeClr val="accent6"/>
              </a:buClr>
              <a:buFont typeface="Wingdings" panose="05000000000000000000" pitchFamily="2" charset="2"/>
              <a:buChar char="Ø"/>
            </a:pPr>
            <a:r>
              <a:rPr lang="pt-BR" sz="2000" dirty="0">
                <a:solidFill>
                  <a:schemeClr val="bg1"/>
                </a:solidFill>
                <a:latin typeface="Arial" panose="020B0604020202020204" pitchFamily="34" charset="0"/>
                <a:ea typeface="Cambria" panose="02040503050406030204" pitchFamily="18" charset="0"/>
                <a:cs typeface="Arial" panose="020B0604020202020204" pitchFamily="34" charset="0"/>
              </a:rPr>
              <a:t>Com o apoio da reserva estratégica de Solana, não será cunhado nenhum novo token e o fornecimento total será fixo para sempre.</a:t>
            </a:r>
          </a:p>
          <a:p>
            <a:pPr marL="285750" indent="-285750">
              <a:buClr>
                <a:schemeClr val="accent6"/>
              </a:buClr>
              <a:buFont typeface="Wingdings" panose="05000000000000000000" pitchFamily="2" charset="2"/>
              <a:buChar char="Ø"/>
            </a:pPr>
            <a:r>
              <a:rPr lang="pt-BR" sz="2000" dirty="0">
                <a:solidFill>
                  <a:schemeClr val="bg1"/>
                </a:solidFill>
                <a:latin typeface="Arial" panose="020B0604020202020204" pitchFamily="34" charset="0"/>
                <a:ea typeface="Cambria" panose="02040503050406030204" pitchFamily="18" charset="0"/>
                <a:cs typeface="Arial" panose="020B0604020202020204" pitchFamily="34" charset="0"/>
              </a:rPr>
              <a:t>O Xsynergy não tem pré-cunhagem nem pré-vendas.</a:t>
            </a:r>
          </a:p>
          <a:p>
            <a:pPr marL="285750" indent="-285750">
              <a:buClr>
                <a:schemeClr val="accent6"/>
              </a:buClr>
              <a:buFont typeface="Wingdings" panose="05000000000000000000" pitchFamily="2" charset="2"/>
              <a:buChar char="Ø"/>
            </a:pPr>
            <a:r>
              <a:rPr lang="pt-BR" sz="2000" dirty="0">
                <a:solidFill>
                  <a:schemeClr val="bg1"/>
                </a:solidFill>
                <a:latin typeface="Arial" panose="020B0604020202020204" pitchFamily="34" charset="0"/>
                <a:ea typeface="Cambria" panose="02040503050406030204" pitchFamily="18" charset="0"/>
                <a:cs typeface="Arial" panose="020B0604020202020204" pitchFamily="34" charset="0"/>
              </a:rPr>
              <a:t>À medida que a procura cresce, a oferta diminui, o que cria escassez.</a:t>
            </a:r>
            <a:endParaRPr lang="en-US" sz="2000" dirty="0">
              <a:solidFill>
                <a:schemeClr val="bg1"/>
              </a:solidFill>
              <a:latin typeface="Arial" panose="020B0604020202020204" pitchFamily="34" charset="0"/>
              <a:ea typeface="Cambria" panose="02040503050406030204" pitchFamily="18" charset="0"/>
              <a:cs typeface="Arial" panose="020B0604020202020204" pitchFamily="34" charset="0"/>
            </a:endParaRPr>
          </a:p>
        </p:txBody>
      </p:sp>
      <p:sp>
        <p:nvSpPr>
          <p:cNvPr id="58" name="Rectangle 57">
            <a:extLst>
              <a:ext uri="{FF2B5EF4-FFF2-40B4-BE49-F238E27FC236}">
                <a16:creationId xmlns:a16="http://schemas.microsoft.com/office/drawing/2014/main" id="{75CEB6B2-61BB-4B9A-8566-1E3B092A09FF}"/>
              </a:ext>
            </a:extLst>
          </p:cNvPr>
          <p:cNvSpPr/>
          <p:nvPr/>
        </p:nvSpPr>
        <p:spPr>
          <a:xfrm>
            <a:off x="443272" y="549922"/>
            <a:ext cx="5850996" cy="1588127"/>
          </a:xfrm>
          <a:prstGeom prst="rect">
            <a:avLst/>
          </a:prstGeom>
        </p:spPr>
        <p:txBody>
          <a:bodyPr wrap="square">
            <a:spAutoFit/>
          </a:bodyPr>
          <a:lstStyle/>
          <a:p>
            <a:pPr>
              <a:lnSpc>
                <a:spcPct val="90000"/>
              </a:lnSpc>
            </a:pPr>
            <a:r>
              <a:rPr lang="en-US" sz="5400" b="1" dirty="0">
                <a:solidFill>
                  <a:schemeClr val="bg1"/>
                </a:solidFill>
                <a:latin typeface="+mj-lt"/>
              </a:rPr>
              <a:t>O QUE É </a:t>
            </a:r>
            <a:r>
              <a:rPr lang="en-US" sz="5400" b="1" dirty="0">
                <a:solidFill>
                  <a:schemeClr val="accent6"/>
                </a:solidFill>
                <a:latin typeface="+mj-lt"/>
              </a:rPr>
              <a:t>XSYNERGY</a:t>
            </a:r>
            <a:r>
              <a:rPr lang="en-US" sz="5400" b="1" dirty="0">
                <a:solidFill>
                  <a:schemeClr val="bg1"/>
                </a:solidFill>
                <a:latin typeface="+mj-lt"/>
              </a:rPr>
              <a:t>?</a:t>
            </a:r>
          </a:p>
        </p:txBody>
      </p:sp>
      <p:sp>
        <p:nvSpPr>
          <p:cNvPr id="9" name="TextBox 8">
            <a:extLst>
              <a:ext uri="{FF2B5EF4-FFF2-40B4-BE49-F238E27FC236}">
                <a16:creationId xmlns:a16="http://schemas.microsoft.com/office/drawing/2014/main" id="{1D16D847-159F-1115-6042-D0B9B0069550}"/>
              </a:ext>
            </a:extLst>
          </p:cNvPr>
          <p:cNvSpPr txBox="1"/>
          <p:nvPr/>
        </p:nvSpPr>
        <p:spPr>
          <a:xfrm>
            <a:off x="456712" y="2062182"/>
            <a:ext cx="6305185" cy="1015663"/>
          </a:xfrm>
          <a:prstGeom prst="rect">
            <a:avLst/>
          </a:prstGeom>
          <a:noFill/>
        </p:spPr>
        <p:txBody>
          <a:bodyPr wrap="square">
            <a:spAutoFit/>
          </a:bodyPr>
          <a:lstStyle/>
          <a:p>
            <a:r>
              <a:rPr lang="pt-BR" sz="2000" dirty="0">
                <a:solidFill>
                  <a:schemeClr val="bg1"/>
                </a:solidFill>
                <a:latin typeface="Arial" panose="020B0604020202020204" pitchFamily="34" charset="0"/>
                <a:ea typeface="Cambria" panose="02040503050406030204" pitchFamily="18" charset="0"/>
                <a:cs typeface="Arial" panose="020B0604020202020204" pitchFamily="34" charset="0"/>
              </a:rPr>
              <a:t>O Xsynergy é um projeto comunitário global totalmente descentralizado, construído com base na transparência e na confiança.</a:t>
            </a:r>
            <a:endParaRPr lang="en-IN" sz="2000" dirty="0">
              <a:solidFill>
                <a:schemeClr val="bg1"/>
              </a:solidFill>
              <a:latin typeface="Arial" panose="020B0604020202020204" pitchFamily="34" charset="0"/>
              <a:ea typeface="Cambria" panose="02040503050406030204" pitchFamily="18" charset="0"/>
              <a:cs typeface="Arial" panose="020B0604020202020204" pitchFamily="34" charset="0"/>
            </a:endParaRPr>
          </a:p>
        </p:txBody>
      </p:sp>
      <p:pic>
        <p:nvPicPr>
          <p:cNvPr id="11" name="Picture 10" descr="A green lit up coin&#10;&#10;AI-generated content may be incorrect.">
            <a:extLst>
              <a:ext uri="{FF2B5EF4-FFF2-40B4-BE49-F238E27FC236}">
                <a16:creationId xmlns:a16="http://schemas.microsoft.com/office/drawing/2014/main" id="{A47EF30D-69D1-8785-D18A-F77309073F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2054" y="1485270"/>
            <a:ext cx="4537870" cy="4537870"/>
          </a:xfrm>
          <a:prstGeom prst="rect">
            <a:avLst/>
          </a:prstGeom>
        </p:spPr>
      </p:pic>
      <p:sp>
        <p:nvSpPr>
          <p:cNvPr id="13" name="TextBox 12">
            <a:extLst>
              <a:ext uri="{FF2B5EF4-FFF2-40B4-BE49-F238E27FC236}">
                <a16:creationId xmlns:a16="http://schemas.microsoft.com/office/drawing/2014/main" id="{AD50165A-B639-4297-001D-AE271AAC7DC5}"/>
              </a:ext>
            </a:extLst>
          </p:cNvPr>
          <p:cNvSpPr txBox="1"/>
          <p:nvPr/>
        </p:nvSpPr>
        <p:spPr>
          <a:xfrm>
            <a:off x="388660" y="5381955"/>
            <a:ext cx="1358225" cy="496996"/>
          </a:xfrm>
          <a:prstGeom prst="rect">
            <a:avLst/>
          </a:prstGeom>
          <a:noFill/>
        </p:spPr>
        <p:txBody>
          <a:bodyPr wrap="square">
            <a:spAutoFit/>
          </a:bodyPr>
          <a:lstStyle/>
          <a:p>
            <a:pPr>
              <a:lnSpc>
                <a:spcPct val="150000"/>
              </a:lnSpc>
              <a:buClr>
                <a:schemeClr val="accent6"/>
              </a:buClr>
            </a:pPr>
            <a:r>
              <a:rPr lang="en-US" sz="2000" b="1" dirty="0" err="1">
                <a:solidFill>
                  <a:schemeClr val="bg1"/>
                </a:solidFill>
                <a:latin typeface="Arial" panose="020B0604020202020204" pitchFamily="34" charset="0"/>
                <a:ea typeface="Cambria" panose="02040503050406030204" pitchFamily="18" charset="0"/>
                <a:cs typeface="Arial" panose="020B0604020202020204" pitchFamily="34" charset="0"/>
              </a:rPr>
              <a:t>Fixada</a:t>
            </a:r>
            <a:endParaRPr lang="en-US" sz="2000" b="1" dirty="0">
              <a:solidFill>
                <a:schemeClr val="bg1"/>
              </a:solidFill>
              <a:latin typeface="Arial" panose="020B0604020202020204" pitchFamily="34" charset="0"/>
              <a:ea typeface="Cambria" panose="02040503050406030204" pitchFamily="18" charset="0"/>
              <a:cs typeface="Arial" panose="020B0604020202020204" pitchFamily="34" charset="0"/>
            </a:endParaRPr>
          </a:p>
        </p:txBody>
      </p:sp>
      <p:sp>
        <p:nvSpPr>
          <p:cNvPr id="14" name="TextBox 13">
            <a:extLst>
              <a:ext uri="{FF2B5EF4-FFF2-40B4-BE49-F238E27FC236}">
                <a16:creationId xmlns:a16="http://schemas.microsoft.com/office/drawing/2014/main" id="{4BB908F1-4608-0590-CA0F-A20CFA94E1E9}"/>
              </a:ext>
            </a:extLst>
          </p:cNvPr>
          <p:cNvSpPr txBox="1"/>
          <p:nvPr/>
        </p:nvSpPr>
        <p:spPr>
          <a:xfrm>
            <a:off x="10833115" y="6544899"/>
            <a:ext cx="2091381" cy="276999"/>
          </a:xfrm>
          <a:prstGeom prst="rect">
            <a:avLst/>
          </a:prstGeom>
          <a:noFill/>
        </p:spPr>
        <p:txBody>
          <a:bodyPr wrap="square" rtlCol="0">
            <a:spAutoFit/>
          </a:bodyPr>
          <a:lstStyle/>
          <a:p>
            <a:pPr algn="l"/>
            <a:r>
              <a:rPr lang="en-US" sz="1200" b="1" kern="1200" spc="0" dirty="0">
                <a:solidFill>
                  <a:schemeClr val="accent6"/>
                </a:solidFill>
                <a:latin typeface="+mj-lt"/>
                <a:ea typeface="+mn-ea"/>
                <a:cs typeface="+mn-cs"/>
              </a:rPr>
              <a:t>www.</a:t>
            </a:r>
            <a:r>
              <a:rPr lang="en-IN" sz="1200" b="1" kern="1200" spc="0" dirty="0">
                <a:solidFill>
                  <a:schemeClr val="accent6"/>
                </a:solidFill>
                <a:latin typeface="+mj-lt"/>
                <a:ea typeface="+mn-ea"/>
                <a:cs typeface="+mn-cs"/>
              </a:rPr>
              <a:t>xsynergy.io</a:t>
            </a:r>
            <a:endParaRPr lang="id-ID" sz="1200" b="1" kern="1200" spc="0" dirty="0">
              <a:solidFill>
                <a:schemeClr val="accent6"/>
              </a:solidFill>
              <a:latin typeface="+mj-lt"/>
              <a:ea typeface="+mn-ea"/>
              <a:cs typeface="+mn-cs"/>
            </a:endParaRPr>
          </a:p>
        </p:txBody>
      </p:sp>
      <p:sp>
        <p:nvSpPr>
          <p:cNvPr id="6" name="TextBox 5">
            <a:extLst>
              <a:ext uri="{FF2B5EF4-FFF2-40B4-BE49-F238E27FC236}">
                <a16:creationId xmlns:a16="http://schemas.microsoft.com/office/drawing/2014/main" id="{CAC21E30-9C5B-CFC6-3601-9FA3638CC1B2}"/>
              </a:ext>
            </a:extLst>
          </p:cNvPr>
          <p:cNvSpPr txBox="1"/>
          <p:nvPr/>
        </p:nvSpPr>
        <p:spPr>
          <a:xfrm>
            <a:off x="218365" y="5630453"/>
            <a:ext cx="11818960" cy="456535"/>
          </a:xfrm>
          <a:prstGeom prst="rect">
            <a:avLst/>
          </a:prstGeom>
          <a:noFill/>
        </p:spPr>
        <p:txBody>
          <a:bodyPr wrap="square">
            <a:spAutoFit/>
          </a:bodyPr>
          <a:lstStyle/>
          <a:p>
            <a:pPr>
              <a:lnSpc>
                <a:spcPct val="150000"/>
              </a:lnSpc>
              <a:buClr>
                <a:schemeClr val="accent6"/>
              </a:buClr>
            </a:pPr>
            <a:r>
              <a:rPr lang="pt-BR" b="1" dirty="0">
                <a:solidFill>
                  <a:schemeClr val="accent6"/>
                </a:solidFill>
                <a:latin typeface="Arial" panose="020B0604020202020204" pitchFamily="34" charset="0"/>
                <a:ea typeface="Cambria" panose="02040503050406030204" pitchFamily="18" charset="0"/>
                <a:cs typeface="Arial" panose="020B0604020202020204" pitchFamily="34" charset="0"/>
              </a:rPr>
              <a:t>oitenta e oito milhões oitocentos e oitenta e oito mil oitocentos e oitenta e oito</a:t>
            </a:r>
            <a:r>
              <a:rPr lang="en-US" b="1" dirty="0">
                <a:solidFill>
                  <a:schemeClr val="accent6"/>
                </a:solidFill>
                <a:latin typeface="Arial" panose="020B0604020202020204" pitchFamily="34" charset="0"/>
                <a:ea typeface="Cambria" panose="02040503050406030204" pitchFamily="18" charset="0"/>
                <a:cs typeface="Arial" panose="020B0604020202020204" pitchFamily="34" charset="0"/>
              </a:rPr>
              <a:t> </a:t>
            </a:r>
            <a:r>
              <a:rPr lang="en-US" b="1" dirty="0" err="1">
                <a:solidFill>
                  <a:schemeClr val="accent6"/>
                </a:solidFill>
                <a:latin typeface="Arial" panose="020B0604020202020204" pitchFamily="34" charset="0"/>
                <a:ea typeface="Cambria" panose="02040503050406030204" pitchFamily="18" charset="0"/>
                <a:cs typeface="Arial" panose="020B0604020202020204" pitchFamily="34" charset="0"/>
              </a:rPr>
              <a:t>Fichas</a:t>
            </a:r>
            <a:endParaRPr lang="en-US" dirty="0">
              <a:solidFill>
                <a:schemeClr val="bg1"/>
              </a:solidFill>
              <a:latin typeface="Arial" panose="020B0604020202020204" pitchFamily="34" charset="0"/>
              <a:ea typeface="Cambria" panose="02040503050406030204" pitchFamily="18" charset="0"/>
              <a:cs typeface="Arial" panose="020B0604020202020204" pitchFamily="34" charset="0"/>
            </a:endParaRPr>
          </a:p>
        </p:txBody>
      </p:sp>
      <p:sp>
        <p:nvSpPr>
          <p:cNvPr id="8" name="TextBox 7">
            <a:extLst>
              <a:ext uri="{FF2B5EF4-FFF2-40B4-BE49-F238E27FC236}">
                <a16:creationId xmlns:a16="http://schemas.microsoft.com/office/drawing/2014/main" id="{F80DC90E-A5C7-2563-8292-D412243B7289}"/>
              </a:ext>
            </a:extLst>
          </p:cNvPr>
          <p:cNvSpPr txBox="1"/>
          <p:nvPr/>
        </p:nvSpPr>
        <p:spPr>
          <a:xfrm>
            <a:off x="218363" y="6114012"/>
            <a:ext cx="6924582" cy="707886"/>
          </a:xfrm>
          <a:prstGeom prst="rect">
            <a:avLst/>
          </a:prstGeom>
          <a:noFill/>
        </p:spPr>
        <p:txBody>
          <a:bodyPr wrap="square">
            <a:spAutoFit/>
          </a:bodyPr>
          <a:lstStyle/>
          <a:p>
            <a:r>
              <a:rPr lang="pt-BR" sz="2000" dirty="0">
                <a:solidFill>
                  <a:schemeClr val="bg1"/>
                </a:solidFill>
                <a:latin typeface="Arial" panose="020B0604020202020204" pitchFamily="34" charset="0"/>
                <a:ea typeface="Cambria" panose="02040503050406030204" pitchFamily="18" charset="0"/>
                <a:cs typeface="Arial" panose="020B0604020202020204" pitchFamily="34" charset="0"/>
              </a:rPr>
              <a:t>Cria escassez real com um fornecimento circulante extremamente baixo.</a:t>
            </a:r>
            <a:endParaRPr lang="en-IN" sz="2000" dirty="0">
              <a:solidFill>
                <a:schemeClr val="bg1"/>
              </a:solidFill>
              <a:latin typeface="Arial" panose="020B0604020202020204" pitchFamily="34"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3243199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een lights in a black background&#10;&#10;AI-generated content may be incorrect.">
            <a:extLst>
              <a:ext uri="{FF2B5EF4-FFF2-40B4-BE49-F238E27FC236}">
                <a16:creationId xmlns:a16="http://schemas.microsoft.com/office/drawing/2014/main" id="{C62D0A6A-EEF8-D565-DE2A-606D8FA32B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802"/>
            <a:ext cx="12191999" cy="6841066"/>
          </a:xfrm>
          <a:prstGeom prst="rect">
            <a:avLst/>
          </a:prstGeom>
        </p:spPr>
      </p:pic>
      <p:sp>
        <p:nvSpPr>
          <p:cNvPr id="5" name="Rectangle 4">
            <a:extLst>
              <a:ext uri="{FF2B5EF4-FFF2-40B4-BE49-F238E27FC236}">
                <a16:creationId xmlns:a16="http://schemas.microsoft.com/office/drawing/2014/main" id="{279086D7-A616-0588-ED99-ABD9887781E6}"/>
              </a:ext>
            </a:extLst>
          </p:cNvPr>
          <p:cNvSpPr/>
          <p:nvPr/>
        </p:nvSpPr>
        <p:spPr>
          <a:xfrm rot="10800000" flipH="1" flipV="1">
            <a:off x="0" y="0"/>
            <a:ext cx="12192000" cy="6857999"/>
          </a:xfrm>
          <a:prstGeom prst="rect">
            <a:avLst/>
          </a:prstGeom>
          <a:gradFill flip="none" rotWithShape="1">
            <a:gsLst>
              <a:gs pos="0">
                <a:schemeClr val="accent6">
                  <a:alpha val="30000"/>
                </a:schemeClr>
              </a:gs>
              <a:gs pos="84000">
                <a:schemeClr val="accent3">
                  <a:alpha val="0"/>
                </a:schemeClr>
              </a:gs>
            </a:gsLst>
            <a:lin ang="1350000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7" name="Rectangle 6">
            <a:extLst>
              <a:ext uri="{FF2B5EF4-FFF2-40B4-BE49-F238E27FC236}">
                <a16:creationId xmlns:a16="http://schemas.microsoft.com/office/drawing/2014/main" id="{EC6B9315-9CE5-7801-42D1-59EC408B7BB6}"/>
              </a:ext>
            </a:extLst>
          </p:cNvPr>
          <p:cNvSpPr/>
          <p:nvPr/>
        </p:nvSpPr>
        <p:spPr>
          <a:xfrm flipH="1">
            <a:off x="-2" y="-90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solidFill>
            </a:endParaRPr>
          </a:p>
        </p:txBody>
      </p:sp>
      <p:sp>
        <p:nvSpPr>
          <p:cNvPr id="10" name="TextBox 9">
            <a:extLst>
              <a:ext uri="{FF2B5EF4-FFF2-40B4-BE49-F238E27FC236}">
                <a16:creationId xmlns:a16="http://schemas.microsoft.com/office/drawing/2014/main" id="{BF79D3C1-C55E-53D7-AA69-829AF28D9DE1}"/>
              </a:ext>
            </a:extLst>
          </p:cNvPr>
          <p:cNvSpPr txBox="1"/>
          <p:nvPr/>
        </p:nvSpPr>
        <p:spPr>
          <a:xfrm>
            <a:off x="624130" y="1563210"/>
            <a:ext cx="8094515" cy="830997"/>
          </a:xfrm>
          <a:prstGeom prst="rect">
            <a:avLst/>
          </a:prstGeom>
        </p:spPr>
        <p:txBody>
          <a:bodyPr wrap="square">
            <a:spAutoFit/>
          </a:bodyPr>
          <a:lstStyle>
            <a:defPPr>
              <a:defRPr lang="en-US"/>
            </a:defPPr>
            <a:lvl1pPr>
              <a:lnSpc>
                <a:spcPct val="90000"/>
              </a:lnSpc>
              <a:defRPr sz="4400">
                <a:solidFill>
                  <a:schemeClr val="bg1"/>
                </a:solidFill>
                <a:latin typeface="+mj-lt"/>
              </a:defRPr>
            </a:lvl1pPr>
          </a:lstStyle>
          <a:p>
            <a:pPr>
              <a:lnSpc>
                <a:spcPct val="100000"/>
              </a:lnSpc>
            </a:pPr>
            <a:r>
              <a:rPr lang="en-ID" sz="4800" b="1" dirty="0"/>
              <a:t>O PODER DE </a:t>
            </a:r>
            <a:r>
              <a:rPr lang="en-US" sz="4800" b="1" dirty="0">
                <a:solidFill>
                  <a:schemeClr val="accent6"/>
                </a:solidFill>
              </a:rPr>
              <a:t>XSYNERGY</a:t>
            </a:r>
          </a:p>
        </p:txBody>
      </p:sp>
      <p:sp>
        <p:nvSpPr>
          <p:cNvPr id="25" name="Cube 24">
            <a:extLst>
              <a:ext uri="{FF2B5EF4-FFF2-40B4-BE49-F238E27FC236}">
                <a16:creationId xmlns:a16="http://schemas.microsoft.com/office/drawing/2014/main" id="{F6C21BAD-F174-44E8-8373-0471124006A6}"/>
              </a:ext>
            </a:extLst>
          </p:cNvPr>
          <p:cNvSpPr/>
          <p:nvPr/>
        </p:nvSpPr>
        <p:spPr>
          <a:xfrm flipH="1">
            <a:off x="6241591" y="-1737489"/>
            <a:ext cx="5521585" cy="5504905"/>
          </a:xfrm>
          <a:prstGeom prst="cube">
            <a:avLst>
              <a:gd name="adj" fmla="val 69390"/>
            </a:avLst>
          </a:prstGeom>
          <a:gradFill flip="none" rotWithShape="1">
            <a:gsLst>
              <a:gs pos="20000">
                <a:schemeClr val="accent1">
                  <a:alpha val="0"/>
                </a:schemeClr>
              </a:gs>
              <a:gs pos="100000">
                <a:schemeClr val="accent6">
                  <a:alpha val="60000"/>
                </a:schemeClr>
              </a:gs>
            </a:gsLst>
            <a:lin ang="18900000" scaled="1"/>
            <a:tileRect/>
          </a:gra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2" name="Rectangle: Rounded Corners 21">
            <a:extLst>
              <a:ext uri="{FF2B5EF4-FFF2-40B4-BE49-F238E27FC236}">
                <a16:creationId xmlns:a16="http://schemas.microsoft.com/office/drawing/2014/main" id="{1FC88B7E-8D76-4919-B450-BA17A93C3156}"/>
              </a:ext>
            </a:extLst>
          </p:cNvPr>
          <p:cNvSpPr/>
          <p:nvPr/>
        </p:nvSpPr>
        <p:spPr>
          <a:xfrm>
            <a:off x="8133725" y="1564994"/>
            <a:ext cx="3306762" cy="1854269"/>
          </a:xfrm>
          <a:prstGeom prst="roundRect">
            <a:avLst>
              <a:gd name="adj" fmla="val 3679"/>
            </a:avLst>
          </a:prstGeom>
          <a:solidFill>
            <a:schemeClr val="tx1"/>
          </a:solidFill>
          <a:ln>
            <a:solidFill>
              <a:schemeClr val="bg1"/>
            </a:solidFill>
          </a:ln>
          <a:effectLst>
            <a:outerShdw blurRad="5461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 name="Group 102">
            <a:extLst>
              <a:ext uri="{FF2B5EF4-FFF2-40B4-BE49-F238E27FC236}">
                <a16:creationId xmlns:a16="http://schemas.microsoft.com/office/drawing/2014/main" id="{3FAD3242-FA1E-400D-AFAA-5F400798C695}"/>
              </a:ext>
            </a:extLst>
          </p:cNvPr>
          <p:cNvGrpSpPr/>
          <p:nvPr/>
        </p:nvGrpSpPr>
        <p:grpSpPr>
          <a:xfrm>
            <a:off x="8276708" y="1722228"/>
            <a:ext cx="3153227" cy="1305243"/>
            <a:chOff x="1044137" y="3810758"/>
            <a:chExt cx="4000552" cy="1655983"/>
          </a:xfrm>
        </p:grpSpPr>
        <p:sp>
          <p:nvSpPr>
            <p:cNvPr id="104" name="Rectangle 103">
              <a:extLst>
                <a:ext uri="{FF2B5EF4-FFF2-40B4-BE49-F238E27FC236}">
                  <a16:creationId xmlns:a16="http://schemas.microsoft.com/office/drawing/2014/main" id="{BFB4B515-4D0D-4BF9-8E27-B49C82D5EAFF}"/>
                </a:ext>
              </a:extLst>
            </p:cNvPr>
            <p:cNvSpPr/>
            <p:nvPr/>
          </p:nvSpPr>
          <p:spPr>
            <a:xfrm>
              <a:off x="1044137" y="4675935"/>
              <a:ext cx="3596353" cy="790806"/>
            </a:xfrm>
            <a:prstGeom prst="rect">
              <a:avLst/>
            </a:prstGeom>
          </p:spPr>
          <p:txBody>
            <a:bodyPr wrap="square">
              <a:spAutoFit/>
            </a:bodyPr>
            <a:lstStyle/>
            <a:p>
              <a:pPr>
                <a:lnSpc>
                  <a:spcPct val="130000"/>
                </a:lnSpc>
              </a:pPr>
              <a:r>
                <a:rPr lang="pt-BR" sz="1400" dirty="0">
                  <a:solidFill>
                    <a:schemeClr val="bg1"/>
                  </a:solidFill>
                  <a:latin typeface="Arial" panose="020B0604020202020204" pitchFamily="34" charset="0"/>
                  <a:ea typeface="Cambria" panose="02040503050406030204" pitchFamily="18" charset="0"/>
                  <a:cs typeface="Arial" panose="020B0604020202020204" pitchFamily="34" charset="0"/>
                </a:rPr>
                <a:t>Sem KYC. Basta ligar a sua carteira e pronto.</a:t>
              </a:r>
              <a:endParaRPr lang="en-GB" sz="1400" dirty="0">
                <a:solidFill>
                  <a:schemeClr val="bg1"/>
                </a:solidFill>
                <a:latin typeface="Arial" panose="020B0604020202020204" pitchFamily="34" charset="0"/>
                <a:ea typeface="Cambria" panose="02040503050406030204" pitchFamily="18" charset="0"/>
                <a:cs typeface="Arial" panose="020B0604020202020204" pitchFamily="34" charset="0"/>
              </a:endParaRPr>
            </a:p>
          </p:txBody>
        </p:sp>
        <p:sp>
          <p:nvSpPr>
            <p:cNvPr id="105" name="TextBox 104">
              <a:extLst>
                <a:ext uri="{FF2B5EF4-FFF2-40B4-BE49-F238E27FC236}">
                  <a16:creationId xmlns:a16="http://schemas.microsoft.com/office/drawing/2014/main" id="{610DFA36-D0E0-4419-9E36-D3E9FD034700}"/>
                </a:ext>
              </a:extLst>
            </p:cNvPr>
            <p:cNvSpPr txBox="1"/>
            <p:nvPr/>
          </p:nvSpPr>
          <p:spPr>
            <a:xfrm>
              <a:off x="1839790" y="3810758"/>
              <a:ext cx="3204899" cy="820010"/>
            </a:xfrm>
            <a:prstGeom prst="rect">
              <a:avLst/>
            </a:prstGeom>
            <a:noFill/>
          </p:spPr>
          <p:txBody>
            <a:bodyPr wrap="square" rtlCol="0">
              <a:spAutoFit/>
            </a:bodyPr>
            <a:lstStyle/>
            <a:p>
              <a:r>
                <a:rPr lang="en-US" b="1" dirty="0">
                  <a:solidFill>
                    <a:schemeClr val="bg1"/>
                  </a:solidFill>
                  <a:latin typeface="+mj-lt"/>
                  <a:cs typeface="Arial" panose="020B0604020202020204" pitchFamily="34" charset="0"/>
                </a:rPr>
                <a:t>ACESSIBILIDADE GLOBAL 24X7</a:t>
              </a:r>
            </a:p>
          </p:txBody>
        </p:sp>
        <p:sp>
          <p:nvSpPr>
            <p:cNvPr id="106" name="Rectangle 105">
              <a:extLst>
                <a:ext uri="{FF2B5EF4-FFF2-40B4-BE49-F238E27FC236}">
                  <a16:creationId xmlns:a16="http://schemas.microsoft.com/office/drawing/2014/main" id="{7D8CFD5A-7941-4077-9260-3EDC20271DE8}"/>
                </a:ext>
              </a:extLst>
            </p:cNvPr>
            <p:cNvSpPr/>
            <p:nvPr/>
          </p:nvSpPr>
          <p:spPr>
            <a:xfrm>
              <a:off x="1171510" y="3923563"/>
              <a:ext cx="591179" cy="591179"/>
            </a:xfrm>
            <a:prstGeom prst="rect">
              <a:avLst/>
            </a:prstGeom>
            <a:solidFill>
              <a:schemeClr val="accent6"/>
            </a:solidFill>
            <a:ln>
              <a:noFill/>
            </a:ln>
            <a:effectLst>
              <a:outerShdw blurRad="419100" dist="63500" dir="5400000" sx="94000" sy="94000" algn="t"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ysClr val="windowText" lastClr="000000"/>
                  </a:solidFill>
                </a:rPr>
                <a:t>01</a:t>
              </a:r>
            </a:p>
          </p:txBody>
        </p:sp>
      </p:grpSp>
      <p:sp>
        <p:nvSpPr>
          <p:cNvPr id="107" name="Rectangle: Rounded Corners 21">
            <a:extLst>
              <a:ext uri="{FF2B5EF4-FFF2-40B4-BE49-F238E27FC236}">
                <a16:creationId xmlns:a16="http://schemas.microsoft.com/office/drawing/2014/main" id="{8AD35349-7489-49A0-8BB2-0EC1DDBD5906}"/>
              </a:ext>
            </a:extLst>
          </p:cNvPr>
          <p:cNvSpPr/>
          <p:nvPr/>
        </p:nvSpPr>
        <p:spPr>
          <a:xfrm>
            <a:off x="8153399" y="3907213"/>
            <a:ext cx="3333457" cy="2232399"/>
          </a:xfrm>
          <a:prstGeom prst="roundRect">
            <a:avLst>
              <a:gd name="adj" fmla="val 3679"/>
            </a:avLst>
          </a:prstGeom>
          <a:solidFill>
            <a:schemeClr val="tx1"/>
          </a:solidFill>
          <a:ln>
            <a:solidFill>
              <a:schemeClr val="bg1"/>
            </a:solidFill>
          </a:ln>
          <a:effectLst>
            <a:outerShdw blurRad="5461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107">
            <a:extLst>
              <a:ext uri="{FF2B5EF4-FFF2-40B4-BE49-F238E27FC236}">
                <a16:creationId xmlns:a16="http://schemas.microsoft.com/office/drawing/2014/main" id="{A73116A8-6A46-4D4E-AFB3-652D9DD675CC}"/>
              </a:ext>
            </a:extLst>
          </p:cNvPr>
          <p:cNvGrpSpPr/>
          <p:nvPr/>
        </p:nvGrpSpPr>
        <p:grpSpPr>
          <a:xfrm>
            <a:off x="8268674" y="4045970"/>
            <a:ext cx="3048506" cy="2093642"/>
            <a:chOff x="1008982" y="3787319"/>
            <a:chExt cx="3867690" cy="2656237"/>
          </a:xfrm>
        </p:grpSpPr>
        <p:sp>
          <p:nvSpPr>
            <p:cNvPr id="109" name="Rectangle 108">
              <a:extLst>
                <a:ext uri="{FF2B5EF4-FFF2-40B4-BE49-F238E27FC236}">
                  <a16:creationId xmlns:a16="http://schemas.microsoft.com/office/drawing/2014/main" id="{257A1EB3-B601-45F5-AD3D-B03199617D4E}"/>
                </a:ext>
              </a:extLst>
            </p:cNvPr>
            <p:cNvSpPr/>
            <p:nvPr/>
          </p:nvSpPr>
          <p:spPr>
            <a:xfrm>
              <a:off x="1008982" y="4586737"/>
              <a:ext cx="3867690" cy="1856819"/>
            </a:xfrm>
            <a:prstGeom prst="rect">
              <a:avLst/>
            </a:prstGeom>
          </p:spPr>
          <p:txBody>
            <a:bodyPr wrap="square">
              <a:spAutoFit/>
            </a:bodyPr>
            <a:lstStyle/>
            <a:p>
              <a:pPr>
                <a:lnSpc>
                  <a:spcPct val="130000"/>
                </a:lnSpc>
              </a:pPr>
              <a:r>
                <a:rPr lang="pt-BR" sz="1400" dirty="0">
                  <a:solidFill>
                    <a:schemeClr val="bg1"/>
                  </a:solidFill>
                  <a:latin typeface="Arial" panose="020B0604020202020204" pitchFamily="34" charset="0"/>
                  <a:ea typeface="Cambria" panose="02040503050406030204" pitchFamily="18" charset="0"/>
                  <a:cs typeface="Arial" panose="020B0604020202020204" pitchFamily="34" charset="0"/>
                </a:rPr>
                <a:t>Cada ação desencadeia a distribuição automatizada instantaneamente, de forma transparente</a:t>
              </a:r>
            </a:p>
            <a:p>
              <a:pPr>
                <a:lnSpc>
                  <a:spcPct val="130000"/>
                </a:lnSpc>
              </a:pPr>
              <a:r>
                <a:rPr lang="pt-BR" sz="1400" dirty="0">
                  <a:solidFill>
                    <a:schemeClr val="bg1"/>
                  </a:solidFill>
                  <a:latin typeface="Arial" panose="020B0604020202020204" pitchFamily="34" charset="0"/>
                  <a:ea typeface="Cambria" panose="02040503050406030204" pitchFamily="18" charset="0"/>
                  <a:cs typeface="Arial" panose="020B0604020202020204" pitchFamily="34" charset="0"/>
                </a:rPr>
                <a:t>e sem demora.</a:t>
              </a:r>
              <a:endParaRPr lang="en-GB" sz="1400" dirty="0">
                <a:solidFill>
                  <a:schemeClr val="bg1"/>
                </a:solidFill>
                <a:latin typeface="Arial" panose="020B0604020202020204" pitchFamily="34" charset="0"/>
                <a:ea typeface="Cambria" panose="02040503050406030204" pitchFamily="18" charset="0"/>
                <a:cs typeface="Arial" panose="020B0604020202020204" pitchFamily="34" charset="0"/>
              </a:endParaRPr>
            </a:p>
          </p:txBody>
        </p:sp>
        <p:sp>
          <p:nvSpPr>
            <p:cNvPr id="110" name="TextBox 109">
              <a:extLst>
                <a:ext uri="{FF2B5EF4-FFF2-40B4-BE49-F238E27FC236}">
                  <a16:creationId xmlns:a16="http://schemas.microsoft.com/office/drawing/2014/main" id="{513B807E-C377-4BF0-AF6D-005B9613B839}"/>
                </a:ext>
              </a:extLst>
            </p:cNvPr>
            <p:cNvSpPr txBox="1"/>
            <p:nvPr/>
          </p:nvSpPr>
          <p:spPr>
            <a:xfrm>
              <a:off x="1792918" y="3787319"/>
              <a:ext cx="2391049" cy="820011"/>
            </a:xfrm>
            <a:prstGeom prst="rect">
              <a:avLst/>
            </a:prstGeom>
            <a:noFill/>
          </p:spPr>
          <p:txBody>
            <a:bodyPr wrap="square" rtlCol="0">
              <a:spAutoFit/>
            </a:bodyPr>
            <a:lstStyle/>
            <a:p>
              <a:r>
                <a:rPr lang="en-US" b="1" dirty="0">
                  <a:solidFill>
                    <a:schemeClr val="bg1"/>
                  </a:solidFill>
                  <a:latin typeface="+mj-lt"/>
                  <a:cs typeface="Arial" panose="020B0604020202020204" pitchFamily="34" charset="0"/>
                </a:rPr>
                <a:t>EXECUÇÃO</a:t>
              </a:r>
            </a:p>
            <a:p>
              <a:r>
                <a:rPr lang="en-US" b="1" dirty="0">
                  <a:solidFill>
                    <a:schemeClr val="bg1"/>
                  </a:solidFill>
                  <a:latin typeface="+mj-lt"/>
                  <a:cs typeface="Arial" panose="020B0604020202020204" pitchFamily="34" charset="0"/>
                </a:rPr>
                <a:t>INSTANTÂNEA</a:t>
              </a:r>
            </a:p>
          </p:txBody>
        </p:sp>
        <p:sp>
          <p:nvSpPr>
            <p:cNvPr id="111" name="Rectangle 110">
              <a:extLst>
                <a:ext uri="{FF2B5EF4-FFF2-40B4-BE49-F238E27FC236}">
                  <a16:creationId xmlns:a16="http://schemas.microsoft.com/office/drawing/2014/main" id="{A5EF8B1A-76A0-46ED-99A4-651059223FA2}"/>
                </a:ext>
              </a:extLst>
            </p:cNvPr>
            <p:cNvSpPr/>
            <p:nvPr/>
          </p:nvSpPr>
          <p:spPr>
            <a:xfrm>
              <a:off x="1124634" y="3923563"/>
              <a:ext cx="591179" cy="591179"/>
            </a:xfrm>
            <a:prstGeom prst="rect">
              <a:avLst/>
            </a:prstGeom>
            <a:solidFill>
              <a:schemeClr val="accent6"/>
            </a:solidFill>
            <a:ln>
              <a:noFill/>
            </a:ln>
            <a:effectLst>
              <a:outerShdw blurRad="419100" dist="63500" dir="5400000" sx="94000" sy="94000" algn="t"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ysClr val="windowText" lastClr="000000"/>
                  </a:solidFill>
                </a:rPr>
                <a:t>04</a:t>
              </a:r>
            </a:p>
          </p:txBody>
        </p:sp>
      </p:grpSp>
      <p:sp>
        <p:nvSpPr>
          <p:cNvPr id="112" name="Rectangle: Rounded Corners 21">
            <a:extLst>
              <a:ext uri="{FF2B5EF4-FFF2-40B4-BE49-F238E27FC236}">
                <a16:creationId xmlns:a16="http://schemas.microsoft.com/office/drawing/2014/main" id="{7EC3D57D-C725-4272-A18C-7EE24B71FC3C}"/>
              </a:ext>
            </a:extLst>
          </p:cNvPr>
          <p:cNvSpPr/>
          <p:nvPr/>
        </p:nvSpPr>
        <p:spPr>
          <a:xfrm>
            <a:off x="4442618" y="3907213"/>
            <a:ext cx="3371223" cy="2232398"/>
          </a:xfrm>
          <a:prstGeom prst="roundRect">
            <a:avLst>
              <a:gd name="adj" fmla="val 3679"/>
            </a:avLst>
          </a:prstGeom>
          <a:solidFill>
            <a:schemeClr val="tx1"/>
          </a:solidFill>
          <a:ln>
            <a:solidFill>
              <a:schemeClr val="bg1"/>
            </a:solidFill>
          </a:ln>
          <a:effectLst>
            <a:outerShdw blurRad="5461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FA273D98-A67C-410D-A7E4-AE2A5836E514}"/>
              </a:ext>
            </a:extLst>
          </p:cNvPr>
          <p:cNvGrpSpPr/>
          <p:nvPr/>
        </p:nvGrpSpPr>
        <p:grpSpPr>
          <a:xfrm>
            <a:off x="4439632" y="4073678"/>
            <a:ext cx="3268934" cy="2065933"/>
            <a:chOff x="1008983" y="3822476"/>
            <a:chExt cx="3997306" cy="2289180"/>
          </a:xfrm>
        </p:grpSpPr>
        <p:sp>
          <p:nvSpPr>
            <p:cNvPr id="114" name="Rectangle 113">
              <a:extLst>
                <a:ext uri="{FF2B5EF4-FFF2-40B4-BE49-F238E27FC236}">
                  <a16:creationId xmlns:a16="http://schemas.microsoft.com/office/drawing/2014/main" id="{A7D16031-62F4-48AC-A477-6C24540DBA29}"/>
                </a:ext>
              </a:extLst>
            </p:cNvPr>
            <p:cNvSpPr/>
            <p:nvPr/>
          </p:nvSpPr>
          <p:spPr>
            <a:xfrm>
              <a:off x="1008983" y="4610173"/>
              <a:ext cx="3962151" cy="1501483"/>
            </a:xfrm>
            <a:prstGeom prst="rect">
              <a:avLst/>
            </a:prstGeom>
          </p:spPr>
          <p:txBody>
            <a:bodyPr wrap="square">
              <a:spAutoFit/>
            </a:bodyPr>
            <a:lstStyle/>
            <a:p>
              <a:pPr>
                <a:lnSpc>
                  <a:spcPct val="130000"/>
                </a:lnSpc>
              </a:pPr>
              <a:r>
                <a:rPr lang="pt-BR" sz="1400" dirty="0">
                  <a:solidFill>
                    <a:schemeClr val="bg1"/>
                  </a:solidFill>
                  <a:latin typeface="Arial" panose="020B0604020202020204" pitchFamily="34" charset="0"/>
                  <a:ea typeface="Cambria" panose="02040503050406030204" pitchFamily="18" charset="0"/>
                  <a:cs typeface="Arial" panose="020B0604020202020204" pitchFamily="34" charset="0"/>
                </a:rPr>
                <a:t>Cada interação, cada recompensa e cada cofre são visíveis na cadeia e podem ser auditados por qualquer pessoa, a qualquer momento.</a:t>
              </a:r>
              <a:endParaRPr lang="en-GB" sz="1400" dirty="0">
                <a:solidFill>
                  <a:schemeClr val="bg1"/>
                </a:solidFill>
                <a:latin typeface="Arial" panose="020B0604020202020204" pitchFamily="34" charset="0"/>
                <a:ea typeface="Cambria" panose="02040503050406030204" pitchFamily="18" charset="0"/>
                <a:cs typeface="Arial" panose="020B0604020202020204" pitchFamily="34" charset="0"/>
              </a:endParaRPr>
            </a:p>
          </p:txBody>
        </p:sp>
        <p:sp>
          <p:nvSpPr>
            <p:cNvPr id="115" name="TextBox 114">
              <a:extLst>
                <a:ext uri="{FF2B5EF4-FFF2-40B4-BE49-F238E27FC236}">
                  <a16:creationId xmlns:a16="http://schemas.microsoft.com/office/drawing/2014/main" id="{F0831160-07A9-48DA-96FB-7673A9FC432E}"/>
                </a:ext>
              </a:extLst>
            </p:cNvPr>
            <p:cNvSpPr txBox="1"/>
            <p:nvPr/>
          </p:nvSpPr>
          <p:spPr>
            <a:xfrm>
              <a:off x="1804640" y="3822476"/>
              <a:ext cx="3201649" cy="820011"/>
            </a:xfrm>
            <a:prstGeom prst="rect">
              <a:avLst/>
            </a:prstGeom>
            <a:noFill/>
          </p:spPr>
          <p:txBody>
            <a:bodyPr wrap="square" rtlCol="0">
              <a:spAutoFit/>
            </a:bodyPr>
            <a:lstStyle/>
            <a:p>
              <a:r>
                <a:rPr lang="en-US" b="1" dirty="0">
                  <a:solidFill>
                    <a:schemeClr val="bg1"/>
                  </a:solidFill>
                  <a:latin typeface="+mj-lt"/>
                  <a:cs typeface="Arial" panose="020B0604020202020204" pitchFamily="34" charset="0"/>
                </a:rPr>
                <a:t>REGISTROS</a:t>
              </a:r>
            </a:p>
            <a:p>
              <a:r>
                <a:rPr lang="en-US" b="1" dirty="0">
                  <a:solidFill>
                    <a:schemeClr val="bg1"/>
                  </a:solidFill>
                  <a:latin typeface="+mj-lt"/>
                  <a:cs typeface="Arial" panose="020B0604020202020204" pitchFamily="34" charset="0"/>
                </a:rPr>
                <a:t>TRANSPARENTES</a:t>
              </a:r>
            </a:p>
          </p:txBody>
        </p:sp>
        <p:sp>
          <p:nvSpPr>
            <p:cNvPr id="116" name="Rectangle 115">
              <a:extLst>
                <a:ext uri="{FF2B5EF4-FFF2-40B4-BE49-F238E27FC236}">
                  <a16:creationId xmlns:a16="http://schemas.microsoft.com/office/drawing/2014/main" id="{7FECE325-5C0F-4B58-A4B0-D8AA29949944}"/>
                </a:ext>
              </a:extLst>
            </p:cNvPr>
            <p:cNvSpPr/>
            <p:nvPr/>
          </p:nvSpPr>
          <p:spPr>
            <a:xfrm>
              <a:off x="1112920" y="3923562"/>
              <a:ext cx="591180" cy="591179"/>
            </a:xfrm>
            <a:prstGeom prst="rect">
              <a:avLst/>
            </a:prstGeom>
            <a:solidFill>
              <a:schemeClr val="accent6"/>
            </a:solidFill>
            <a:ln>
              <a:noFill/>
            </a:ln>
            <a:effectLst>
              <a:outerShdw blurRad="419100" dist="63500" dir="5400000" sx="94000" sy="94000" algn="t"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ysClr val="windowText" lastClr="000000"/>
                  </a:solidFill>
                </a:rPr>
                <a:t>03</a:t>
              </a:r>
            </a:p>
          </p:txBody>
        </p:sp>
      </p:grpSp>
      <p:pic>
        <p:nvPicPr>
          <p:cNvPr id="2" name="Picture 1" descr="A green lit up coin&#10;&#10;AI-generated content may be incorrect.">
            <a:extLst>
              <a:ext uri="{FF2B5EF4-FFF2-40B4-BE49-F238E27FC236}">
                <a16:creationId xmlns:a16="http://schemas.microsoft.com/office/drawing/2014/main" id="{3C4EFBD6-BA71-F5C1-9BD8-4577748285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63" y="125617"/>
            <a:ext cx="868218" cy="868218"/>
          </a:xfrm>
          <a:prstGeom prst="rect">
            <a:avLst/>
          </a:prstGeom>
        </p:spPr>
      </p:pic>
      <p:sp>
        <p:nvSpPr>
          <p:cNvPr id="9" name="TextBox 8">
            <a:extLst>
              <a:ext uri="{FF2B5EF4-FFF2-40B4-BE49-F238E27FC236}">
                <a16:creationId xmlns:a16="http://schemas.microsoft.com/office/drawing/2014/main" id="{4554B2BD-977D-C6F8-EEF3-5A2F35F1D655}"/>
              </a:ext>
            </a:extLst>
          </p:cNvPr>
          <p:cNvSpPr txBox="1"/>
          <p:nvPr/>
        </p:nvSpPr>
        <p:spPr>
          <a:xfrm>
            <a:off x="650744" y="3018103"/>
            <a:ext cx="6096000" cy="369332"/>
          </a:xfrm>
          <a:prstGeom prst="rect">
            <a:avLst/>
          </a:prstGeom>
          <a:noFill/>
        </p:spPr>
        <p:txBody>
          <a:bodyPr wrap="square">
            <a:spAutoFit/>
          </a:bodyPr>
          <a:lstStyle/>
          <a:p>
            <a:r>
              <a:rPr lang="en-IN" dirty="0">
                <a:solidFill>
                  <a:schemeClr val="bg1"/>
                </a:solidFill>
                <a:latin typeface="Arial" panose="020B0604020202020204" pitchFamily="34" charset="0"/>
                <a:ea typeface="Cambria" panose="02040503050406030204" pitchFamily="18" charset="0"/>
                <a:cs typeface="Arial" panose="020B0604020202020204" pitchFamily="34" charset="0"/>
              </a:rPr>
              <a:t>Como a </a:t>
            </a:r>
            <a:r>
              <a:rPr lang="en-IN" dirty="0" err="1">
                <a:solidFill>
                  <a:schemeClr val="bg1"/>
                </a:solidFill>
                <a:latin typeface="Arial" panose="020B0604020202020204" pitchFamily="34" charset="0"/>
                <a:ea typeface="Cambria" panose="02040503050406030204" pitchFamily="18" charset="0"/>
                <a:cs typeface="Arial" panose="020B0604020202020204" pitchFamily="34" charset="0"/>
              </a:rPr>
              <a:t>Xsynergy</a:t>
            </a:r>
            <a:r>
              <a:rPr lang="en-IN" dirty="0">
                <a:solidFill>
                  <a:schemeClr val="bg1"/>
                </a:solidFill>
                <a:latin typeface="Arial" panose="020B0604020202020204" pitchFamily="34" charset="0"/>
                <a:ea typeface="Cambria" panose="02040503050406030204" pitchFamily="18" charset="0"/>
                <a:cs typeface="Arial" panose="020B0604020202020204" pitchFamily="34" charset="0"/>
              </a:rPr>
              <a:t> redefine o </a:t>
            </a:r>
            <a:r>
              <a:rPr lang="en-IN" dirty="0" err="1">
                <a:solidFill>
                  <a:schemeClr val="bg1"/>
                </a:solidFill>
                <a:latin typeface="Arial" panose="020B0604020202020204" pitchFamily="34" charset="0"/>
                <a:ea typeface="Cambria" panose="02040503050406030204" pitchFamily="18" charset="0"/>
                <a:cs typeface="Arial" panose="020B0604020202020204" pitchFamily="34" charset="0"/>
              </a:rPr>
              <a:t>mundo</a:t>
            </a:r>
            <a:r>
              <a:rPr lang="en-IN" dirty="0">
                <a:solidFill>
                  <a:schemeClr val="bg1"/>
                </a:solidFill>
                <a:latin typeface="Arial" panose="020B0604020202020204" pitchFamily="34" charset="0"/>
                <a:ea typeface="Cambria" panose="02040503050406030204" pitchFamily="18" charset="0"/>
                <a:cs typeface="Arial" panose="020B0604020202020204" pitchFamily="34" charset="0"/>
              </a:rPr>
              <a:t> digital.</a:t>
            </a:r>
          </a:p>
        </p:txBody>
      </p:sp>
      <p:sp>
        <p:nvSpPr>
          <p:cNvPr id="11" name="TextBox 10">
            <a:extLst>
              <a:ext uri="{FF2B5EF4-FFF2-40B4-BE49-F238E27FC236}">
                <a16:creationId xmlns:a16="http://schemas.microsoft.com/office/drawing/2014/main" id="{A14905BB-EE88-A99A-53AE-F562BACC443A}"/>
              </a:ext>
            </a:extLst>
          </p:cNvPr>
          <p:cNvSpPr txBox="1"/>
          <p:nvPr/>
        </p:nvSpPr>
        <p:spPr>
          <a:xfrm>
            <a:off x="129304" y="6472449"/>
            <a:ext cx="2091381" cy="276999"/>
          </a:xfrm>
          <a:prstGeom prst="rect">
            <a:avLst/>
          </a:prstGeom>
          <a:noFill/>
        </p:spPr>
        <p:txBody>
          <a:bodyPr wrap="square" rtlCol="0">
            <a:spAutoFit/>
          </a:bodyPr>
          <a:lstStyle/>
          <a:p>
            <a:pPr algn="l"/>
            <a:r>
              <a:rPr lang="en-US" sz="1200" b="1" kern="1200" spc="0" dirty="0">
                <a:solidFill>
                  <a:schemeClr val="accent6"/>
                </a:solidFill>
                <a:latin typeface="+mj-lt"/>
                <a:ea typeface="+mn-ea"/>
                <a:cs typeface="+mn-cs"/>
              </a:rPr>
              <a:t>www.</a:t>
            </a:r>
            <a:r>
              <a:rPr lang="en-IN" sz="1200" b="1" kern="1200" spc="0" dirty="0">
                <a:solidFill>
                  <a:schemeClr val="accent6"/>
                </a:solidFill>
                <a:latin typeface="+mj-lt"/>
                <a:ea typeface="+mn-ea"/>
                <a:cs typeface="+mn-cs"/>
              </a:rPr>
              <a:t>xsynergy.io</a:t>
            </a:r>
            <a:endParaRPr lang="id-ID" sz="1200" b="1" kern="1200" spc="0" dirty="0">
              <a:solidFill>
                <a:schemeClr val="accent6"/>
              </a:solidFill>
              <a:latin typeface="+mj-lt"/>
              <a:ea typeface="+mn-ea"/>
              <a:cs typeface="+mn-cs"/>
            </a:endParaRPr>
          </a:p>
        </p:txBody>
      </p:sp>
      <p:sp>
        <p:nvSpPr>
          <p:cNvPr id="12" name="Rectangle: Rounded Corners 21">
            <a:extLst>
              <a:ext uri="{FF2B5EF4-FFF2-40B4-BE49-F238E27FC236}">
                <a16:creationId xmlns:a16="http://schemas.microsoft.com/office/drawing/2014/main" id="{AE7496F5-577F-81D4-C262-D48FDED3B98D}"/>
              </a:ext>
            </a:extLst>
          </p:cNvPr>
          <p:cNvSpPr/>
          <p:nvPr/>
        </p:nvSpPr>
        <p:spPr>
          <a:xfrm>
            <a:off x="705143" y="3900713"/>
            <a:ext cx="3303774" cy="2232398"/>
          </a:xfrm>
          <a:prstGeom prst="roundRect">
            <a:avLst>
              <a:gd name="adj" fmla="val 3679"/>
            </a:avLst>
          </a:prstGeom>
          <a:solidFill>
            <a:schemeClr val="tx1"/>
          </a:solidFill>
          <a:ln>
            <a:solidFill>
              <a:schemeClr val="bg1"/>
            </a:solidFill>
          </a:ln>
          <a:effectLst>
            <a:outerShdw blurRad="5461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9F034831-E624-B93F-6DA6-50CE64965AC0}"/>
              </a:ext>
            </a:extLst>
          </p:cNvPr>
          <p:cNvGrpSpPr/>
          <p:nvPr/>
        </p:nvGrpSpPr>
        <p:grpSpPr>
          <a:xfrm>
            <a:off x="803735" y="4137988"/>
            <a:ext cx="3205182" cy="1767608"/>
            <a:chOff x="1042534" y="3968619"/>
            <a:chExt cx="4002155" cy="2242585"/>
          </a:xfrm>
        </p:grpSpPr>
        <p:sp>
          <p:nvSpPr>
            <p:cNvPr id="14" name="Rectangle 13">
              <a:extLst>
                <a:ext uri="{FF2B5EF4-FFF2-40B4-BE49-F238E27FC236}">
                  <a16:creationId xmlns:a16="http://schemas.microsoft.com/office/drawing/2014/main" id="{1CC6F27B-8400-D589-B3E1-90334EE61827}"/>
                </a:ext>
              </a:extLst>
            </p:cNvPr>
            <p:cNvSpPr/>
            <p:nvPr/>
          </p:nvSpPr>
          <p:spPr>
            <a:xfrm>
              <a:off x="1042534" y="4709726"/>
              <a:ext cx="3659491" cy="1501478"/>
            </a:xfrm>
            <a:prstGeom prst="rect">
              <a:avLst/>
            </a:prstGeom>
          </p:spPr>
          <p:txBody>
            <a:bodyPr wrap="square">
              <a:spAutoFit/>
            </a:bodyPr>
            <a:lstStyle/>
            <a:p>
              <a:pPr>
                <a:lnSpc>
                  <a:spcPct val="130000"/>
                </a:lnSpc>
              </a:pPr>
              <a:r>
                <a:rPr lang="pt-BR" sz="1400" dirty="0">
                  <a:solidFill>
                    <a:schemeClr val="bg1"/>
                  </a:solidFill>
                  <a:latin typeface="Arial" panose="020B0604020202020204" pitchFamily="34" charset="0"/>
                  <a:ea typeface="Cambria" panose="02040503050406030204" pitchFamily="18" charset="0"/>
                  <a:cs typeface="Arial" panose="020B0604020202020204" pitchFamily="34" charset="0"/>
                </a:rPr>
                <a:t>Os contratos inteligentes totalmente autónomos gerem todas as leis. Sem carteiras de equipa. Sem intervenção humana.</a:t>
              </a:r>
              <a:endParaRPr lang="en-GB" sz="1400" dirty="0">
                <a:solidFill>
                  <a:schemeClr val="bg1"/>
                </a:solidFill>
                <a:latin typeface="Arial" panose="020B0604020202020204" pitchFamily="34" charset="0"/>
                <a:ea typeface="Cambria" panose="02040503050406030204" pitchFamily="18" charset="0"/>
                <a:cs typeface="Arial" panose="020B0604020202020204" pitchFamily="34" charset="0"/>
              </a:endParaRPr>
            </a:p>
          </p:txBody>
        </p:sp>
        <p:sp>
          <p:nvSpPr>
            <p:cNvPr id="15" name="TextBox 14">
              <a:extLst>
                <a:ext uri="{FF2B5EF4-FFF2-40B4-BE49-F238E27FC236}">
                  <a16:creationId xmlns:a16="http://schemas.microsoft.com/office/drawing/2014/main" id="{52AF140F-8B32-FA80-C2A7-16D8DAB185B5}"/>
                </a:ext>
              </a:extLst>
            </p:cNvPr>
            <p:cNvSpPr txBox="1"/>
            <p:nvPr/>
          </p:nvSpPr>
          <p:spPr>
            <a:xfrm>
              <a:off x="1839790" y="4008142"/>
              <a:ext cx="3204899" cy="507626"/>
            </a:xfrm>
            <a:prstGeom prst="rect">
              <a:avLst/>
            </a:prstGeom>
            <a:noFill/>
          </p:spPr>
          <p:txBody>
            <a:bodyPr wrap="square" rtlCol="0">
              <a:spAutoFit/>
            </a:bodyPr>
            <a:lstStyle/>
            <a:p>
              <a:r>
                <a:rPr lang="en-US" sz="2000" b="1" dirty="0">
                  <a:solidFill>
                    <a:schemeClr val="bg1"/>
                  </a:solidFill>
                  <a:latin typeface="+mj-lt"/>
                  <a:cs typeface="Arial" panose="020B0604020202020204" pitchFamily="34" charset="0"/>
                </a:rPr>
                <a:t>SEM ADMINISTRAÇÃO</a:t>
              </a:r>
            </a:p>
          </p:txBody>
        </p:sp>
        <p:sp>
          <p:nvSpPr>
            <p:cNvPr id="16" name="Rectangle 15">
              <a:extLst>
                <a:ext uri="{FF2B5EF4-FFF2-40B4-BE49-F238E27FC236}">
                  <a16:creationId xmlns:a16="http://schemas.microsoft.com/office/drawing/2014/main" id="{B1A21A50-BA6B-A550-30A9-A324E0E4938E}"/>
                </a:ext>
              </a:extLst>
            </p:cNvPr>
            <p:cNvSpPr/>
            <p:nvPr/>
          </p:nvSpPr>
          <p:spPr>
            <a:xfrm>
              <a:off x="1171510" y="3968619"/>
              <a:ext cx="591179" cy="591179"/>
            </a:xfrm>
            <a:prstGeom prst="rect">
              <a:avLst/>
            </a:prstGeom>
            <a:solidFill>
              <a:schemeClr val="accent6"/>
            </a:solidFill>
            <a:ln>
              <a:noFill/>
            </a:ln>
            <a:effectLst>
              <a:outerShdw blurRad="419100" dist="63500" dir="5400000" sx="94000" sy="94000" algn="t"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ysClr val="windowText" lastClr="000000"/>
                  </a:solidFill>
                </a:rPr>
                <a:t>02</a:t>
              </a:r>
            </a:p>
          </p:txBody>
        </p:sp>
      </p:grpSp>
    </p:spTree>
    <p:extLst>
      <p:ext uri="{BB962C8B-B14F-4D97-AF65-F5344CB8AC3E}">
        <p14:creationId xmlns:p14="http://schemas.microsoft.com/office/powerpoint/2010/main" val="1264901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4CE46C2-EC73-E49C-C6F9-D73C3EEBC441}"/>
              </a:ext>
            </a:extLst>
          </p:cNvPr>
          <p:cNvSpPr/>
          <p:nvPr/>
        </p:nvSpPr>
        <p:spPr>
          <a:xfrm rot="10800000" flipH="1" flipV="1">
            <a:off x="0" y="0"/>
            <a:ext cx="12192000" cy="6857999"/>
          </a:xfrm>
          <a:prstGeom prst="rect">
            <a:avLst/>
          </a:prstGeom>
          <a:gradFill flip="none" rotWithShape="1">
            <a:gsLst>
              <a:gs pos="0">
                <a:schemeClr val="accent6">
                  <a:alpha val="30000"/>
                </a:schemeClr>
              </a:gs>
              <a:gs pos="84000">
                <a:schemeClr val="accent3">
                  <a:alpha val="0"/>
                </a:schemeClr>
              </a:gs>
            </a:gsLst>
            <a:lin ang="1350000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pic>
        <p:nvPicPr>
          <p:cNvPr id="11" name="Picture 10" descr="Green lights in a black background&#10;&#10;AI-generated content may be incorrect.">
            <a:extLst>
              <a:ext uri="{FF2B5EF4-FFF2-40B4-BE49-F238E27FC236}">
                <a16:creationId xmlns:a16="http://schemas.microsoft.com/office/drawing/2014/main" id="{60A9A049-5F1B-E988-40F0-6ABCDBFD0C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802"/>
            <a:ext cx="12191999" cy="6841066"/>
          </a:xfrm>
          <a:prstGeom prst="rect">
            <a:avLst/>
          </a:prstGeom>
        </p:spPr>
      </p:pic>
      <p:sp>
        <p:nvSpPr>
          <p:cNvPr id="9" name="Rectangle 8">
            <a:extLst>
              <a:ext uri="{FF2B5EF4-FFF2-40B4-BE49-F238E27FC236}">
                <a16:creationId xmlns:a16="http://schemas.microsoft.com/office/drawing/2014/main" id="{D9CB9F9D-5697-B318-36DE-F3A56A41684C}"/>
              </a:ext>
            </a:extLst>
          </p:cNvPr>
          <p:cNvSpPr/>
          <p:nvPr/>
        </p:nvSpPr>
        <p:spPr>
          <a:xfrm flipH="1">
            <a:off x="-2" y="-90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solidFill>
            </a:endParaRPr>
          </a:p>
        </p:txBody>
      </p:sp>
      <p:sp>
        <p:nvSpPr>
          <p:cNvPr id="18" name="Rectangle 17">
            <a:extLst>
              <a:ext uri="{FF2B5EF4-FFF2-40B4-BE49-F238E27FC236}">
                <a16:creationId xmlns:a16="http://schemas.microsoft.com/office/drawing/2014/main" id="{9A895A76-A390-4D11-8636-7343D6308BA0}"/>
              </a:ext>
            </a:extLst>
          </p:cNvPr>
          <p:cNvSpPr/>
          <p:nvPr/>
        </p:nvSpPr>
        <p:spPr>
          <a:xfrm>
            <a:off x="-5714" y="21410"/>
            <a:ext cx="5950857"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66" name="Rectangle 65">
            <a:extLst>
              <a:ext uri="{FF2B5EF4-FFF2-40B4-BE49-F238E27FC236}">
                <a16:creationId xmlns:a16="http://schemas.microsoft.com/office/drawing/2014/main" id="{755A4801-DFC5-497B-8B14-B490AB4D2217}"/>
              </a:ext>
            </a:extLst>
          </p:cNvPr>
          <p:cNvSpPr/>
          <p:nvPr/>
        </p:nvSpPr>
        <p:spPr>
          <a:xfrm>
            <a:off x="414837" y="1874343"/>
            <a:ext cx="7734862" cy="1200329"/>
          </a:xfrm>
          <a:prstGeom prst="rect">
            <a:avLst/>
          </a:prstGeom>
        </p:spPr>
        <p:txBody>
          <a:bodyPr wrap="square">
            <a:spAutoFit/>
          </a:bodyPr>
          <a:lstStyle/>
          <a:p>
            <a:pPr>
              <a:lnSpc>
                <a:spcPct val="90000"/>
              </a:lnSpc>
            </a:pPr>
            <a:r>
              <a:rPr lang="en-US" sz="4000" b="1" dirty="0">
                <a:solidFill>
                  <a:schemeClr val="bg1"/>
                </a:solidFill>
                <a:latin typeface="+mj-lt"/>
              </a:rPr>
              <a:t>O MUNDO </a:t>
            </a:r>
            <a:r>
              <a:rPr lang="en-US" sz="4000" b="1" dirty="0">
                <a:solidFill>
                  <a:schemeClr val="accent6"/>
                </a:solidFill>
                <a:latin typeface="+mj-lt"/>
              </a:rPr>
              <a:t>PRIMEIRA MATRIZ HÍBRIDA </a:t>
            </a:r>
            <a:r>
              <a:rPr lang="en-US" sz="4000" b="1" dirty="0">
                <a:solidFill>
                  <a:schemeClr val="bg1"/>
                </a:solidFill>
                <a:latin typeface="+mj-lt"/>
              </a:rPr>
              <a:t>MODELO</a:t>
            </a:r>
          </a:p>
        </p:txBody>
      </p:sp>
      <p:sp>
        <p:nvSpPr>
          <p:cNvPr id="22" name="Cube 21">
            <a:extLst>
              <a:ext uri="{FF2B5EF4-FFF2-40B4-BE49-F238E27FC236}">
                <a16:creationId xmlns:a16="http://schemas.microsoft.com/office/drawing/2014/main" id="{125663C0-7552-479F-848A-1807FB5D7596}"/>
              </a:ext>
            </a:extLst>
          </p:cNvPr>
          <p:cNvSpPr/>
          <p:nvPr/>
        </p:nvSpPr>
        <p:spPr>
          <a:xfrm flipH="1">
            <a:off x="3324554" y="-1297065"/>
            <a:ext cx="4280130" cy="4267200"/>
          </a:xfrm>
          <a:prstGeom prst="cube">
            <a:avLst>
              <a:gd name="adj" fmla="val 69390"/>
            </a:avLst>
          </a:prstGeom>
          <a:gradFill flip="none" rotWithShape="1">
            <a:gsLst>
              <a:gs pos="20000">
                <a:schemeClr val="accent1">
                  <a:alpha val="0"/>
                </a:schemeClr>
              </a:gs>
              <a:gs pos="100000">
                <a:schemeClr val="accent6">
                  <a:alpha val="60000"/>
                </a:schemeClr>
              </a:gs>
            </a:gsLst>
            <a:lin ang="18900000" scaled="1"/>
            <a:tileRect/>
          </a:gra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TextBox 5">
            <a:extLst>
              <a:ext uri="{FF2B5EF4-FFF2-40B4-BE49-F238E27FC236}">
                <a16:creationId xmlns:a16="http://schemas.microsoft.com/office/drawing/2014/main" id="{3BE76C04-DFD8-6728-675B-6A317D90C6D2}"/>
              </a:ext>
            </a:extLst>
          </p:cNvPr>
          <p:cNvSpPr txBox="1"/>
          <p:nvPr/>
        </p:nvSpPr>
        <p:spPr>
          <a:xfrm>
            <a:off x="120426" y="6534595"/>
            <a:ext cx="2091381" cy="276999"/>
          </a:xfrm>
          <a:prstGeom prst="rect">
            <a:avLst/>
          </a:prstGeom>
          <a:noFill/>
        </p:spPr>
        <p:txBody>
          <a:bodyPr wrap="square" rtlCol="0">
            <a:spAutoFit/>
          </a:bodyPr>
          <a:lstStyle/>
          <a:p>
            <a:pPr algn="l"/>
            <a:r>
              <a:rPr lang="en-US" sz="1200" b="1" kern="1200" spc="0" dirty="0">
                <a:solidFill>
                  <a:schemeClr val="accent6"/>
                </a:solidFill>
                <a:latin typeface="+mj-lt"/>
                <a:ea typeface="+mn-ea"/>
                <a:cs typeface="+mn-cs"/>
              </a:rPr>
              <a:t>www.</a:t>
            </a:r>
            <a:r>
              <a:rPr lang="en-IN" sz="1200" b="1" kern="1200" spc="0" dirty="0">
                <a:solidFill>
                  <a:schemeClr val="accent6"/>
                </a:solidFill>
                <a:latin typeface="+mj-lt"/>
                <a:ea typeface="+mn-ea"/>
                <a:cs typeface="+mn-cs"/>
              </a:rPr>
              <a:t>xsynergy.io</a:t>
            </a:r>
            <a:endParaRPr lang="id-ID" sz="1200" b="1" kern="1200" spc="0" dirty="0">
              <a:solidFill>
                <a:schemeClr val="accent6"/>
              </a:solidFill>
              <a:latin typeface="+mj-lt"/>
              <a:ea typeface="+mn-ea"/>
              <a:cs typeface="+mn-cs"/>
            </a:endParaRPr>
          </a:p>
        </p:txBody>
      </p:sp>
      <p:pic>
        <p:nvPicPr>
          <p:cNvPr id="7" name="Picture 6" descr="A green lit up coin&#10;&#10;AI-generated content may be incorrect.">
            <a:extLst>
              <a:ext uri="{FF2B5EF4-FFF2-40B4-BE49-F238E27FC236}">
                <a16:creationId xmlns:a16="http://schemas.microsoft.com/office/drawing/2014/main" id="{A642288B-AD71-AEAA-1C2A-A356FFA2C4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63" y="125617"/>
            <a:ext cx="868218" cy="868218"/>
          </a:xfrm>
          <a:prstGeom prst="rect">
            <a:avLst/>
          </a:prstGeom>
        </p:spPr>
      </p:pic>
      <p:sp>
        <p:nvSpPr>
          <p:cNvPr id="13" name="TextBox 12">
            <a:extLst>
              <a:ext uri="{FF2B5EF4-FFF2-40B4-BE49-F238E27FC236}">
                <a16:creationId xmlns:a16="http://schemas.microsoft.com/office/drawing/2014/main" id="{AC52AD79-C228-97E5-D014-55F3DD52BF9B}"/>
              </a:ext>
            </a:extLst>
          </p:cNvPr>
          <p:cNvSpPr txBox="1"/>
          <p:nvPr/>
        </p:nvSpPr>
        <p:spPr>
          <a:xfrm>
            <a:off x="439827" y="3193767"/>
            <a:ext cx="5927388" cy="1477328"/>
          </a:xfrm>
          <a:prstGeom prst="rect">
            <a:avLst/>
          </a:prstGeom>
          <a:noFill/>
        </p:spPr>
        <p:txBody>
          <a:bodyPr wrap="square">
            <a:spAutoFit/>
          </a:bodyPr>
          <a:lstStyle/>
          <a:p>
            <a:pPr marL="285750" indent="-285750">
              <a:buClr>
                <a:schemeClr val="accent6"/>
              </a:buClr>
              <a:buFont typeface="Wingdings" panose="05000000000000000000" pitchFamily="2" charset="2"/>
              <a:buChar char="Ø"/>
            </a:pPr>
            <a:r>
              <a:rPr lang="en-US" b="1" dirty="0" err="1">
                <a:solidFill>
                  <a:schemeClr val="accent6"/>
                </a:solidFill>
                <a:latin typeface="Arial" panose="020B0604020202020204" pitchFamily="34" charset="0"/>
                <a:ea typeface="Cambria" panose="02040503050406030204" pitchFamily="18" charset="0"/>
                <a:cs typeface="Arial" panose="020B0604020202020204" pitchFamily="34" charset="0"/>
              </a:rPr>
              <a:t>Rendimento</a:t>
            </a:r>
            <a:r>
              <a:rPr lang="en-US" b="1" dirty="0">
                <a:solidFill>
                  <a:schemeClr val="accent6"/>
                </a:solidFill>
                <a:latin typeface="Arial" panose="020B0604020202020204" pitchFamily="34" charset="0"/>
                <a:ea typeface="Cambria" panose="02040503050406030204" pitchFamily="18" charset="0"/>
                <a:cs typeface="Arial" panose="020B0604020202020204" pitchFamily="34" charset="0"/>
              </a:rPr>
              <a:t> </a:t>
            </a:r>
            <a:r>
              <a:rPr lang="en-US" b="1" dirty="0" err="1">
                <a:solidFill>
                  <a:schemeClr val="accent6"/>
                </a:solidFill>
                <a:latin typeface="Arial" panose="020B0604020202020204" pitchFamily="34" charset="0"/>
                <a:ea typeface="Cambria" panose="02040503050406030204" pitchFamily="18" charset="0"/>
                <a:cs typeface="Arial" panose="020B0604020202020204" pitchFamily="34" charset="0"/>
              </a:rPr>
              <a:t>Ativo</a:t>
            </a:r>
            <a:r>
              <a:rPr lang="en-US" b="1" dirty="0">
                <a:solidFill>
                  <a:schemeClr val="accent6"/>
                </a:solidFill>
                <a:latin typeface="Arial" panose="020B0604020202020204" pitchFamily="34" charset="0"/>
                <a:ea typeface="Cambria" panose="02040503050406030204" pitchFamily="18" charset="0"/>
                <a:cs typeface="Arial" panose="020B0604020202020204" pitchFamily="34" charset="0"/>
              </a:rPr>
              <a:t>: </a:t>
            </a:r>
            <a:r>
              <a:rPr lang="pt-BR" dirty="0">
                <a:solidFill>
                  <a:schemeClr val="bg1"/>
                </a:solidFill>
                <a:latin typeface="Arial" panose="020B0604020202020204" pitchFamily="34" charset="0"/>
                <a:ea typeface="Cambria" panose="02040503050406030204" pitchFamily="18" charset="0"/>
                <a:cs typeface="Arial" panose="020B0604020202020204" pitchFamily="34" charset="0"/>
              </a:rPr>
              <a:t>Receba instantaneamente em USDT por cada indicação que trouxer.</a:t>
            </a:r>
            <a:br>
              <a:rPr lang="en-US" dirty="0">
                <a:solidFill>
                  <a:schemeClr val="bg1"/>
                </a:solidFill>
                <a:latin typeface="Arial" panose="020B0604020202020204" pitchFamily="34" charset="0"/>
                <a:ea typeface="Cambria" panose="02040503050406030204" pitchFamily="18" charset="0"/>
                <a:cs typeface="Arial" panose="020B0604020202020204" pitchFamily="34" charset="0"/>
              </a:rPr>
            </a:br>
            <a:endParaRPr lang="en-US" dirty="0">
              <a:solidFill>
                <a:schemeClr val="bg1"/>
              </a:solidFill>
              <a:latin typeface="Arial" panose="020B0604020202020204" pitchFamily="34" charset="0"/>
              <a:ea typeface="Cambria" panose="02040503050406030204" pitchFamily="18" charset="0"/>
              <a:cs typeface="Arial" panose="020B0604020202020204" pitchFamily="34" charset="0"/>
            </a:endParaRPr>
          </a:p>
          <a:p>
            <a:pPr marL="285750" indent="-285750">
              <a:buClr>
                <a:schemeClr val="accent6"/>
              </a:buClr>
              <a:buFont typeface="Wingdings" panose="05000000000000000000" pitchFamily="2" charset="2"/>
              <a:buChar char="Ø"/>
            </a:pPr>
            <a:r>
              <a:rPr lang="en-US" b="1" dirty="0" err="1">
                <a:solidFill>
                  <a:schemeClr val="accent6"/>
                </a:solidFill>
                <a:latin typeface="Arial" panose="020B0604020202020204" pitchFamily="34" charset="0"/>
                <a:ea typeface="Cambria" panose="02040503050406030204" pitchFamily="18" charset="0"/>
                <a:cs typeface="Arial" panose="020B0604020202020204" pitchFamily="34" charset="0"/>
              </a:rPr>
              <a:t>Rendimento</a:t>
            </a:r>
            <a:r>
              <a:rPr lang="en-US" b="1" dirty="0">
                <a:solidFill>
                  <a:schemeClr val="accent6"/>
                </a:solidFill>
                <a:latin typeface="Arial" panose="020B0604020202020204" pitchFamily="34" charset="0"/>
                <a:ea typeface="Cambria" panose="02040503050406030204" pitchFamily="18" charset="0"/>
                <a:cs typeface="Arial" panose="020B0604020202020204" pitchFamily="34" charset="0"/>
              </a:rPr>
              <a:t> </a:t>
            </a:r>
            <a:r>
              <a:rPr lang="en-US" b="1" dirty="0" err="1">
                <a:solidFill>
                  <a:schemeClr val="accent6"/>
                </a:solidFill>
                <a:latin typeface="Arial" panose="020B0604020202020204" pitchFamily="34" charset="0"/>
                <a:ea typeface="Cambria" panose="02040503050406030204" pitchFamily="18" charset="0"/>
                <a:cs typeface="Arial" panose="020B0604020202020204" pitchFamily="34" charset="0"/>
              </a:rPr>
              <a:t>Passivo</a:t>
            </a:r>
            <a:r>
              <a:rPr lang="en-US" b="1" dirty="0">
                <a:solidFill>
                  <a:schemeClr val="accent6"/>
                </a:solidFill>
                <a:latin typeface="Arial" panose="020B0604020202020204" pitchFamily="34" charset="0"/>
                <a:ea typeface="Cambria" panose="02040503050406030204" pitchFamily="18" charset="0"/>
                <a:cs typeface="Arial" panose="020B0604020202020204" pitchFamily="34" charset="0"/>
              </a:rPr>
              <a:t>: </a:t>
            </a:r>
            <a:r>
              <a:rPr lang="pt-BR" dirty="0">
                <a:solidFill>
                  <a:schemeClr val="bg1"/>
                </a:solidFill>
                <a:latin typeface="Arial" panose="020B0604020202020204" pitchFamily="34" charset="0"/>
                <a:ea typeface="Cambria" panose="02040503050406030204" pitchFamily="18" charset="0"/>
                <a:cs typeface="Arial" panose="020B0604020202020204" pitchFamily="34" charset="0"/>
              </a:rPr>
              <a:t>Quanto mais apostar, mais ganha.</a:t>
            </a:r>
            <a:endParaRPr lang="en-US" dirty="0">
              <a:solidFill>
                <a:schemeClr val="bg1"/>
              </a:solidFill>
              <a:latin typeface="Arial" panose="020B0604020202020204" pitchFamily="34" charset="0"/>
              <a:ea typeface="Cambria" panose="02040503050406030204" pitchFamily="18" charset="0"/>
              <a:cs typeface="Arial" panose="020B0604020202020204" pitchFamily="34" charset="0"/>
            </a:endParaRPr>
          </a:p>
        </p:txBody>
      </p:sp>
      <p:sp>
        <p:nvSpPr>
          <p:cNvPr id="15" name="TextBox 14">
            <a:extLst>
              <a:ext uri="{FF2B5EF4-FFF2-40B4-BE49-F238E27FC236}">
                <a16:creationId xmlns:a16="http://schemas.microsoft.com/office/drawing/2014/main" id="{C89E699A-3069-9DBB-E2F6-C0D3FCA514B2}"/>
              </a:ext>
            </a:extLst>
          </p:cNvPr>
          <p:cNvSpPr txBox="1"/>
          <p:nvPr/>
        </p:nvSpPr>
        <p:spPr>
          <a:xfrm>
            <a:off x="450349" y="5271654"/>
            <a:ext cx="7154335" cy="923330"/>
          </a:xfrm>
          <a:prstGeom prst="rect">
            <a:avLst/>
          </a:prstGeom>
          <a:noFill/>
        </p:spPr>
        <p:txBody>
          <a:bodyPr wrap="square">
            <a:spAutoFit/>
          </a:bodyPr>
          <a:lstStyle/>
          <a:p>
            <a:r>
              <a:rPr lang="en-US" dirty="0" err="1">
                <a:solidFill>
                  <a:schemeClr val="bg1"/>
                </a:solidFill>
                <a:latin typeface="Arial" panose="020B0604020202020204" pitchFamily="34" charset="0"/>
                <a:ea typeface="Cambria" panose="02040503050406030204" pitchFamily="18" charset="0"/>
                <a:cs typeface="Arial" panose="020B0604020202020204" pitchFamily="34" charset="0"/>
              </a:rPr>
              <a:t>Nenhum</a:t>
            </a: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 hardware </a:t>
            </a:r>
            <a:r>
              <a:rPr lang="en-US" b="1" dirty="0">
                <a:solidFill>
                  <a:schemeClr val="bg1"/>
                </a:solidFill>
                <a:latin typeface="Arial" panose="020B0604020202020204" pitchFamily="34" charset="0"/>
                <a:ea typeface="Cambria" panose="02040503050406030204" pitchFamily="18" charset="0"/>
                <a:cs typeface="Arial" panose="020B0604020202020204" pitchFamily="34" charset="0"/>
              </a:rPr>
              <a:t>|</a:t>
            </a: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b="1" dirty="0" err="1">
                <a:solidFill>
                  <a:schemeClr val="accent6"/>
                </a:solidFill>
                <a:latin typeface="Arial" panose="020B0604020202020204" pitchFamily="34" charset="0"/>
                <a:ea typeface="Cambria" panose="02040503050406030204" pitchFamily="18" charset="0"/>
                <a:cs typeface="Arial" panose="020B0604020202020204" pitchFamily="34" charset="0"/>
              </a:rPr>
              <a:t>Nenhuma</a:t>
            </a:r>
            <a:r>
              <a:rPr lang="en-US" b="1" dirty="0">
                <a:solidFill>
                  <a:schemeClr val="accent6"/>
                </a:solidFill>
                <a:latin typeface="Arial" panose="020B0604020202020204" pitchFamily="34" charset="0"/>
                <a:ea typeface="Cambria" panose="02040503050406030204" pitchFamily="18" charset="0"/>
                <a:cs typeface="Arial" panose="020B0604020202020204" pitchFamily="34" charset="0"/>
              </a:rPr>
              <a:t> </a:t>
            </a:r>
            <a:r>
              <a:rPr lang="en-US" b="1" dirty="0" err="1">
                <a:solidFill>
                  <a:schemeClr val="accent6"/>
                </a:solidFill>
                <a:latin typeface="Arial" panose="020B0604020202020204" pitchFamily="34" charset="0"/>
                <a:ea typeface="Cambria" panose="02040503050406030204" pitchFamily="18" charset="0"/>
                <a:cs typeface="Arial" panose="020B0604020202020204" pitchFamily="34" charset="0"/>
              </a:rPr>
              <a:t>plataforma</a:t>
            </a:r>
            <a:r>
              <a:rPr lang="en-US" b="1" dirty="0">
                <a:solidFill>
                  <a:schemeClr val="accent6"/>
                </a:solidFill>
                <a:latin typeface="Arial" panose="020B0604020202020204" pitchFamily="34" charset="0"/>
                <a:ea typeface="Cambria" panose="02040503050406030204" pitchFamily="18" charset="0"/>
                <a:cs typeface="Arial" panose="020B0604020202020204" pitchFamily="34" charset="0"/>
              </a:rPr>
              <a:t> de </a:t>
            </a:r>
            <a:r>
              <a:rPr lang="en-US" b="1" dirty="0" err="1">
                <a:solidFill>
                  <a:schemeClr val="accent6"/>
                </a:solidFill>
                <a:latin typeface="Arial" panose="020B0604020202020204" pitchFamily="34" charset="0"/>
                <a:ea typeface="Cambria" panose="02040503050406030204" pitchFamily="18" charset="0"/>
                <a:cs typeface="Arial" panose="020B0604020202020204" pitchFamily="34" charset="0"/>
              </a:rPr>
              <a:t>mineração</a:t>
            </a:r>
            <a:r>
              <a:rPr lang="en-US" b="1" dirty="0">
                <a:solidFill>
                  <a:schemeClr val="accent6"/>
                </a:solidFill>
                <a:latin typeface="Arial" panose="020B0604020202020204" pitchFamily="34" charset="0"/>
                <a:ea typeface="Cambria" panose="02040503050406030204" pitchFamily="18" charset="0"/>
                <a:cs typeface="Arial" panose="020B0604020202020204" pitchFamily="34" charset="0"/>
              </a:rPr>
              <a:t> </a:t>
            </a:r>
            <a:r>
              <a:rPr lang="en-US" b="1" dirty="0">
                <a:solidFill>
                  <a:schemeClr val="bg1"/>
                </a:solidFill>
                <a:latin typeface="Arial" panose="020B0604020202020204" pitchFamily="34" charset="0"/>
                <a:ea typeface="Cambria" panose="02040503050406030204" pitchFamily="18" charset="0"/>
                <a:cs typeface="Arial" panose="020B0604020202020204" pitchFamily="34" charset="0"/>
              </a:rPr>
              <a:t>|</a:t>
            </a: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dirty="0" err="1">
                <a:solidFill>
                  <a:schemeClr val="bg1"/>
                </a:solidFill>
                <a:latin typeface="Arial" panose="020B0604020202020204" pitchFamily="34" charset="0"/>
                <a:ea typeface="Cambria" panose="02040503050406030204" pitchFamily="18" charset="0"/>
                <a:cs typeface="Arial" panose="020B0604020202020204" pitchFamily="34" charset="0"/>
              </a:rPr>
              <a:t>Nenhuma</a:t>
            </a: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dirty="0" err="1">
                <a:solidFill>
                  <a:schemeClr val="bg1"/>
                </a:solidFill>
                <a:latin typeface="Arial" panose="020B0604020202020204" pitchFamily="34" charset="0"/>
                <a:ea typeface="Cambria" panose="02040503050406030204" pitchFamily="18" charset="0"/>
                <a:cs typeface="Arial" panose="020B0604020202020204" pitchFamily="34" charset="0"/>
              </a:rPr>
              <a:t>configuração</a:t>
            </a: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dirty="0" err="1">
                <a:solidFill>
                  <a:schemeClr val="bg1"/>
                </a:solidFill>
                <a:latin typeface="Arial" panose="020B0604020202020204" pitchFamily="34" charset="0"/>
                <a:ea typeface="Cambria" panose="02040503050406030204" pitchFamily="18" charset="0"/>
                <a:cs typeface="Arial" panose="020B0604020202020204" pitchFamily="34" charset="0"/>
              </a:rPr>
              <a:t>complexa</a:t>
            </a: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b="1" dirty="0">
                <a:solidFill>
                  <a:schemeClr val="bg1"/>
                </a:solidFill>
                <a:latin typeface="Arial" panose="020B0604020202020204" pitchFamily="34" charset="0"/>
                <a:ea typeface="Cambria" panose="02040503050406030204" pitchFamily="18" charset="0"/>
                <a:cs typeface="Arial" panose="020B0604020202020204" pitchFamily="34" charset="0"/>
              </a:rPr>
              <a:t>|</a:t>
            </a:r>
          </a:p>
          <a:p>
            <a:r>
              <a:rPr lang="pt-BR" dirty="0">
                <a:solidFill>
                  <a:schemeClr val="bg1"/>
                </a:solidFill>
                <a:latin typeface="Arial" panose="020B0604020202020204" pitchFamily="34" charset="0"/>
                <a:ea typeface="Cambria" panose="02040503050406030204" pitchFamily="18" charset="0"/>
                <a:cs typeface="Arial" panose="020B0604020202020204" pitchFamily="34" charset="0"/>
              </a:rPr>
              <a:t>Basta ligar, apostar uma vez e ganhar diariamente</a:t>
            </a: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a:t>
            </a:r>
            <a:endParaRPr lang="en-IN" dirty="0">
              <a:solidFill>
                <a:schemeClr val="bg1"/>
              </a:solidFill>
              <a:latin typeface="Arial" panose="020B0604020202020204" pitchFamily="34" charset="0"/>
              <a:ea typeface="Cambria" panose="02040503050406030204" pitchFamily="18" charset="0"/>
              <a:cs typeface="Arial" panose="020B0604020202020204" pitchFamily="34" charset="0"/>
            </a:endParaRPr>
          </a:p>
        </p:txBody>
      </p:sp>
      <p:pic>
        <p:nvPicPr>
          <p:cNvPr id="3" name="Picture 2" descr="A computer screen shot of a computer&#10;&#10;AI-generated content may be incorrect.">
            <a:extLst>
              <a:ext uri="{FF2B5EF4-FFF2-40B4-BE49-F238E27FC236}">
                <a16:creationId xmlns:a16="http://schemas.microsoft.com/office/drawing/2014/main" id="{7A885D5D-8FF2-EE4D-C21E-5850293E41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4864" y="1563787"/>
            <a:ext cx="6059641" cy="4409110"/>
          </a:xfrm>
          <a:prstGeom prst="rect">
            <a:avLst/>
          </a:prstGeom>
        </p:spPr>
      </p:pic>
    </p:spTree>
    <p:extLst>
      <p:ext uri="{BB962C8B-B14F-4D97-AF65-F5344CB8AC3E}">
        <p14:creationId xmlns:p14="http://schemas.microsoft.com/office/powerpoint/2010/main" val="9381551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person standing in front of a large letter&#10;&#10;AI-generated content may be incorrect.">
            <a:extLst>
              <a:ext uri="{FF2B5EF4-FFF2-40B4-BE49-F238E27FC236}">
                <a16:creationId xmlns:a16="http://schemas.microsoft.com/office/drawing/2014/main" id="{642A731F-4476-D47F-E2D6-573E41FDA1C1}"/>
              </a:ext>
            </a:extLst>
          </p:cNvPr>
          <p:cNvPicPr>
            <a:picLocks noChangeAspect="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33789" y="-7631"/>
            <a:ext cx="4042926" cy="6858000"/>
          </a:xfrm>
          <a:prstGeom prst="rect">
            <a:avLst/>
          </a:prstGeom>
        </p:spPr>
      </p:pic>
      <p:pic>
        <p:nvPicPr>
          <p:cNvPr id="16" name="Picture 15">
            <a:extLst>
              <a:ext uri="{FF2B5EF4-FFF2-40B4-BE49-F238E27FC236}">
                <a16:creationId xmlns:a16="http://schemas.microsoft.com/office/drawing/2014/main" id="{F7275E88-E09F-127A-B244-0661A4646D5F}"/>
              </a:ext>
            </a:extLst>
          </p:cNvPr>
          <p:cNvPicPr>
            <a:picLocks noChangeAspect="1"/>
          </p:cNvPicPr>
          <p:nvPr/>
        </p:nvPicPr>
        <p:blipFill>
          <a:blip r:embed="rId3">
            <a:duotone>
              <a:prstClr val="black"/>
              <a:schemeClr val="accent5">
                <a:tint val="45000"/>
                <a:satMod val="400000"/>
              </a:schemeClr>
            </a:duotone>
            <a:alphaModFix amt="68000"/>
            <a:extLst>
              <a:ext uri="{28A0092B-C50C-407E-A947-70E740481C1C}">
                <a14:useLocalDpi xmlns:a14="http://schemas.microsoft.com/office/drawing/2010/main" val="0"/>
              </a:ext>
            </a:extLst>
          </a:blip>
          <a:srcRect l="2779" r="2779"/>
          <a:stretch/>
        </p:blipFill>
        <p:spPr>
          <a:xfrm>
            <a:off x="8481159" y="0"/>
            <a:ext cx="3725842" cy="6874775"/>
          </a:xfrm>
          <a:prstGeom prst="rect">
            <a:avLst/>
          </a:prstGeom>
        </p:spPr>
      </p:pic>
      <p:pic>
        <p:nvPicPr>
          <p:cNvPr id="18" name="Picture 17" descr="A green hexagons on a black background&#10;&#10;AI-generated content may be incorrect.">
            <a:extLst>
              <a:ext uri="{FF2B5EF4-FFF2-40B4-BE49-F238E27FC236}">
                <a16:creationId xmlns:a16="http://schemas.microsoft.com/office/drawing/2014/main" id="{9053E378-C052-6341-B3A3-BB1F35B09314}"/>
              </a:ext>
            </a:extLst>
          </p:cNvPr>
          <p:cNvPicPr>
            <a:picLocks noChangeAspect="1"/>
          </p:cNvPicPr>
          <p:nvPr/>
        </p:nvPicPr>
        <p:blipFill>
          <a:blip r:embed="rId4">
            <a:alphaModFix amt="13000"/>
            <a:extLst>
              <a:ext uri="{28A0092B-C50C-407E-A947-70E740481C1C}">
                <a14:useLocalDpi xmlns:a14="http://schemas.microsoft.com/office/drawing/2010/main" val="0"/>
              </a:ext>
            </a:extLst>
          </a:blip>
          <a:srcRect t="17379" b="14622"/>
          <a:stretch>
            <a:fillRect/>
          </a:stretch>
        </p:blipFill>
        <p:spPr>
          <a:xfrm>
            <a:off x="-1" y="-16775"/>
            <a:ext cx="12207001" cy="6891550"/>
          </a:xfrm>
          <a:prstGeom prst="rect">
            <a:avLst/>
          </a:prstGeom>
        </p:spPr>
      </p:pic>
      <p:sp>
        <p:nvSpPr>
          <p:cNvPr id="65" name="Rectangle 64">
            <a:extLst>
              <a:ext uri="{FF2B5EF4-FFF2-40B4-BE49-F238E27FC236}">
                <a16:creationId xmlns:a16="http://schemas.microsoft.com/office/drawing/2014/main" id="{4D17DC3D-3962-46C8-B32A-235DA5EF80A9}"/>
              </a:ext>
            </a:extLst>
          </p:cNvPr>
          <p:cNvSpPr/>
          <p:nvPr/>
        </p:nvSpPr>
        <p:spPr>
          <a:xfrm>
            <a:off x="3710842" y="0"/>
            <a:ext cx="4770317" cy="6858000"/>
          </a:xfrm>
          <a:prstGeom prst="rect">
            <a:avLst/>
          </a:prstGeom>
          <a:gradFill flip="none" rotWithShape="1">
            <a:gsLst>
              <a:gs pos="0">
                <a:schemeClr val="accent6">
                  <a:alpha val="0"/>
                </a:schemeClr>
              </a:gs>
              <a:gs pos="59000">
                <a:schemeClr val="tx1">
                  <a:alpha val="42000"/>
                </a:schemeClr>
              </a:gs>
            </a:gsLst>
            <a:lin ang="1620000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 name="TextBox 22">
            <a:extLst>
              <a:ext uri="{FF2B5EF4-FFF2-40B4-BE49-F238E27FC236}">
                <a16:creationId xmlns:a16="http://schemas.microsoft.com/office/drawing/2014/main" id="{B23CF93B-C83B-4348-8683-1FA706E92C4D}"/>
              </a:ext>
            </a:extLst>
          </p:cNvPr>
          <p:cNvSpPr txBox="1"/>
          <p:nvPr/>
        </p:nvSpPr>
        <p:spPr>
          <a:xfrm>
            <a:off x="3908926" y="2329365"/>
            <a:ext cx="4262726" cy="2123658"/>
          </a:xfrm>
          <a:prstGeom prst="rect">
            <a:avLst/>
          </a:prstGeom>
          <a:noFill/>
        </p:spPr>
        <p:txBody>
          <a:bodyPr wrap="square" rtlCol="0">
            <a:spAutoFit/>
          </a:bodyPr>
          <a:lstStyle>
            <a:defPPr>
              <a:defRPr lang="en-US"/>
            </a:defPPr>
            <a:lvl1pPr>
              <a:lnSpc>
                <a:spcPct val="80000"/>
              </a:lnSpc>
              <a:defRPr sz="2000">
                <a:solidFill>
                  <a:schemeClr val="bg1"/>
                </a:solidFill>
                <a:latin typeface="+mj-lt"/>
              </a:defRPr>
            </a:lvl1pPr>
          </a:lstStyle>
          <a:p>
            <a:pPr algn="ctr">
              <a:lnSpc>
                <a:spcPct val="100000"/>
              </a:lnSpc>
            </a:pPr>
            <a:r>
              <a:rPr lang="en-US" sz="4400" b="1" dirty="0">
                <a:effectLst>
                  <a:outerShdw blurRad="50800" dist="38100" dir="8100000" algn="tr" rotWithShape="0">
                    <a:prstClr val="black">
                      <a:alpha val="40000"/>
                    </a:prstClr>
                  </a:outerShdw>
                </a:effectLst>
              </a:rPr>
              <a:t>COMO FAZER </a:t>
            </a:r>
            <a:r>
              <a:rPr lang="en-US" sz="4400" b="1" dirty="0">
                <a:solidFill>
                  <a:schemeClr val="accent6"/>
                </a:solidFill>
                <a:effectLst>
                  <a:outerShdw blurRad="50800" dist="38100" dir="8100000" algn="tr" rotWithShape="0">
                    <a:prstClr val="black">
                      <a:alpha val="40000"/>
                    </a:prstClr>
                  </a:outerShdw>
                </a:effectLst>
              </a:rPr>
              <a:t>GANHA COM </a:t>
            </a:r>
            <a:r>
              <a:rPr lang="en-US" sz="4400" b="1" dirty="0">
                <a:effectLst>
                  <a:outerShdw blurRad="50800" dist="38100" dir="8100000" algn="tr" rotWithShape="0">
                    <a:prstClr val="black">
                      <a:alpha val="40000"/>
                    </a:prstClr>
                  </a:outerShdw>
                </a:effectLst>
              </a:rPr>
              <a:t>X Energia?</a:t>
            </a:r>
          </a:p>
        </p:txBody>
      </p:sp>
      <p:pic>
        <p:nvPicPr>
          <p:cNvPr id="4" name="Picture 3" descr="A green lit up coin&#10;&#10;AI-generated content may be incorrect.">
            <a:extLst>
              <a:ext uri="{FF2B5EF4-FFF2-40B4-BE49-F238E27FC236}">
                <a16:creationId xmlns:a16="http://schemas.microsoft.com/office/drawing/2014/main" id="{3E034F9C-CE39-B07B-3BC6-65DF279FB8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363" y="125617"/>
            <a:ext cx="868218" cy="868218"/>
          </a:xfrm>
          <a:prstGeom prst="rect">
            <a:avLst/>
          </a:prstGeom>
        </p:spPr>
      </p:pic>
      <p:sp>
        <p:nvSpPr>
          <p:cNvPr id="5" name="TextBox 4">
            <a:extLst>
              <a:ext uri="{FF2B5EF4-FFF2-40B4-BE49-F238E27FC236}">
                <a16:creationId xmlns:a16="http://schemas.microsoft.com/office/drawing/2014/main" id="{52DB42CF-CB08-C33B-CEE6-AC45E4720A6A}"/>
              </a:ext>
            </a:extLst>
          </p:cNvPr>
          <p:cNvSpPr txBox="1"/>
          <p:nvPr/>
        </p:nvSpPr>
        <p:spPr>
          <a:xfrm>
            <a:off x="129304" y="6516839"/>
            <a:ext cx="2091381" cy="276999"/>
          </a:xfrm>
          <a:prstGeom prst="rect">
            <a:avLst/>
          </a:prstGeom>
          <a:noFill/>
        </p:spPr>
        <p:txBody>
          <a:bodyPr wrap="square" rtlCol="0">
            <a:spAutoFit/>
          </a:bodyPr>
          <a:lstStyle/>
          <a:p>
            <a:pPr algn="l"/>
            <a:r>
              <a:rPr lang="en-US" sz="1200" b="1" kern="1200" spc="0" dirty="0">
                <a:solidFill>
                  <a:schemeClr val="accent6"/>
                </a:solidFill>
                <a:latin typeface="+mj-lt"/>
                <a:ea typeface="+mn-ea"/>
                <a:cs typeface="+mn-cs"/>
              </a:rPr>
              <a:t>www.</a:t>
            </a:r>
            <a:r>
              <a:rPr lang="en-IN" sz="1200" b="1" kern="1200" spc="0" dirty="0">
                <a:solidFill>
                  <a:schemeClr val="accent6"/>
                </a:solidFill>
                <a:latin typeface="+mj-lt"/>
                <a:ea typeface="+mn-ea"/>
                <a:cs typeface="+mn-cs"/>
              </a:rPr>
              <a:t>xsynergy.io</a:t>
            </a:r>
            <a:endParaRPr lang="id-ID" sz="1200" b="1" kern="1200" spc="0" dirty="0">
              <a:solidFill>
                <a:schemeClr val="accent6"/>
              </a:solidFill>
              <a:latin typeface="+mj-lt"/>
              <a:ea typeface="+mn-ea"/>
              <a:cs typeface="+mn-cs"/>
            </a:endParaRPr>
          </a:p>
        </p:txBody>
      </p:sp>
    </p:spTree>
    <p:extLst>
      <p:ext uri="{BB962C8B-B14F-4D97-AF65-F5344CB8AC3E}">
        <p14:creationId xmlns:p14="http://schemas.microsoft.com/office/powerpoint/2010/main" val="1904334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een lights in a black background&#10;&#10;AI-generated content may be incorrect.">
            <a:extLst>
              <a:ext uri="{FF2B5EF4-FFF2-40B4-BE49-F238E27FC236}">
                <a16:creationId xmlns:a16="http://schemas.microsoft.com/office/drawing/2014/main" id="{F01E3F90-C44C-8708-B752-A617677863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802"/>
            <a:ext cx="12191999" cy="6841066"/>
          </a:xfrm>
          <a:prstGeom prst="rect">
            <a:avLst/>
          </a:prstGeom>
        </p:spPr>
      </p:pic>
      <p:sp>
        <p:nvSpPr>
          <p:cNvPr id="6" name="Rectangle 5">
            <a:extLst>
              <a:ext uri="{FF2B5EF4-FFF2-40B4-BE49-F238E27FC236}">
                <a16:creationId xmlns:a16="http://schemas.microsoft.com/office/drawing/2014/main" id="{A3D1BCB9-432B-E9B5-C057-CEBCFAD7D01B}"/>
              </a:ext>
            </a:extLst>
          </p:cNvPr>
          <p:cNvSpPr/>
          <p:nvPr/>
        </p:nvSpPr>
        <p:spPr>
          <a:xfrm flipH="1">
            <a:off x="-1898" y="-1802"/>
            <a:ext cx="12192001" cy="6859802"/>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solidFill>
            </a:endParaRPr>
          </a:p>
        </p:txBody>
      </p:sp>
      <p:grpSp>
        <p:nvGrpSpPr>
          <p:cNvPr id="12" name="Group 11">
            <a:extLst>
              <a:ext uri="{FF2B5EF4-FFF2-40B4-BE49-F238E27FC236}">
                <a16:creationId xmlns:a16="http://schemas.microsoft.com/office/drawing/2014/main" id="{0A4C2273-CE9C-406A-9957-49E2D0D57E97}"/>
              </a:ext>
            </a:extLst>
          </p:cNvPr>
          <p:cNvGrpSpPr/>
          <p:nvPr/>
        </p:nvGrpSpPr>
        <p:grpSpPr>
          <a:xfrm>
            <a:off x="3153909" y="3267074"/>
            <a:ext cx="5884182" cy="1674286"/>
            <a:chOff x="2687947" y="1714500"/>
            <a:chExt cx="6773553" cy="1674286"/>
          </a:xfrm>
        </p:grpSpPr>
        <p:sp>
          <p:nvSpPr>
            <p:cNvPr id="8" name="Freeform: Shape 7">
              <a:extLst>
                <a:ext uri="{FF2B5EF4-FFF2-40B4-BE49-F238E27FC236}">
                  <a16:creationId xmlns:a16="http://schemas.microsoft.com/office/drawing/2014/main" id="{D820F5AE-BF82-4572-A5F0-9E667A361FC0}"/>
                </a:ext>
              </a:extLst>
            </p:cNvPr>
            <p:cNvSpPr/>
            <p:nvPr/>
          </p:nvSpPr>
          <p:spPr>
            <a:xfrm>
              <a:off x="7499350" y="1714500"/>
              <a:ext cx="1962150" cy="495300"/>
            </a:xfrm>
            <a:custGeom>
              <a:avLst/>
              <a:gdLst>
                <a:gd name="connsiteX0" fmla="*/ 0 w 1962150"/>
                <a:gd name="connsiteY0" fmla="*/ 495300 h 495300"/>
                <a:gd name="connsiteX1" fmla="*/ 742950 w 1962150"/>
                <a:gd name="connsiteY1" fmla="*/ 495300 h 495300"/>
                <a:gd name="connsiteX2" fmla="*/ 1028700 w 1962150"/>
                <a:gd name="connsiteY2" fmla="*/ 0 h 495300"/>
                <a:gd name="connsiteX3" fmla="*/ 1962150 w 1962150"/>
                <a:gd name="connsiteY3" fmla="*/ 0 h 495300"/>
              </a:gdLst>
              <a:ahLst/>
              <a:cxnLst>
                <a:cxn ang="0">
                  <a:pos x="connsiteX0" y="connsiteY0"/>
                </a:cxn>
                <a:cxn ang="0">
                  <a:pos x="connsiteX1" y="connsiteY1"/>
                </a:cxn>
                <a:cxn ang="0">
                  <a:pos x="connsiteX2" y="connsiteY2"/>
                </a:cxn>
                <a:cxn ang="0">
                  <a:pos x="connsiteX3" y="connsiteY3"/>
                </a:cxn>
              </a:cxnLst>
              <a:rect l="l" t="t" r="r" b="b"/>
              <a:pathLst>
                <a:path w="1962150" h="495300">
                  <a:moveTo>
                    <a:pt x="0" y="495300"/>
                  </a:moveTo>
                  <a:lnTo>
                    <a:pt x="742950" y="495300"/>
                  </a:lnTo>
                  <a:lnTo>
                    <a:pt x="1028700" y="0"/>
                  </a:lnTo>
                  <a:lnTo>
                    <a:pt x="1962150" y="0"/>
                  </a:lnTo>
                </a:path>
              </a:pathLst>
            </a:custGeom>
            <a:noFill/>
            <a:ln>
              <a:solidFill>
                <a:schemeClr val="bg1">
                  <a:lumMod val="75000"/>
                  <a:alpha val="50000"/>
                </a:schemeClr>
              </a:solidFill>
              <a:prstDash val="dash"/>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endParaRPr>
            </a:p>
          </p:txBody>
        </p:sp>
        <p:sp>
          <p:nvSpPr>
            <p:cNvPr id="9" name="Freeform: Shape 8">
              <a:extLst>
                <a:ext uri="{FF2B5EF4-FFF2-40B4-BE49-F238E27FC236}">
                  <a16:creationId xmlns:a16="http://schemas.microsoft.com/office/drawing/2014/main" id="{B32F437A-60CA-44A0-B6E5-FF6E35E09B4A}"/>
                </a:ext>
              </a:extLst>
            </p:cNvPr>
            <p:cNvSpPr/>
            <p:nvPr/>
          </p:nvSpPr>
          <p:spPr>
            <a:xfrm flipH="1">
              <a:off x="2730500" y="1714500"/>
              <a:ext cx="1962150" cy="495300"/>
            </a:xfrm>
            <a:custGeom>
              <a:avLst/>
              <a:gdLst>
                <a:gd name="connsiteX0" fmla="*/ 0 w 1962150"/>
                <a:gd name="connsiteY0" fmla="*/ 495300 h 495300"/>
                <a:gd name="connsiteX1" fmla="*/ 742950 w 1962150"/>
                <a:gd name="connsiteY1" fmla="*/ 495300 h 495300"/>
                <a:gd name="connsiteX2" fmla="*/ 1028700 w 1962150"/>
                <a:gd name="connsiteY2" fmla="*/ 0 h 495300"/>
                <a:gd name="connsiteX3" fmla="*/ 1962150 w 1962150"/>
                <a:gd name="connsiteY3" fmla="*/ 0 h 495300"/>
              </a:gdLst>
              <a:ahLst/>
              <a:cxnLst>
                <a:cxn ang="0">
                  <a:pos x="connsiteX0" y="connsiteY0"/>
                </a:cxn>
                <a:cxn ang="0">
                  <a:pos x="connsiteX1" y="connsiteY1"/>
                </a:cxn>
                <a:cxn ang="0">
                  <a:pos x="connsiteX2" y="connsiteY2"/>
                </a:cxn>
                <a:cxn ang="0">
                  <a:pos x="connsiteX3" y="connsiteY3"/>
                </a:cxn>
              </a:cxnLst>
              <a:rect l="l" t="t" r="r" b="b"/>
              <a:pathLst>
                <a:path w="1962150" h="495300">
                  <a:moveTo>
                    <a:pt x="0" y="495300"/>
                  </a:moveTo>
                  <a:lnTo>
                    <a:pt x="742950" y="495300"/>
                  </a:lnTo>
                  <a:lnTo>
                    <a:pt x="1028700" y="0"/>
                  </a:lnTo>
                  <a:lnTo>
                    <a:pt x="1962150" y="0"/>
                  </a:lnTo>
                </a:path>
              </a:pathLst>
            </a:custGeom>
            <a:noFill/>
            <a:ln>
              <a:solidFill>
                <a:schemeClr val="bg1">
                  <a:lumMod val="75000"/>
                  <a:alpha val="50000"/>
                </a:schemeClr>
              </a:solidFill>
              <a:prstDash val="dash"/>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endParaRPr>
            </a:p>
          </p:txBody>
        </p:sp>
        <p:cxnSp>
          <p:nvCxnSpPr>
            <p:cNvPr id="13" name="Straight Connector 12">
              <a:extLst>
                <a:ext uri="{FF2B5EF4-FFF2-40B4-BE49-F238E27FC236}">
                  <a16:creationId xmlns:a16="http://schemas.microsoft.com/office/drawing/2014/main" id="{80961FCB-7C07-4D2A-AB67-A2BF5B936032}"/>
                </a:ext>
              </a:extLst>
            </p:cNvPr>
            <p:cNvCxnSpPr>
              <a:cxnSpLocks/>
            </p:cNvCxnSpPr>
            <p:nvPr/>
          </p:nvCxnSpPr>
          <p:spPr>
            <a:xfrm flipH="1">
              <a:off x="2687947" y="3388786"/>
              <a:ext cx="1490354" cy="0"/>
            </a:xfrm>
            <a:prstGeom prst="line">
              <a:avLst/>
            </a:prstGeom>
            <a:noFill/>
            <a:ln>
              <a:solidFill>
                <a:schemeClr val="bg1">
                  <a:lumMod val="75000"/>
                  <a:alpha val="50000"/>
                </a:schemeClr>
              </a:solidFill>
              <a:prstDash val="dash"/>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4" name="Straight Connector 13">
              <a:extLst>
                <a:ext uri="{FF2B5EF4-FFF2-40B4-BE49-F238E27FC236}">
                  <a16:creationId xmlns:a16="http://schemas.microsoft.com/office/drawing/2014/main" id="{7ED7CCF1-960F-48E3-9657-B53FFA156F39}"/>
                </a:ext>
              </a:extLst>
            </p:cNvPr>
            <p:cNvCxnSpPr>
              <a:cxnSpLocks/>
            </p:cNvCxnSpPr>
            <p:nvPr/>
          </p:nvCxnSpPr>
          <p:spPr>
            <a:xfrm>
              <a:off x="8013700" y="3388786"/>
              <a:ext cx="1447800" cy="0"/>
            </a:xfrm>
            <a:prstGeom prst="line">
              <a:avLst/>
            </a:prstGeom>
            <a:noFill/>
            <a:ln>
              <a:solidFill>
                <a:schemeClr val="bg1">
                  <a:lumMod val="75000"/>
                  <a:alpha val="50000"/>
                </a:schemeClr>
              </a:solidFill>
              <a:prstDash val="dash"/>
              <a:tailEnd type="oval"/>
            </a:ln>
          </p:spPr>
          <p:style>
            <a:lnRef idx="2">
              <a:schemeClr val="accent1">
                <a:shade val="50000"/>
              </a:schemeClr>
            </a:lnRef>
            <a:fillRef idx="1">
              <a:schemeClr val="accent1"/>
            </a:fillRef>
            <a:effectRef idx="0">
              <a:schemeClr val="accent1"/>
            </a:effectRef>
            <a:fontRef idx="minor">
              <a:schemeClr val="lt1"/>
            </a:fontRef>
          </p:style>
        </p:cxnSp>
      </p:grpSp>
      <p:grpSp>
        <p:nvGrpSpPr>
          <p:cNvPr id="15" name="Group 14">
            <a:extLst>
              <a:ext uri="{FF2B5EF4-FFF2-40B4-BE49-F238E27FC236}">
                <a16:creationId xmlns:a16="http://schemas.microsoft.com/office/drawing/2014/main" id="{C958B1F6-F819-43A1-88A1-8E129D7A77C5}"/>
              </a:ext>
            </a:extLst>
          </p:cNvPr>
          <p:cNvGrpSpPr/>
          <p:nvPr/>
        </p:nvGrpSpPr>
        <p:grpSpPr>
          <a:xfrm>
            <a:off x="1047523" y="2781541"/>
            <a:ext cx="2311400" cy="1125039"/>
            <a:chOff x="9666514" y="2921907"/>
            <a:chExt cx="2311400" cy="1125039"/>
          </a:xfrm>
        </p:grpSpPr>
        <p:sp>
          <p:nvSpPr>
            <p:cNvPr id="16" name="TextBox 15">
              <a:extLst>
                <a:ext uri="{FF2B5EF4-FFF2-40B4-BE49-F238E27FC236}">
                  <a16:creationId xmlns:a16="http://schemas.microsoft.com/office/drawing/2014/main" id="{DD99F2BA-8C07-4049-B4E6-6B17198947B9}"/>
                </a:ext>
              </a:extLst>
            </p:cNvPr>
            <p:cNvSpPr txBox="1"/>
            <p:nvPr/>
          </p:nvSpPr>
          <p:spPr>
            <a:xfrm>
              <a:off x="9666514" y="2921907"/>
              <a:ext cx="2311400" cy="338554"/>
            </a:xfrm>
            <a:prstGeom prst="rect">
              <a:avLst/>
            </a:prstGeom>
            <a:noFill/>
          </p:spPr>
          <p:txBody>
            <a:bodyPr wrap="square" rtlCol="0">
              <a:spAutoFit/>
            </a:bodyPr>
            <a:lstStyle>
              <a:defPPr>
                <a:defRPr lang="id-ID"/>
              </a:defPPr>
              <a:lvl1pPr algn="r">
                <a:defRPr sz="3200" b="1">
                  <a:gradFill flip="none" rotWithShape="1">
                    <a:gsLst>
                      <a:gs pos="0">
                        <a:schemeClr val="accent1"/>
                      </a:gs>
                      <a:gs pos="100000">
                        <a:schemeClr val="accent2"/>
                      </a:gs>
                    </a:gsLst>
                    <a:lin ang="0" scaled="1"/>
                    <a:tileRect/>
                  </a:gradFill>
                  <a:latin typeface="Rajdhani" panose="02000000000000000000" pitchFamily="2" charset="0"/>
                  <a:cs typeface="Rajdhani" panose="02000000000000000000" pitchFamily="2" charset="0"/>
                </a:defRPr>
              </a:lvl1pPr>
            </a:lstStyle>
            <a:p>
              <a:pPr algn="l"/>
              <a:r>
                <a:rPr lang="en-IN" sz="1600" dirty="0">
                  <a:solidFill>
                    <a:schemeClr val="accent6"/>
                  </a:solidFill>
                  <a:latin typeface="+mj-lt"/>
                </a:rPr>
                <a:t>RENDA ATIVA</a:t>
              </a:r>
              <a:endParaRPr lang="en-US" sz="1600" dirty="0">
                <a:solidFill>
                  <a:schemeClr val="accent6"/>
                </a:solidFill>
                <a:latin typeface="+mj-lt"/>
              </a:endParaRPr>
            </a:p>
          </p:txBody>
        </p:sp>
        <p:sp>
          <p:nvSpPr>
            <p:cNvPr id="17" name="TextBox 16">
              <a:extLst>
                <a:ext uri="{FF2B5EF4-FFF2-40B4-BE49-F238E27FC236}">
                  <a16:creationId xmlns:a16="http://schemas.microsoft.com/office/drawing/2014/main" id="{9D14563A-6DD8-478A-B49E-A71194165408}"/>
                </a:ext>
              </a:extLst>
            </p:cNvPr>
            <p:cNvSpPr txBox="1"/>
            <p:nvPr/>
          </p:nvSpPr>
          <p:spPr>
            <a:xfrm>
              <a:off x="9666514" y="3202804"/>
              <a:ext cx="2252280" cy="844142"/>
            </a:xfrm>
            <a:prstGeom prst="rect">
              <a:avLst/>
            </a:prstGeom>
            <a:noFill/>
          </p:spPr>
          <p:txBody>
            <a:bodyPr wrap="square" rtlCol="0">
              <a:spAutoFit/>
            </a:bodyPr>
            <a:lstStyle>
              <a:defPPr>
                <a:defRPr lang="id-ID"/>
              </a:defPPr>
              <a:lvl1pPr>
                <a:lnSpc>
                  <a:spcPct val="120000"/>
                </a:lnSpc>
                <a:defRPr sz="1200">
                  <a:solidFill>
                    <a:schemeClr val="bg1">
                      <a:lumMod val="65000"/>
                    </a:schemeClr>
                  </a:solidFill>
                  <a:latin typeface="Segoe UI" panose="020B0502040204020203" pitchFamily="34" charset="0"/>
                  <a:cs typeface="Segoe UI" panose="020B0502040204020203" pitchFamily="34" charset="0"/>
                </a:defRPr>
              </a:lvl1pPr>
            </a:lstStyle>
            <a:p>
              <a:r>
                <a:rPr lang="pt-BR" sz="1400" dirty="0">
                  <a:solidFill>
                    <a:schemeClr val="bg1"/>
                  </a:solidFill>
                  <a:latin typeface="Arial" panose="020B0604020202020204" pitchFamily="34" charset="0"/>
                  <a:cs typeface="Arial" panose="020B0604020202020204" pitchFamily="34" charset="0"/>
                </a:rPr>
                <a:t>Rendimento ativo, indicando pessoas para a plataforma</a:t>
              </a:r>
              <a:endParaRPr lang="en-US" sz="1400" dirty="0">
                <a:solidFill>
                  <a:schemeClr val="bg1"/>
                </a:solidFill>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EC224282-F5E1-4F41-9627-B356019475C7}"/>
              </a:ext>
            </a:extLst>
          </p:cNvPr>
          <p:cNvGrpSpPr/>
          <p:nvPr/>
        </p:nvGrpSpPr>
        <p:grpSpPr>
          <a:xfrm>
            <a:off x="976499" y="4496983"/>
            <a:ext cx="2311400" cy="889614"/>
            <a:chOff x="9185462" y="3025155"/>
            <a:chExt cx="2311400" cy="889614"/>
          </a:xfrm>
        </p:grpSpPr>
        <p:sp>
          <p:nvSpPr>
            <p:cNvPr id="19" name="TextBox 18">
              <a:extLst>
                <a:ext uri="{FF2B5EF4-FFF2-40B4-BE49-F238E27FC236}">
                  <a16:creationId xmlns:a16="http://schemas.microsoft.com/office/drawing/2014/main" id="{1B14C842-6382-42E1-B988-20861B719FDF}"/>
                </a:ext>
              </a:extLst>
            </p:cNvPr>
            <p:cNvSpPr txBox="1"/>
            <p:nvPr/>
          </p:nvSpPr>
          <p:spPr>
            <a:xfrm>
              <a:off x="9185462" y="3025155"/>
              <a:ext cx="2311400" cy="338554"/>
            </a:xfrm>
            <a:prstGeom prst="rect">
              <a:avLst/>
            </a:prstGeom>
            <a:noFill/>
          </p:spPr>
          <p:txBody>
            <a:bodyPr wrap="square" rtlCol="0">
              <a:spAutoFit/>
            </a:bodyPr>
            <a:lstStyle>
              <a:defPPr>
                <a:defRPr lang="en-US"/>
              </a:defPPr>
              <a:lvl1pPr algn="r">
                <a:defRPr sz="1600" b="1">
                  <a:solidFill>
                    <a:schemeClr val="accent6"/>
                  </a:solidFill>
                  <a:latin typeface="+mj-lt"/>
                  <a:cs typeface="Rajdhani" panose="02000000000000000000" pitchFamily="2" charset="0"/>
                </a:defRPr>
              </a:lvl1pPr>
            </a:lstStyle>
            <a:p>
              <a:pPr algn="l"/>
              <a:r>
                <a:rPr lang="en-US" dirty="0"/>
                <a:t> </a:t>
              </a:r>
              <a:r>
                <a:rPr lang="en-US" dirty="0" err="1"/>
                <a:t>Transbordamento</a:t>
              </a:r>
              <a:endParaRPr lang="en-US" dirty="0"/>
            </a:p>
          </p:txBody>
        </p:sp>
        <p:sp>
          <p:nvSpPr>
            <p:cNvPr id="20" name="TextBox 19">
              <a:extLst>
                <a:ext uri="{FF2B5EF4-FFF2-40B4-BE49-F238E27FC236}">
                  <a16:creationId xmlns:a16="http://schemas.microsoft.com/office/drawing/2014/main" id="{23EF209E-2159-4157-A22C-9137AC7D7D81}"/>
                </a:ext>
              </a:extLst>
            </p:cNvPr>
            <p:cNvSpPr txBox="1"/>
            <p:nvPr/>
          </p:nvSpPr>
          <p:spPr>
            <a:xfrm>
              <a:off x="9238730" y="3329159"/>
              <a:ext cx="2143352" cy="585610"/>
            </a:xfrm>
            <a:prstGeom prst="rect">
              <a:avLst/>
            </a:prstGeom>
            <a:noFill/>
          </p:spPr>
          <p:txBody>
            <a:bodyPr wrap="square" rtlCol="0">
              <a:spAutoFit/>
            </a:bodyPr>
            <a:lstStyle>
              <a:defPPr>
                <a:defRPr lang="en-US"/>
              </a:defPPr>
              <a:lvl1pPr algn="r">
                <a:lnSpc>
                  <a:spcPct val="120000"/>
                </a:lnSpc>
                <a:defRPr sz="1200">
                  <a:solidFill>
                    <a:schemeClr val="bg1">
                      <a:lumMod val="65000"/>
                    </a:schemeClr>
                  </a:solidFill>
                  <a:cs typeface="Segoe UI" panose="020B0502040204020203" pitchFamily="34" charset="0"/>
                </a:defRPr>
              </a:lvl1pPr>
            </a:lstStyle>
            <a:p>
              <a:pPr algn="l"/>
              <a:r>
                <a:rPr lang="pt-BR" sz="1400" dirty="0">
                  <a:solidFill>
                    <a:schemeClr val="bg1"/>
                  </a:solidFill>
                  <a:latin typeface="Arial" panose="020B0604020202020204" pitchFamily="34" charset="0"/>
                  <a:cs typeface="Arial" panose="020B0604020202020204" pitchFamily="34" charset="0"/>
                </a:rPr>
                <a:t>Ganha-se com o esforço dos uplines e downlines.</a:t>
              </a:r>
              <a:endParaRPr lang="en-US" sz="1400" dirty="0">
                <a:solidFill>
                  <a:schemeClr val="bg1"/>
                </a:solidFill>
                <a:latin typeface="Arial" panose="020B0604020202020204" pitchFamily="34" charset="0"/>
                <a:cs typeface="Arial" panose="020B0604020202020204" pitchFamily="34" charset="0"/>
              </a:endParaRPr>
            </a:p>
          </p:txBody>
        </p:sp>
      </p:grpSp>
      <p:grpSp>
        <p:nvGrpSpPr>
          <p:cNvPr id="33" name="Group 32">
            <a:extLst>
              <a:ext uri="{FF2B5EF4-FFF2-40B4-BE49-F238E27FC236}">
                <a16:creationId xmlns:a16="http://schemas.microsoft.com/office/drawing/2014/main" id="{22E77311-7645-488E-8A1E-8588434EC2A0}"/>
              </a:ext>
            </a:extLst>
          </p:cNvPr>
          <p:cNvGrpSpPr/>
          <p:nvPr/>
        </p:nvGrpSpPr>
        <p:grpSpPr>
          <a:xfrm flipH="1">
            <a:off x="9087122" y="2826679"/>
            <a:ext cx="3181814" cy="864946"/>
            <a:chOff x="8778933" y="3014673"/>
            <a:chExt cx="3181814" cy="864946"/>
          </a:xfrm>
        </p:grpSpPr>
        <p:sp>
          <p:nvSpPr>
            <p:cNvPr id="34" name="TextBox 33">
              <a:extLst>
                <a:ext uri="{FF2B5EF4-FFF2-40B4-BE49-F238E27FC236}">
                  <a16:creationId xmlns:a16="http://schemas.microsoft.com/office/drawing/2014/main" id="{6998EF1B-4EA0-41F1-99C4-CC3E1D667B6B}"/>
                </a:ext>
              </a:extLst>
            </p:cNvPr>
            <p:cNvSpPr txBox="1"/>
            <p:nvPr/>
          </p:nvSpPr>
          <p:spPr>
            <a:xfrm>
              <a:off x="8778933" y="3014673"/>
              <a:ext cx="3181814" cy="338554"/>
            </a:xfrm>
            <a:prstGeom prst="rect">
              <a:avLst/>
            </a:prstGeom>
            <a:noFill/>
          </p:spPr>
          <p:txBody>
            <a:bodyPr wrap="square" rtlCol="0">
              <a:spAutoFit/>
            </a:bodyPr>
            <a:lstStyle>
              <a:defPPr>
                <a:defRPr lang="en-US"/>
              </a:defPPr>
              <a:lvl1pPr>
                <a:defRPr sz="1600" b="1">
                  <a:solidFill>
                    <a:schemeClr val="accent6"/>
                  </a:solidFill>
                  <a:latin typeface="+mj-lt"/>
                  <a:cs typeface="Rajdhani" panose="02000000000000000000" pitchFamily="2" charset="0"/>
                </a:defRPr>
              </a:lvl1pPr>
            </a:lstStyle>
            <a:p>
              <a:r>
                <a:rPr lang="en-IN" dirty="0" err="1"/>
                <a:t>Apreciação</a:t>
              </a:r>
              <a:r>
                <a:rPr lang="en-IN" dirty="0"/>
                <a:t> </a:t>
              </a:r>
              <a:r>
                <a:rPr lang="en-IN" dirty="0" err="1"/>
                <a:t>simbólica</a:t>
              </a:r>
              <a:endParaRPr lang="en-US" dirty="0"/>
            </a:p>
          </p:txBody>
        </p:sp>
        <p:sp>
          <p:nvSpPr>
            <p:cNvPr id="35" name="TextBox 34">
              <a:extLst>
                <a:ext uri="{FF2B5EF4-FFF2-40B4-BE49-F238E27FC236}">
                  <a16:creationId xmlns:a16="http://schemas.microsoft.com/office/drawing/2014/main" id="{8514B978-7D9B-41F1-82DD-999D25A2D614}"/>
                </a:ext>
              </a:extLst>
            </p:cNvPr>
            <p:cNvSpPr txBox="1"/>
            <p:nvPr/>
          </p:nvSpPr>
          <p:spPr>
            <a:xfrm>
              <a:off x="10031665" y="3294009"/>
              <a:ext cx="1901372" cy="585610"/>
            </a:xfrm>
            <a:prstGeom prst="rect">
              <a:avLst/>
            </a:prstGeom>
            <a:noFill/>
          </p:spPr>
          <p:txBody>
            <a:bodyPr wrap="square" rtlCol="0">
              <a:spAutoFit/>
            </a:bodyPr>
            <a:lstStyle>
              <a:defPPr>
                <a:defRPr lang="en-US"/>
              </a:defPPr>
              <a:lvl1pPr algn="r">
                <a:lnSpc>
                  <a:spcPct val="120000"/>
                </a:lnSpc>
                <a:defRPr sz="1200">
                  <a:solidFill>
                    <a:schemeClr val="bg1">
                      <a:lumMod val="65000"/>
                    </a:schemeClr>
                  </a:solidFill>
                  <a:cs typeface="Segoe UI" panose="020B0502040204020203" pitchFamily="34" charset="0"/>
                </a:defRPr>
              </a:lvl1pPr>
            </a:lstStyle>
            <a:p>
              <a:pPr algn="l"/>
              <a:r>
                <a:rPr lang="pt-BR" sz="1400" dirty="0">
                  <a:solidFill>
                    <a:schemeClr val="bg1"/>
                  </a:solidFill>
                  <a:latin typeface="Arial" panose="020B0604020202020204" pitchFamily="34" charset="0"/>
                  <a:cs typeface="Arial" panose="020B0604020202020204" pitchFamily="34" charset="0"/>
                </a:rPr>
                <a:t>Se o preço do token aumentar, ganha</a:t>
              </a:r>
              <a:endParaRPr lang="en-US" sz="1400" dirty="0">
                <a:solidFill>
                  <a:schemeClr val="bg1"/>
                </a:solidFill>
                <a:latin typeface="Arial" panose="020B0604020202020204" pitchFamily="34" charset="0"/>
                <a:cs typeface="Arial" panose="020B0604020202020204" pitchFamily="34" charset="0"/>
              </a:endParaRPr>
            </a:p>
          </p:txBody>
        </p:sp>
      </p:grpSp>
      <p:grpSp>
        <p:nvGrpSpPr>
          <p:cNvPr id="36" name="Group 35">
            <a:extLst>
              <a:ext uri="{FF2B5EF4-FFF2-40B4-BE49-F238E27FC236}">
                <a16:creationId xmlns:a16="http://schemas.microsoft.com/office/drawing/2014/main" id="{E5515912-A6BD-4DB1-AEB0-AD8D76A78FDD}"/>
              </a:ext>
            </a:extLst>
          </p:cNvPr>
          <p:cNvGrpSpPr/>
          <p:nvPr/>
        </p:nvGrpSpPr>
        <p:grpSpPr>
          <a:xfrm flipH="1">
            <a:off x="9107025" y="4650053"/>
            <a:ext cx="2691398" cy="861907"/>
            <a:chOff x="9265491" y="3178225"/>
            <a:chExt cx="2691398" cy="861907"/>
          </a:xfrm>
        </p:grpSpPr>
        <p:sp>
          <p:nvSpPr>
            <p:cNvPr id="37" name="TextBox 36">
              <a:extLst>
                <a:ext uri="{FF2B5EF4-FFF2-40B4-BE49-F238E27FC236}">
                  <a16:creationId xmlns:a16="http://schemas.microsoft.com/office/drawing/2014/main" id="{D1379EF5-14DE-4C02-B8C3-F3D7CF431F7E}"/>
                </a:ext>
              </a:extLst>
            </p:cNvPr>
            <p:cNvSpPr txBox="1"/>
            <p:nvPr/>
          </p:nvSpPr>
          <p:spPr>
            <a:xfrm>
              <a:off x="9265491" y="3178225"/>
              <a:ext cx="2691398" cy="338554"/>
            </a:xfrm>
            <a:prstGeom prst="rect">
              <a:avLst/>
            </a:prstGeom>
            <a:noFill/>
          </p:spPr>
          <p:txBody>
            <a:bodyPr wrap="square" rtlCol="0">
              <a:spAutoFit/>
            </a:bodyPr>
            <a:lstStyle>
              <a:defPPr>
                <a:defRPr lang="en-US"/>
              </a:defPPr>
              <a:lvl1pPr>
                <a:defRPr sz="1600" b="1">
                  <a:solidFill>
                    <a:schemeClr val="accent6"/>
                  </a:solidFill>
                  <a:latin typeface="+mj-lt"/>
                  <a:cs typeface="Rajdhani" panose="02000000000000000000" pitchFamily="2" charset="0"/>
                </a:defRPr>
              </a:lvl1pPr>
            </a:lstStyle>
            <a:p>
              <a:r>
                <a:rPr lang="en-US" dirty="0"/>
                <a:t>RECOMPENSAS DE APOSTAS</a:t>
              </a:r>
            </a:p>
          </p:txBody>
        </p:sp>
        <p:sp>
          <p:nvSpPr>
            <p:cNvPr id="38" name="TextBox 37">
              <a:extLst>
                <a:ext uri="{FF2B5EF4-FFF2-40B4-BE49-F238E27FC236}">
                  <a16:creationId xmlns:a16="http://schemas.microsoft.com/office/drawing/2014/main" id="{E6C64795-2D64-4DBF-B1DB-EDCDB25B7294}"/>
                </a:ext>
              </a:extLst>
            </p:cNvPr>
            <p:cNvSpPr txBox="1"/>
            <p:nvPr/>
          </p:nvSpPr>
          <p:spPr>
            <a:xfrm>
              <a:off x="9677789" y="3454522"/>
              <a:ext cx="2242153" cy="585610"/>
            </a:xfrm>
            <a:prstGeom prst="rect">
              <a:avLst/>
            </a:prstGeom>
            <a:noFill/>
          </p:spPr>
          <p:txBody>
            <a:bodyPr wrap="square" rtlCol="0">
              <a:spAutoFit/>
            </a:bodyPr>
            <a:lstStyle>
              <a:defPPr>
                <a:defRPr lang="en-US"/>
              </a:defPPr>
              <a:lvl1pPr>
                <a:lnSpc>
                  <a:spcPct val="120000"/>
                </a:lnSpc>
                <a:defRPr sz="1200">
                  <a:solidFill>
                    <a:schemeClr val="bg1">
                      <a:lumMod val="65000"/>
                    </a:schemeClr>
                  </a:solidFill>
                  <a:cs typeface="Segoe UI" panose="020B0502040204020203" pitchFamily="34" charset="0"/>
                </a:defRPr>
              </a:lvl1pPr>
            </a:lstStyle>
            <a:p>
              <a:r>
                <a:rPr lang="en-US" sz="1400" dirty="0" err="1">
                  <a:solidFill>
                    <a:schemeClr val="bg1"/>
                  </a:solidFill>
                  <a:latin typeface="Arial" panose="020B0604020202020204" pitchFamily="34" charset="0"/>
                  <a:cs typeface="Arial" panose="020B0604020202020204" pitchFamily="34" charset="0"/>
                </a:rPr>
                <a:t>Aposte</a:t>
              </a:r>
              <a:r>
                <a:rPr lang="en-US" sz="1400" dirty="0">
                  <a:solidFill>
                    <a:schemeClr val="bg1"/>
                  </a:solidFill>
                  <a:latin typeface="Arial" panose="020B0604020202020204" pitchFamily="34" charset="0"/>
                  <a:cs typeface="Arial" panose="020B0604020202020204" pitchFamily="34" charset="0"/>
                </a:rPr>
                <a:t> e </a:t>
              </a:r>
              <a:r>
                <a:rPr lang="en-US" sz="1400" dirty="0" err="1">
                  <a:solidFill>
                    <a:schemeClr val="bg1"/>
                  </a:solidFill>
                  <a:latin typeface="Arial" panose="020B0604020202020204" pitchFamily="34" charset="0"/>
                  <a:cs typeface="Arial" panose="020B0604020202020204" pitchFamily="34" charset="0"/>
                </a:rPr>
                <a:t>ganhe</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diariamente</a:t>
              </a:r>
              <a:r>
                <a:rPr lang="en-US" sz="1400" dirty="0">
                  <a:solidFill>
                    <a:schemeClr val="bg1"/>
                  </a:solidFill>
                  <a:latin typeface="Arial" panose="020B0604020202020204" pitchFamily="34" charset="0"/>
                  <a:cs typeface="Arial" panose="020B0604020202020204" pitchFamily="34" charset="0"/>
                </a:rPr>
                <a:t>.</a:t>
              </a:r>
            </a:p>
          </p:txBody>
        </p:sp>
      </p:grpSp>
      <p:pic>
        <p:nvPicPr>
          <p:cNvPr id="3" name="Picture 2" descr="A green lit up coin&#10;&#10;AI-generated content may be incorrect.">
            <a:extLst>
              <a:ext uri="{FF2B5EF4-FFF2-40B4-BE49-F238E27FC236}">
                <a16:creationId xmlns:a16="http://schemas.microsoft.com/office/drawing/2014/main" id="{0B8D6066-94FE-3383-4A07-2481F03D50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63" y="125617"/>
            <a:ext cx="868218" cy="868218"/>
          </a:xfrm>
          <a:prstGeom prst="rect">
            <a:avLst/>
          </a:prstGeom>
        </p:spPr>
      </p:pic>
      <p:sp>
        <p:nvSpPr>
          <p:cNvPr id="4" name="TextBox 3">
            <a:extLst>
              <a:ext uri="{FF2B5EF4-FFF2-40B4-BE49-F238E27FC236}">
                <a16:creationId xmlns:a16="http://schemas.microsoft.com/office/drawing/2014/main" id="{B0393843-B034-6925-90DE-F55B4D8D1B03}"/>
              </a:ext>
            </a:extLst>
          </p:cNvPr>
          <p:cNvSpPr txBox="1"/>
          <p:nvPr/>
        </p:nvSpPr>
        <p:spPr>
          <a:xfrm>
            <a:off x="129304" y="6516839"/>
            <a:ext cx="2091381" cy="276999"/>
          </a:xfrm>
          <a:prstGeom prst="rect">
            <a:avLst/>
          </a:prstGeom>
          <a:noFill/>
        </p:spPr>
        <p:txBody>
          <a:bodyPr wrap="square" rtlCol="0">
            <a:spAutoFit/>
          </a:bodyPr>
          <a:lstStyle/>
          <a:p>
            <a:pPr algn="l"/>
            <a:r>
              <a:rPr lang="en-US" sz="1200" b="1" kern="1200" spc="0" dirty="0">
                <a:solidFill>
                  <a:schemeClr val="accent6"/>
                </a:solidFill>
                <a:latin typeface="+mj-lt"/>
                <a:ea typeface="+mn-ea"/>
                <a:cs typeface="+mn-cs"/>
              </a:rPr>
              <a:t>www.</a:t>
            </a:r>
            <a:r>
              <a:rPr lang="en-IN" sz="1200" b="1" kern="1200" spc="0" dirty="0">
                <a:solidFill>
                  <a:schemeClr val="accent6"/>
                </a:solidFill>
                <a:latin typeface="+mj-lt"/>
                <a:ea typeface="+mn-ea"/>
                <a:cs typeface="+mn-cs"/>
              </a:rPr>
              <a:t>xsynergy.io</a:t>
            </a:r>
            <a:endParaRPr lang="id-ID" sz="1200" b="1" kern="1200" spc="0" dirty="0">
              <a:solidFill>
                <a:schemeClr val="accent6"/>
              </a:solidFill>
              <a:latin typeface="+mj-lt"/>
              <a:ea typeface="+mn-ea"/>
              <a:cs typeface="+mn-cs"/>
            </a:endParaRPr>
          </a:p>
        </p:txBody>
      </p:sp>
      <p:sp>
        <p:nvSpPr>
          <p:cNvPr id="24" name="TextBox 23">
            <a:extLst>
              <a:ext uri="{FF2B5EF4-FFF2-40B4-BE49-F238E27FC236}">
                <a16:creationId xmlns:a16="http://schemas.microsoft.com/office/drawing/2014/main" id="{E9E60B63-D86D-D039-D597-74206821B695}"/>
              </a:ext>
            </a:extLst>
          </p:cNvPr>
          <p:cNvSpPr txBox="1"/>
          <p:nvPr/>
        </p:nvSpPr>
        <p:spPr>
          <a:xfrm>
            <a:off x="3571158" y="928338"/>
            <a:ext cx="6096000" cy="1200329"/>
          </a:xfrm>
          <a:prstGeom prst="rect">
            <a:avLst/>
          </a:prstGeom>
          <a:noFill/>
        </p:spPr>
        <p:txBody>
          <a:bodyPr wrap="square">
            <a:spAutoFit/>
          </a:bodyPr>
          <a:lstStyle/>
          <a:p>
            <a:r>
              <a:rPr lang="en-IN" sz="3600" b="1" dirty="0">
                <a:solidFill>
                  <a:schemeClr val="bg1"/>
                </a:solidFill>
                <a:latin typeface="+mj-lt"/>
              </a:rPr>
              <a:t>QUATRO CAMINHOS </a:t>
            </a:r>
            <a:r>
              <a:rPr lang="en-IN" sz="3600" b="1" dirty="0">
                <a:solidFill>
                  <a:schemeClr val="accent6"/>
                </a:solidFill>
                <a:latin typeface="+mj-lt"/>
              </a:rPr>
              <a:t>PARA GANHAR</a:t>
            </a:r>
          </a:p>
        </p:txBody>
      </p:sp>
      <p:pic>
        <p:nvPicPr>
          <p:cNvPr id="26" name="Picture 25" descr="A green lit up coin&#10;&#10;AI-generated content may be incorrect.">
            <a:extLst>
              <a:ext uri="{FF2B5EF4-FFF2-40B4-BE49-F238E27FC236}">
                <a16:creationId xmlns:a16="http://schemas.microsoft.com/office/drawing/2014/main" id="{F7FF3A7C-E434-AE5F-31A8-5C293BF302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1695" y="1990661"/>
            <a:ext cx="4664677" cy="4664677"/>
          </a:xfrm>
          <a:prstGeom prst="rect">
            <a:avLst/>
          </a:prstGeom>
        </p:spPr>
      </p:pic>
    </p:spTree>
    <p:extLst>
      <p:ext uri="{BB962C8B-B14F-4D97-AF65-F5344CB8AC3E}">
        <p14:creationId xmlns:p14="http://schemas.microsoft.com/office/powerpoint/2010/main" val="228598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0AA13F-D59C-01D4-720A-623638B55FB6}"/>
            </a:ext>
          </a:extLst>
        </p:cNvPr>
        <p:cNvGrpSpPr/>
        <p:nvPr/>
      </p:nvGrpSpPr>
      <p:grpSpPr>
        <a:xfrm>
          <a:off x="0" y="0"/>
          <a:ext cx="0" cy="0"/>
          <a:chOff x="0" y="0"/>
          <a:chExt cx="0" cy="0"/>
        </a:xfrm>
      </p:grpSpPr>
      <p:pic>
        <p:nvPicPr>
          <p:cNvPr id="4" name="Picture 3" descr="Green lights in a black background&#10;&#10;AI-generated content may be incorrect.">
            <a:extLst>
              <a:ext uri="{FF2B5EF4-FFF2-40B4-BE49-F238E27FC236}">
                <a16:creationId xmlns:a16="http://schemas.microsoft.com/office/drawing/2014/main" id="{50D1280F-F793-D4AA-7DB3-0AE5A5D824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802"/>
            <a:ext cx="12191999" cy="6841066"/>
          </a:xfrm>
          <a:prstGeom prst="rect">
            <a:avLst/>
          </a:prstGeom>
        </p:spPr>
      </p:pic>
      <p:sp>
        <p:nvSpPr>
          <p:cNvPr id="5" name="Rectangle 4">
            <a:extLst>
              <a:ext uri="{FF2B5EF4-FFF2-40B4-BE49-F238E27FC236}">
                <a16:creationId xmlns:a16="http://schemas.microsoft.com/office/drawing/2014/main" id="{AD7841AE-0A92-FC2A-0F2F-8F945043FEB6}"/>
              </a:ext>
            </a:extLst>
          </p:cNvPr>
          <p:cNvSpPr/>
          <p:nvPr/>
        </p:nvSpPr>
        <p:spPr>
          <a:xfrm flipH="1">
            <a:off x="-2" y="-901"/>
            <a:ext cx="12192001" cy="6858000"/>
          </a:xfrm>
          <a:prstGeom prst="rect">
            <a:avLst/>
          </a:prstGeom>
          <a:solidFill>
            <a:schemeClr val="tx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solidFill>
            </a:endParaRPr>
          </a:p>
        </p:txBody>
      </p:sp>
      <p:pic>
        <p:nvPicPr>
          <p:cNvPr id="15" name="Picture 14" descr="A green keyhole with hexagons and numbers&#10;&#10;AI-generated content may be incorrect.">
            <a:extLst>
              <a:ext uri="{FF2B5EF4-FFF2-40B4-BE49-F238E27FC236}">
                <a16:creationId xmlns:a16="http://schemas.microsoft.com/office/drawing/2014/main" id="{7A7B9E09-5461-3F08-223A-4D208C11CD09}"/>
              </a:ext>
            </a:extLst>
          </p:cNvPr>
          <p:cNvPicPr>
            <a:picLocks noChangeAspect="1"/>
          </p:cNvPicPr>
          <p:nvPr/>
        </p:nvPicPr>
        <p:blipFill>
          <a:blip r:embed="rId4">
            <a:alphaModFix amt="23000"/>
            <a:extLst>
              <a:ext uri="{28A0092B-C50C-407E-A947-70E740481C1C}">
                <a14:useLocalDpi xmlns:a14="http://schemas.microsoft.com/office/drawing/2010/main" val="0"/>
              </a:ext>
            </a:extLst>
          </a:blip>
          <a:srcRect t="9476" b="17680"/>
          <a:stretch>
            <a:fillRect/>
          </a:stretch>
        </p:blipFill>
        <p:spPr>
          <a:xfrm>
            <a:off x="0" y="-19637"/>
            <a:ext cx="12191997" cy="6877638"/>
          </a:xfrm>
          <a:prstGeom prst="rect">
            <a:avLst/>
          </a:prstGeom>
        </p:spPr>
      </p:pic>
      <p:sp>
        <p:nvSpPr>
          <p:cNvPr id="16" name="TextBox 15">
            <a:extLst>
              <a:ext uri="{FF2B5EF4-FFF2-40B4-BE49-F238E27FC236}">
                <a16:creationId xmlns:a16="http://schemas.microsoft.com/office/drawing/2014/main" id="{4FE79272-F5DD-7C54-623C-50F06E3AAFF1}"/>
              </a:ext>
            </a:extLst>
          </p:cNvPr>
          <p:cNvSpPr txBox="1"/>
          <p:nvPr/>
        </p:nvSpPr>
        <p:spPr>
          <a:xfrm>
            <a:off x="1875928" y="306633"/>
            <a:ext cx="8304728" cy="707886"/>
          </a:xfrm>
          <a:prstGeom prst="rect">
            <a:avLst/>
          </a:prstGeom>
        </p:spPr>
        <p:txBody>
          <a:bodyPr wrap="square" rtlCol="0" anchor="b">
            <a:spAutoFit/>
          </a:bodyPr>
          <a:lstStyle/>
          <a:p>
            <a:pPr algn="ctr"/>
            <a:r>
              <a:rPr lang="en-US" sz="4000" b="1" dirty="0">
                <a:solidFill>
                  <a:schemeClr val="bg1"/>
                </a:solidFill>
                <a:latin typeface="+mj-lt"/>
              </a:rPr>
              <a:t>XSYNERGY </a:t>
            </a:r>
            <a:r>
              <a:rPr lang="en-IN" sz="4000" b="1" dirty="0">
                <a:solidFill>
                  <a:schemeClr val="accent6"/>
                </a:solidFill>
                <a:latin typeface="+mj-lt"/>
              </a:rPr>
              <a:t>COFRE &amp;</a:t>
            </a:r>
            <a:r>
              <a:rPr lang="en-IN" sz="4000" b="1" dirty="0">
                <a:solidFill>
                  <a:schemeClr val="bg1"/>
                </a:solidFill>
                <a:latin typeface="+mj-lt"/>
              </a:rPr>
              <a:t> APY</a:t>
            </a:r>
            <a:endParaRPr lang="en-ID" sz="4000" b="1" dirty="0">
              <a:solidFill>
                <a:schemeClr val="bg1"/>
              </a:solidFill>
              <a:latin typeface="+mj-lt"/>
            </a:endParaRPr>
          </a:p>
        </p:txBody>
      </p:sp>
      <p:pic>
        <p:nvPicPr>
          <p:cNvPr id="3" name="Picture 2" descr="A green lit up coin&#10;&#10;AI-generated content may be incorrect.">
            <a:extLst>
              <a:ext uri="{FF2B5EF4-FFF2-40B4-BE49-F238E27FC236}">
                <a16:creationId xmlns:a16="http://schemas.microsoft.com/office/drawing/2014/main" id="{55589D6D-113B-3806-E04A-68760F782C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363" y="125617"/>
            <a:ext cx="868218" cy="868218"/>
          </a:xfrm>
          <a:prstGeom prst="rect">
            <a:avLst/>
          </a:prstGeom>
        </p:spPr>
      </p:pic>
      <p:sp>
        <p:nvSpPr>
          <p:cNvPr id="2" name="TextBox 1">
            <a:extLst>
              <a:ext uri="{FF2B5EF4-FFF2-40B4-BE49-F238E27FC236}">
                <a16:creationId xmlns:a16="http://schemas.microsoft.com/office/drawing/2014/main" id="{3269CD92-F38C-50C1-ED5C-9234E3F7EA5C}"/>
              </a:ext>
            </a:extLst>
          </p:cNvPr>
          <p:cNvSpPr txBox="1"/>
          <p:nvPr/>
        </p:nvSpPr>
        <p:spPr>
          <a:xfrm>
            <a:off x="129304" y="6516839"/>
            <a:ext cx="2091381" cy="276999"/>
          </a:xfrm>
          <a:prstGeom prst="rect">
            <a:avLst/>
          </a:prstGeom>
          <a:noFill/>
        </p:spPr>
        <p:txBody>
          <a:bodyPr wrap="square" rtlCol="0">
            <a:spAutoFit/>
          </a:bodyPr>
          <a:lstStyle/>
          <a:p>
            <a:pPr algn="l"/>
            <a:r>
              <a:rPr lang="en-US" sz="1200" b="1" kern="1200" spc="0" dirty="0">
                <a:solidFill>
                  <a:schemeClr val="accent6"/>
                </a:solidFill>
                <a:latin typeface="+mj-lt"/>
                <a:ea typeface="+mn-ea"/>
                <a:cs typeface="+mn-cs"/>
              </a:rPr>
              <a:t>www.</a:t>
            </a:r>
            <a:r>
              <a:rPr lang="en-IN" sz="1200" b="1" kern="1200" spc="0" dirty="0">
                <a:solidFill>
                  <a:schemeClr val="accent6"/>
                </a:solidFill>
                <a:latin typeface="+mj-lt"/>
                <a:ea typeface="+mn-ea"/>
                <a:cs typeface="+mn-cs"/>
              </a:rPr>
              <a:t>xsynergy.io</a:t>
            </a:r>
            <a:endParaRPr lang="id-ID" sz="1200" b="1" kern="1200" spc="0" dirty="0">
              <a:solidFill>
                <a:schemeClr val="accent6"/>
              </a:solidFill>
              <a:latin typeface="+mj-lt"/>
              <a:ea typeface="+mn-ea"/>
              <a:cs typeface="+mn-cs"/>
            </a:endParaRPr>
          </a:p>
        </p:txBody>
      </p:sp>
      <p:sp>
        <p:nvSpPr>
          <p:cNvPr id="9" name="TextBox 8">
            <a:extLst>
              <a:ext uri="{FF2B5EF4-FFF2-40B4-BE49-F238E27FC236}">
                <a16:creationId xmlns:a16="http://schemas.microsoft.com/office/drawing/2014/main" id="{61C0CFC4-7A24-EDEF-EABE-1FA13796045B}"/>
              </a:ext>
            </a:extLst>
          </p:cNvPr>
          <p:cNvSpPr txBox="1"/>
          <p:nvPr/>
        </p:nvSpPr>
        <p:spPr>
          <a:xfrm>
            <a:off x="8602938" y="137356"/>
            <a:ext cx="3613187" cy="338554"/>
          </a:xfrm>
          <a:prstGeom prst="rect">
            <a:avLst/>
          </a:prstGeom>
          <a:noFill/>
        </p:spPr>
        <p:txBody>
          <a:bodyPr wrap="square">
            <a:spAutoFit/>
          </a:bodyPr>
          <a:lstStyle/>
          <a:p>
            <a:r>
              <a:rPr lang="en-IN" sz="1600" b="1" dirty="0">
                <a:solidFill>
                  <a:schemeClr val="accent6"/>
                </a:solidFill>
                <a:latin typeface="+mj-lt"/>
              </a:rPr>
              <a:t>Vamos </a:t>
            </a:r>
            <a:r>
              <a:rPr lang="en-IN" sz="1600" b="1" dirty="0" err="1">
                <a:solidFill>
                  <a:schemeClr val="accent6"/>
                </a:solidFill>
                <a:latin typeface="+mj-lt"/>
              </a:rPr>
              <a:t>multiplicar</a:t>
            </a:r>
            <a:r>
              <a:rPr lang="en-IN" sz="1600" b="1" dirty="0">
                <a:solidFill>
                  <a:schemeClr val="accent6"/>
                </a:solidFill>
                <a:latin typeface="+mj-lt"/>
              </a:rPr>
              <a:t> </a:t>
            </a:r>
            <a:r>
              <a:rPr lang="en-IN" sz="1600" b="1" dirty="0">
                <a:solidFill>
                  <a:schemeClr val="bg1"/>
                </a:solidFill>
                <a:latin typeface="+mj-lt"/>
              </a:rPr>
              <a:t>As </a:t>
            </a:r>
            <a:r>
              <a:rPr lang="en-IN" sz="1600" b="1" dirty="0" err="1">
                <a:solidFill>
                  <a:schemeClr val="bg1"/>
                </a:solidFill>
                <a:latin typeface="+mj-lt"/>
              </a:rPr>
              <a:t>suas</a:t>
            </a:r>
            <a:r>
              <a:rPr lang="en-IN" sz="1600" b="1" dirty="0">
                <a:solidFill>
                  <a:schemeClr val="bg1"/>
                </a:solidFill>
                <a:latin typeface="+mj-lt"/>
              </a:rPr>
              <a:t> </a:t>
            </a:r>
            <a:r>
              <a:rPr lang="en-IN" sz="1600" b="1" dirty="0" err="1">
                <a:solidFill>
                  <a:schemeClr val="bg1"/>
                </a:solidFill>
                <a:latin typeface="+mj-lt"/>
              </a:rPr>
              <a:t>recompensas</a:t>
            </a:r>
            <a:endParaRPr lang="en-IN" sz="1600" b="1" dirty="0">
              <a:solidFill>
                <a:schemeClr val="bg1"/>
              </a:solidFill>
              <a:latin typeface="+mj-lt"/>
            </a:endParaRPr>
          </a:p>
        </p:txBody>
      </p:sp>
      <p:sp>
        <p:nvSpPr>
          <p:cNvPr id="17" name="Rectangle 16">
            <a:extLst>
              <a:ext uri="{FF2B5EF4-FFF2-40B4-BE49-F238E27FC236}">
                <a16:creationId xmlns:a16="http://schemas.microsoft.com/office/drawing/2014/main" id="{C3E90C14-1A63-B38A-FB20-1DF8C15765CE}"/>
              </a:ext>
            </a:extLst>
          </p:cNvPr>
          <p:cNvSpPr/>
          <p:nvPr/>
        </p:nvSpPr>
        <p:spPr>
          <a:xfrm>
            <a:off x="498764" y="2601877"/>
            <a:ext cx="11317415" cy="3638072"/>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graphicFrame>
        <p:nvGraphicFramePr>
          <p:cNvPr id="6" name="Table 5">
            <a:extLst>
              <a:ext uri="{FF2B5EF4-FFF2-40B4-BE49-F238E27FC236}">
                <a16:creationId xmlns:a16="http://schemas.microsoft.com/office/drawing/2014/main" id="{9F18D61F-BAEC-9765-8A45-A7F0203336A0}"/>
              </a:ext>
            </a:extLst>
          </p:cNvPr>
          <p:cNvGraphicFramePr>
            <a:graphicFrameLocks noGrp="1"/>
          </p:cNvGraphicFramePr>
          <p:nvPr>
            <p:extLst>
              <p:ext uri="{D42A27DB-BD31-4B8C-83A1-F6EECF244321}">
                <p14:modId xmlns:p14="http://schemas.microsoft.com/office/powerpoint/2010/main" val="3927939042"/>
              </p:ext>
            </p:extLst>
          </p:nvPr>
        </p:nvGraphicFramePr>
        <p:xfrm>
          <a:off x="510827" y="2156622"/>
          <a:ext cx="11317415" cy="4560342"/>
        </p:xfrm>
        <a:graphic>
          <a:graphicData uri="http://schemas.openxmlformats.org/drawingml/2006/table">
            <a:tbl>
              <a:tblPr firstRow="1" bandRow="1">
                <a:tableStyleId>{E8B1032C-EA38-4F05-BA0D-38AFFFC7BED3}</a:tableStyleId>
              </a:tblPr>
              <a:tblGrid>
                <a:gridCol w="2282221">
                  <a:extLst>
                    <a:ext uri="{9D8B030D-6E8A-4147-A177-3AD203B41FA5}">
                      <a16:colId xmlns:a16="http://schemas.microsoft.com/office/drawing/2014/main" val="3121714536"/>
                    </a:ext>
                  </a:extLst>
                </a:gridCol>
                <a:gridCol w="2337388">
                  <a:extLst>
                    <a:ext uri="{9D8B030D-6E8A-4147-A177-3AD203B41FA5}">
                      <a16:colId xmlns:a16="http://schemas.microsoft.com/office/drawing/2014/main" val="3212096320"/>
                    </a:ext>
                  </a:extLst>
                </a:gridCol>
                <a:gridCol w="2816835">
                  <a:extLst>
                    <a:ext uri="{9D8B030D-6E8A-4147-A177-3AD203B41FA5}">
                      <a16:colId xmlns:a16="http://schemas.microsoft.com/office/drawing/2014/main" val="4068632567"/>
                    </a:ext>
                  </a:extLst>
                </a:gridCol>
                <a:gridCol w="1833474">
                  <a:extLst>
                    <a:ext uri="{9D8B030D-6E8A-4147-A177-3AD203B41FA5}">
                      <a16:colId xmlns:a16="http://schemas.microsoft.com/office/drawing/2014/main" val="163715673"/>
                    </a:ext>
                  </a:extLst>
                </a:gridCol>
                <a:gridCol w="2047497">
                  <a:extLst>
                    <a:ext uri="{9D8B030D-6E8A-4147-A177-3AD203B41FA5}">
                      <a16:colId xmlns:a16="http://schemas.microsoft.com/office/drawing/2014/main" val="3070907641"/>
                    </a:ext>
                  </a:extLst>
                </a:gridCol>
              </a:tblGrid>
              <a:tr h="695306">
                <a:tc>
                  <a:txBody>
                    <a:bodyPr/>
                    <a:lstStyle/>
                    <a:p>
                      <a:pPr algn="ctr">
                        <a:buNone/>
                      </a:pPr>
                      <a:r>
                        <a:rPr lang="en-IN" sz="2000" b="1" kern="1200" dirty="0">
                          <a:solidFill>
                            <a:schemeClr val="bg1"/>
                          </a:solidFill>
                          <a:latin typeface="Arial" panose="020B0604020202020204" pitchFamily="34" charset="0"/>
                          <a:ea typeface="+mn-ea"/>
                          <a:cs typeface="Arial" panose="020B0604020202020204" pitchFamily="34" charset="0"/>
                        </a:rPr>
                        <a:t>NÍVEL</a:t>
                      </a:r>
                    </a:p>
                  </a:txBody>
                  <a:tcPr anchor="ctr"/>
                </a:tc>
                <a:tc>
                  <a:txBody>
                    <a:bodyPr/>
                    <a:lstStyle/>
                    <a:p>
                      <a:pPr algn="ctr">
                        <a:buNone/>
                      </a:pPr>
                      <a:r>
                        <a:rPr lang="en-IN" sz="2000" b="1" kern="1200" dirty="0">
                          <a:solidFill>
                            <a:schemeClr val="bg1"/>
                          </a:solidFill>
                          <a:latin typeface="Arial" panose="020B0604020202020204" pitchFamily="34" charset="0"/>
                          <a:ea typeface="+mn-ea"/>
                          <a:cs typeface="Arial" panose="020B0604020202020204" pitchFamily="34" charset="0"/>
                        </a:rPr>
                        <a:t>NÍVEL DE SLOT</a:t>
                      </a:r>
                    </a:p>
                  </a:txBody>
                  <a:tcPr anchor="ctr"/>
                </a:tc>
                <a:tc>
                  <a:txBody>
                    <a:bodyPr/>
                    <a:lstStyle/>
                    <a:p>
                      <a:pPr algn="ctr">
                        <a:buNone/>
                      </a:pPr>
                      <a:r>
                        <a:rPr lang="en-IN" sz="2000" b="1" kern="1200" dirty="0">
                          <a:solidFill>
                            <a:schemeClr val="bg1"/>
                          </a:solidFill>
                          <a:latin typeface="Arial" panose="020B0604020202020204" pitchFamily="34" charset="0"/>
                          <a:ea typeface="+mn-ea"/>
                          <a:cs typeface="Arial" panose="020B0604020202020204" pitchFamily="34" charset="0"/>
                        </a:rPr>
                        <a:t>DURAÇÃO DO BLOQUEIO</a:t>
                      </a:r>
                    </a:p>
                  </a:txBody>
                  <a:tcPr anchor="ctr"/>
                </a:tc>
                <a:tc>
                  <a:txBody>
                    <a:bodyPr/>
                    <a:lstStyle/>
                    <a:p>
                      <a:pPr algn="ctr">
                        <a:buNone/>
                      </a:pPr>
                      <a:r>
                        <a:rPr lang="en-IN" sz="2000" b="1" kern="1200" dirty="0">
                          <a:solidFill>
                            <a:schemeClr val="bg1"/>
                          </a:solidFill>
                          <a:latin typeface="Arial" panose="020B0604020202020204" pitchFamily="34" charset="0"/>
                          <a:ea typeface="+mn-ea"/>
                          <a:cs typeface="Arial" panose="020B0604020202020204" pitchFamily="34" charset="0"/>
                        </a:rPr>
                        <a:t>APY</a:t>
                      </a:r>
                    </a:p>
                  </a:txBody>
                  <a:tcPr anchor="ctr"/>
                </a:tc>
                <a:tc>
                  <a:txBody>
                    <a:bodyPr/>
                    <a:lstStyle/>
                    <a:p>
                      <a:pPr algn="ctr">
                        <a:buNone/>
                      </a:pPr>
                      <a:r>
                        <a:rPr lang="en-IN" sz="2000" b="1" kern="1200" dirty="0">
                          <a:solidFill>
                            <a:schemeClr val="bg1"/>
                          </a:solidFill>
                          <a:latin typeface="Arial" panose="020B0604020202020204" pitchFamily="34" charset="0"/>
                          <a:ea typeface="+mn-ea"/>
                          <a:cs typeface="Arial" panose="020B0604020202020204" pitchFamily="34" charset="0"/>
                        </a:rPr>
                        <a:t>ROI MÁXIMO</a:t>
                      </a:r>
                    </a:p>
                  </a:txBody>
                  <a:tcPr anchor="ctr"/>
                </a:tc>
                <a:extLst>
                  <a:ext uri="{0D108BD9-81ED-4DB2-BD59-A6C34878D82A}">
                    <a16:rowId xmlns:a16="http://schemas.microsoft.com/office/drawing/2014/main" val="1938135931"/>
                  </a:ext>
                </a:extLst>
              </a:tr>
              <a:tr h="590528">
                <a:tc>
                  <a:txBody>
                    <a:bodyPr/>
                    <a:lstStyle/>
                    <a:p>
                      <a:pPr algn="ctr"/>
                      <a:r>
                        <a:rPr lang="en-IN" sz="24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INICIANTE</a:t>
                      </a:r>
                    </a:p>
                  </a:txBody>
                  <a:tcPr anchor="ctr">
                    <a:solidFill>
                      <a:schemeClr val="accent6">
                        <a:alpha val="75000"/>
                      </a:schemeClr>
                    </a:solidFill>
                  </a:tcPr>
                </a:tc>
                <a:tc>
                  <a:txBody>
                    <a:bodyPr/>
                    <a:lstStyle/>
                    <a:p>
                      <a:pPr marL="0" algn="ctr" defTabSz="914400" rtl="0" eaLnBrk="1" latinLnBrk="0" hangingPunct="1"/>
                      <a:r>
                        <a:rPr lang="en-IN" sz="20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 RANHURA </a:t>
                      </a:r>
                      <a:r>
                        <a:rPr lang="en-IN" sz="2000" b="1" kern="1200" dirty="0" err="1">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uma</a:t>
                      </a:r>
                      <a:endParaRPr lang="en-IN" sz="20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endParaRPr>
                    </a:p>
                  </a:txBody>
                  <a:tcPr anchor="ctr">
                    <a:solidFill>
                      <a:schemeClr val="accent6">
                        <a:alpha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2400" b="1" kern="1200" dirty="0" err="1">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trezentos</a:t>
                      </a:r>
                      <a:r>
                        <a:rPr lang="en-IN" sz="24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 e </a:t>
                      </a:r>
                      <a:r>
                        <a:rPr lang="en-IN" sz="2400" b="1" kern="1200" dirty="0" err="1">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sessenta</a:t>
                      </a:r>
                      <a:r>
                        <a:rPr lang="en-IN" sz="24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 DIAS</a:t>
                      </a:r>
                    </a:p>
                  </a:txBody>
                  <a:tcPr anchor="ctr">
                    <a:solidFill>
                      <a:schemeClr val="accent6">
                        <a:alpha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800" b="1" kern="1200" dirty="0" err="1">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noventa</a:t>
                      </a:r>
                      <a:r>
                        <a:rPr lang="en-IN" sz="18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 </a:t>
                      </a:r>
                      <a:r>
                        <a:rPr lang="en-IN" sz="1800" b="1" kern="1200" dirty="0" err="1">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por</a:t>
                      </a:r>
                      <a:r>
                        <a:rPr lang="en-IN" sz="18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 cento</a:t>
                      </a:r>
                    </a:p>
                  </a:txBody>
                  <a:tcPr anchor="ctr">
                    <a:solidFill>
                      <a:schemeClr val="accent6">
                        <a:alpha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800" b="1" kern="1200" dirty="0" err="1">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dois</a:t>
                      </a:r>
                      <a:r>
                        <a:rPr lang="en-IN" sz="18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 </a:t>
                      </a:r>
                      <a:r>
                        <a:rPr lang="en-IN" sz="1800" b="1" kern="1200" dirty="0" err="1">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multiplicam</a:t>
                      </a:r>
                      <a:endParaRPr lang="en-IN" sz="18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endParaRPr>
                    </a:p>
                  </a:txBody>
                  <a:tcPr anchor="ctr">
                    <a:solidFill>
                      <a:schemeClr val="accent6">
                        <a:alpha val="75000"/>
                      </a:schemeClr>
                    </a:solidFill>
                  </a:tcPr>
                </a:tc>
                <a:extLst>
                  <a:ext uri="{0D108BD9-81ED-4DB2-BD59-A6C34878D82A}">
                    <a16:rowId xmlns:a16="http://schemas.microsoft.com/office/drawing/2014/main" val="2035508653"/>
                  </a:ext>
                </a:extLst>
              </a:tr>
              <a:tr h="658902">
                <a:tc>
                  <a:txBody>
                    <a:bodyPr/>
                    <a:lstStyle/>
                    <a:p>
                      <a:pPr marL="0" algn="ctr" defTabSz="914400" rtl="0" eaLnBrk="1" latinLnBrk="0" hangingPunct="1"/>
                      <a:r>
                        <a:rPr lang="en-IN" sz="24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BRONZE</a:t>
                      </a:r>
                    </a:p>
                  </a:txBody>
                  <a:tcPr anchor="ctr"/>
                </a:tc>
                <a:tc>
                  <a:txBody>
                    <a:bodyPr/>
                    <a:lstStyle/>
                    <a:p>
                      <a:pPr marL="0" algn="ctr" defTabSz="914400" rtl="0" eaLnBrk="1" latinLnBrk="0" hangingPunct="1"/>
                      <a:r>
                        <a:rPr lang="en-IN" sz="20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RANHURA </a:t>
                      </a:r>
                      <a:r>
                        <a:rPr lang="en-IN" sz="2000" b="1" kern="1200" dirty="0" err="1">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três</a:t>
                      </a:r>
                      <a:endParaRPr lang="en-IN" sz="20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endParaRPr>
                    </a:p>
                  </a:txBody>
                  <a:tcPr anchor="ctr"/>
                </a:tc>
                <a:tc>
                  <a:txBody>
                    <a:bodyPr/>
                    <a:lstStyle/>
                    <a:p>
                      <a:pPr marL="0" algn="ctr" defTabSz="914400" rtl="0" eaLnBrk="1" latinLnBrk="0" hangingPunct="1"/>
                      <a:r>
                        <a:rPr lang="en-IN" sz="2400" b="1" kern="1200" dirty="0" err="1">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trezentos</a:t>
                      </a:r>
                      <a:r>
                        <a:rPr lang="en-IN" sz="24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 DIAS</a:t>
                      </a:r>
                    </a:p>
                  </a:txBody>
                  <a:tcPr anchor="ctr"/>
                </a:tc>
                <a:tc>
                  <a:txBody>
                    <a:bodyPr/>
                    <a:lstStyle/>
                    <a:p>
                      <a:pPr marL="0" algn="ctr" defTabSz="914400" rtl="0" eaLnBrk="1" latinLnBrk="0" hangingPunct="1"/>
                      <a:r>
                        <a:rPr lang="pt-BR" sz="18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cento e vinte por cento</a:t>
                      </a:r>
                      <a:endParaRPr lang="en-IN" sz="18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endParaRPr>
                    </a:p>
                  </a:txBody>
                  <a:tcPr anchor="ctr"/>
                </a:tc>
                <a:tc>
                  <a:txBody>
                    <a:bodyPr/>
                    <a:lstStyle/>
                    <a:p>
                      <a:pPr marL="0" algn="ctr" defTabSz="914400" rtl="0" eaLnBrk="1" latinLnBrk="0" hangingPunct="1"/>
                      <a:r>
                        <a:rPr lang="en-IN" sz="1800" b="1" kern="1200" dirty="0" err="1">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dois</a:t>
                      </a:r>
                      <a:r>
                        <a:rPr lang="en-IN" sz="18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 </a:t>
                      </a:r>
                      <a:r>
                        <a:rPr lang="en-IN" sz="1800" b="1" kern="1200" dirty="0" err="1">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ponto</a:t>
                      </a:r>
                      <a:r>
                        <a:rPr lang="en-IN" sz="18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 </a:t>
                      </a:r>
                      <a:r>
                        <a:rPr lang="en-IN" sz="1800" b="1" kern="1200" dirty="0" err="1">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cinco</a:t>
                      </a:r>
                      <a:r>
                        <a:rPr lang="en-IN" sz="18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 </a:t>
                      </a:r>
                      <a:r>
                        <a:rPr lang="en-IN" sz="1800" b="1" kern="1200" dirty="0" err="1">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multiplicam</a:t>
                      </a:r>
                      <a:endParaRPr lang="en-IN" sz="18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3789732747"/>
                  </a:ext>
                </a:extLst>
              </a:tr>
              <a:tr h="607538">
                <a:tc>
                  <a:txBody>
                    <a:bodyPr/>
                    <a:lstStyle/>
                    <a:p>
                      <a:pPr algn="ctr"/>
                      <a:r>
                        <a:rPr lang="en-IN" sz="24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PRATA</a:t>
                      </a:r>
                    </a:p>
                  </a:txBody>
                  <a:tcPr anchor="ctr">
                    <a:solidFill>
                      <a:schemeClr val="accent6">
                        <a:alpha val="74000"/>
                      </a:schemeClr>
                    </a:solidFill>
                  </a:tcPr>
                </a:tc>
                <a:tc>
                  <a:txBody>
                    <a:bodyPr/>
                    <a:lstStyle/>
                    <a:p>
                      <a:pPr marL="0" algn="ctr" defTabSz="914400" rtl="0" eaLnBrk="1" latinLnBrk="0" hangingPunct="1"/>
                      <a:r>
                        <a:rPr lang="en-IN" sz="18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RANHURA seis</a:t>
                      </a:r>
                    </a:p>
                  </a:txBody>
                  <a:tcPr anchor="ctr">
                    <a:solidFill>
                      <a:schemeClr val="accent6">
                        <a:alpha val="74000"/>
                      </a:schemeClr>
                    </a:solidFill>
                  </a:tcPr>
                </a:tc>
                <a:tc>
                  <a:txBody>
                    <a:bodyPr/>
                    <a:lstStyle/>
                    <a:p>
                      <a:pPr marL="0" algn="ctr" defTabSz="914400" rtl="0" eaLnBrk="1" latinLnBrk="0" hangingPunct="1"/>
                      <a:r>
                        <a:rPr lang="en-IN" sz="2400" b="1" kern="1200" dirty="0" err="1">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duzentos</a:t>
                      </a:r>
                      <a:r>
                        <a:rPr lang="en-IN" sz="24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 DIAS</a:t>
                      </a:r>
                    </a:p>
                  </a:txBody>
                  <a:tcPr anchor="ctr">
                    <a:solidFill>
                      <a:schemeClr val="accent6">
                        <a:alpha val="74000"/>
                      </a:schemeClr>
                    </a:solidFill>
                  </a:tcPr>
                </a:tc>
                <a:tc>
                  <a:txBody>
                    <a:bodyPr/>
                    <a:lstStyle/>
                    <a:p>
                      <a:pPr marL="0" algn="ctr" defTabSz="914400" rtl="0" eaLnBrk="1" latinLnBrk="0" hangingPunct="1"/>
                      <a:r>
                        <a:rPr lang="pt-BR" sz="18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cento e oitenta por cento</a:t>
                      </a:r>
                      <a:endParaRPr lang="en-IN" sz="18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endParaRPr>
                    </a:p>
                  </a:txBody>
                  <a:tcPr anchor="ctr">
                    <a:solidFill>
                      <a:schemeClr val="accent6">
                        <a:alpha val="74000"/>
                      </a:schemeClr>
                    </a:solidFill>
                  </a:tcPr>
                </a:tc>
                <a:tc>
                  <a:txBody>
                    <a:bodyPr/>
                    <a:lstStyle/>
                    <a:p>
                      <a:pPr marL="0" algn="ctr" defTabSz="914400" rtl="0" eaLnBrk="1" latinLnBrk="0" hangingPunct="1"/>
                      <a:r>
                        <a:rPr lang="en-IN" sz="1800" b="1" kern="1200" dirty="0" err="1">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três</a:t>
                      </a:r>
                      <a:r>
                        <a:rPr lang="en-IN" sz="18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 </a:t>
                      </a:r>
                      <a:r>
                        <a:rPr lang="en-IN" sz="1800" b="1" kern="1200" dirty="0" err="1">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multiplicam</a:t>
                      </a:r>
                      <a:endParaRPr lang="en-IN" sz="18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endParaRPr>
                    </a:p>
                  </a:txBody>
                  <a:tcPr anchor="ctr">
                    <a:solidFill>
                      <a:schemeClr val="accent6">
                        <a:alpha val="74000"/>
                      </a:schemeClr>
                    </a:solidFill>
                  </a:tcPr>
                </a:tc>
                <a:extLst>
                  <a:ext uri="{0D108BD9-81ED-4DB2-BD59-A6C34878D82A}">
                    <a16:rowId xmlns:a16="http://schemas.microsoft.com/office/drawing/2014/main" val="465175194"/>
                  </a:ext>
                </a:extLst>
              </a:tr>
              <a:tr h="658902">
                <a:tc>
                  <a:txBody>
                    <a:bodyPr/>
                    <a:lstStyle/>
                    <a:p>
                      <a:pPr algn="ctr"/>
                      <a:r>
                        <a:rPr lang="en-IN" sz="24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OURO</a:t>
                      </a:r>
                    </a:p>
                  </a:txBody>
                  <a:tcPr anchor="ctr"/>
                </a:tc>
                <a:tc>
                  <a:txBody>
                    <a:bodyPr/>
                    <a:lstStyle/>
                    <a:p>
                      <a:pPr marL="0" algn="ctr" defTabSz="914400" rtl="0" eaLnBrk="1" latinLnBrk="0" hangingPunct="1"/>
                      <a:r>
                        <a:rPr lang="en-IN" sz="20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RANHURA </a:t>
                      </a:r>
                      <a:r>
                        <a:rPr lang="en-IN" sz="2000" b="1" kern="1200" dirty="0" err="1">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nove</a:t>
                      </a:r>
                      <a:endParaRPr lang="en-IN" sz="20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endParaRPr>
                    </a:p>
                  </a:txBody>
                  <a:tcPr anchor="ctr"/>
                </a:tc>
                <a:tc>
                  <a:txBody>
                    <a:bodyPr/>
                    <a:lstStyle/>
                    <a:p>
                      <a:pPr marL="0" algn="ctr" defTabSz="914400" rtl="0" eaLnBrk="1" latinLnBrk="0" hangingPunct="1"/>
                      <a:r>
                        <a:rPr lang="pt-BR" sz="24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cento e setenta e cinco</a:t>
                      </a:r>
                      <a:r>
                        <a:rPr lang="en-IN" sz="24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 DIAS</a:t>
                      </a:r>
                    </a:p>
                  </a:txBody>
                  <a:tcPr anchor="ctr"/>
                </a:tc>
                <a:tc>
                  <a:txBody>
                    <a:bodyPr/>
                    <a:lstStyle/>
                    <a:p>
                      <a:pPr marL="0" algn="ctr" defTabSz="914400" rtl="0" eaLnBrk="1" latinLnBrk="0" hangingPunct="1"/>
                      <a:r>
                        <a:rPr lang="en-IN" sz="1800" b="1" kern="1200" dirty="0" err="1">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trezentos</a:t>
                      </a:r>
                      <a:r>
                        <a:rPr lang="en-IN" sz="18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 </a:t>
                      </a:r>
                      <a:r>
                        <a:rPr lang="en-IN" sz="1800" b="1" kern="1200" dirty="0" err="1">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por</a:t>
                      </a:r>
                      <a:r>
                        <a:rPr lang="en-IN" sz="18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 cento</a:t>
                      </a:r>
                    </a:p>
                  </a:txBody>
                  <a:tcPr anchor="ctr"/>
                </a:tc>
                <a:tc>
                  <a:txBody>
                    <a:bodyPr/>
                    <a:lstStyle/>
                    <a:p>
                      <a:pPr marL="0" algn="ctr" defTabSz="914400" rtl="0" eaLnBrk="1" latinLnBrk="0" hangingPunct="1"/>
                      <a:r>
                        <a:rPr lang="en-IN" sz="1800" b="1" kern="1200" dirty="0" err="1">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três</a:t>
                      </a:r>
                      <a:r>
                        <a:rPr lang="en-IN" sz="18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 </a:t>
                      </a:r>
                      <a:r>
                        <a:rPr lang="en-IN" sz="1800" b="1" kern="1200" dirty="0" err="1">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ponto</a:t>
                      </a:r>
                      <a:r>
                        <a:rPr lang="en-IN" sz="18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 </a:t>
                      </a:r>
                      <a:r>
                        <a:rPr lang="en-IN" sz="1800" b="1" kern="1200" dirty="0" err="1">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cinco</a:t>
                      </a:r>
                      <a:r>
                        <a:rPr lang="en-IN" sz="18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 </a:t>
                      </a:r>
                      <a:r>
                        <a:rPr lang="en-IN" sz="1800" b="1" kern="1200" dirty="0" err="1">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multiplicar</a:t>
                      </a:r>
                      <a:endParaRPr lang="en-IN" sz="18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3758541145"/>
                  </a:ext>
                </a:extLst>
              </a:tr>
              <a:tr h="658902">
                <a:tc>
                  <a:txBody>
                    <a:bodyPr/>
                    <a:lstStyle/>
                    <a:p>
                      <a:pPr marL="0" algn="ctr" defTabSz="914400" rtl="0" eaLnBrk="1" latinLnBrk="0" hangingPunct="1"/>
                      <a:r>
                        <a:rPr lang="en-IN" sz="24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DIAMANTE</a:t>
                      </a:r>
                    </a:p>
                  </a:txBody>
                  <a:tcPr anchor="ctr">
                    <a:solidFill>
                      <a:schemeClr val="accent6">
                        <a:alpha val="74000"/>
                      </a:schemeClr>
                    </a:solidFill>
                  </a:tcPr>
                </a:tc>
                <a:tc>
                  <a:txBody>
                    <a:bodyPr/>
                    <a:lstStyle/>
                    <a:p>
                      <a:pPr marL="0" algn="ctr" defTabSz="914400" rtl="0" eaLnBrk="1" latinLnBrk="0" hangingPunct="1"/>
                      <a:r>
                        <a:rPr lang="en-IN" sz="20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RANHURA doze</a:t>
                      </a:r>
                    </a:p>
                  </a:txBody>
                  <a:tcPr anchor="ctr">
                    <a:solidFill>
                      <a:schemeClr val="accent6">
                        <a:alpha val="74000"/>
                      </a:schemeClr>
                    </a:solidFill>
                  </a:tcPr>
                </a:tc>
                <a:tc>
                  <a:txBody>
                    <a:bodyPr/>
                    <a:lstStyle/>
                    <a:p>
                      <a:pPr marL="0" algn="ctr" defTabSz="914400" rtl="0" eaLnBrk="1" latinLnBrk="0" hangingPunct="1"/>
                      <a:r>
                        <a:rPr lang="pt-BR" sz="24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cento e vinte e cinco</a:t>
                      </a:r>
                      <a:r>
                        <a:rPr lang="en-IN" sz="24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 DIAS</a:t>
                      </a:r>
                    </a:p>
                  </a:txBody>
                  <a:tcPr anchor="ctr">
                    <a:solidFill>
                      <a:schemeClr val="accent6">
                        <a:alpha val="74000"/>
                      </a:schemeClr>
                    </a:solidFill>
                  </a:tcPr>
                </a:tc>
                <a:tc>
                  <a:txBody>
                    <a:bodyPr/>
                    <a:lstStyle/>
                    <a:p>
                      <a:pPr marL="0" algn="ctr" defTabSz="914400" rtl="0" eaLnBrk="1" latinLnBrk="0" hangingPunct="1"/>
                      <a:r>
                        <a:rPr lang="pt-BR" sz="18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trezentos e setenta por cento</a:t>
                      </a:r>
                      <a:endParaRPr lang="en-IN" sz="18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endParaRPr>
                    </a:p>
                  </a:txBody>
                  <a:tcPr anchor="ctr">
                    <a:solidFill>
                      <a:schemeClr val="accent6">
                        <a:alpha val="74000"/>
                      </a:schemeClr>
                    </a:solidFill>
                  </a:tcPr>
                </a:tc>
                <a:tc>
                  <a:txBody>
                    <a:bodyPr/>
                    <a:lstStyle/>
                    <a:p>
                      <a:pPr marL="0" algn="ctr" defTabSz="914400" rtl="0" eaLnBrk="1" latinLnBrk="0" hangingPunct="1"/>
                      <a:r>
                        <a:rPr lang="en-IN" sz="1800" b="1" kern="1200" dirty="0" err="1">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quatro</a:t>
                      </a:r>
                      <a:r>
                        <a:rPr lang="en-IN" sz="18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 </a:t>
                      </a:r>
                      <a:r>
                        <a:rPr lang="en-IN" sz="1800" b="1" kern="1200" dirty="0" err="1">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multiplicam</a:t>
                      </a:r>
                      <a:endParaRPr lang="en-IN" sz="18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endParaRPr>
                    </a:p>
                  </a:txBody>
                  <a:tcPr anchor="ctr">
                    <a:solidFill>
                      <a:schemeClr val="accent6">
                        <a:alpha val="74000"/>
                      </a:schemeClr>
                    </a:solidFill>
                  </a:tcPr>
                </a:tc>
                <a:extLst>
                  <a:ext uri="{0D108BD9-81ED-4DB2-BD59-A6C34878D82A}">
                    <a16:rowId xmlns:a16="http://schemas.microsoft.com/office/drawing/2014/main" val="1710968611"/>
                  </a:ext>
                </a:extLst>
              </a:tr>
            </a:tbl>
          </a:graphicData>
        </a:graphic>
      </p:graphicFrame>
      <p:sp>
        <p:nvSpPr>
          <p:cNvPr id="11" name="TextBox 10">
            <a:extLst>
              <a:ext uri="{FF2B5EF4-FFF2-40B4-BE49-F238E27FC236}">
                <a16:creationId xmlns:a16="http://schemas.microsoft.com/office/drawing/2014/main" id="{CCCAA428-22CF-8E63-E6E2-54F3AC7121AA}"/>
              </a:ext>
            </a:extLst>
          </p:cNvPr>
          <p:cNvSpPr txBox="1"/>
          <p:nvPr/>
        </p:nvSpPr>
        <p:spPr>
          <a:xfrm>
            <a:off x="1818848" y="938458"/>
            <a:ext cx="8418887" cy="1200329"/>
          </a:xfrm>
          <a:prstGeom prst="rect">
            <a:avLst/>
          </a:prstGeom>
          <a:noFill/>
        </p:spPr>
        <p:txBody>
          <a:bodyPr wrap="square">
            <a:spAutoFit/>
          </a:bodyPr>
          <a:lstStyle/>
          <a:p>
            <a:pPr algn="ctr">
              <a:buNone/>
            </a:pPr>
            <a:r>
              <a:rPr lang="pt-BR" dirty="0">
                <a:solidFill>
                  <a:schemeClr val="bg1"/>
                </a:solidFill>
                <a:latin typeface="Arial" panose="020B0604020202020204" pitchFamily="34" charset="0"/>
                <a:ea typeface="Cambria" panose="02040503050406030204" pitchFamily="18" charset="0"/>
                <a:cs typeface="Arial" panose="020B0604020202020204" pitchFamily="34" charset="0"/>
              </a:rPr>
              <a:t>O XSYNERGY Vault é o local onde os seus tokens não só ficam parados, como se multiplicam.</a:t>
            </a:r>
          </a:p>
          <a:p>
            <a:pPr algn="ctr">
              <a:buNone/>
            </a:pPr>
            <a:r>
              <a:rPr lang="pt-BR" dirty="0">
                <a:solidFill>
                  <a:schemeClr val="bg1"/>
                </a:solidFill>
                <a:latin typeface="Arial" panose="020B0604020202020204" pitchFamily="34" charset="0"/>
                <a:ea typeface="Cambria" panose="02040503050406030204" pitchFamily="18" charset="0"/>
                <a:cs typeface="Arial" panose="020B0604020202020204" pitchFamily="34" charset="0"/>
              </a:rPr>
              <a:t>que guarda os seus tokens e lhe paga recompensas diárias. Quanto mais tempo os mantiver no Cofre, mais ganhará.</a:t>
            </a:r>
            <a:endParaRPr lang="en-US" sz="1600" b="1" dirty="0">
              <a:solidFill>
                <a:schemeClr val="bg1"/>
              </a:solidFill>
              <a:latin typeface="Arial" panose="020B0604020202020204" pitchFamily="34"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3028382931"/>
      </p:ext>
    </p:extLst>
  </p:cSld>
  <p:clrMapOvr>
    <a:masterClrMapping/>
  </p:clrMapOvr>
</p:sld>
</file>

<file path=ppt/theme/theme1.xml><?xml version="1.0" encoding="utf-8"?>
<a:theme xmlns:a="http://schemas.openxmlformats.org/drawingml/2006/main" name="Office Theme">
  <a:themeElements>
    <a:clrScheme name="Custom 11">
      <a:dk1>
        <a:sysClr val="windowText" lastClr="000000"/>
      </a:dk1>
      <a:lt1>
        <a:sysClr val="window" lastClr="FFFFFF"/>
      </a:lt1>
      <a:dk2>
        <a:srgbClr val="44546A"/>
      </a:dk2>
      <a:lt2>
        <a:srgbClr val="E7E6E6"/>
      </a:lt2>
      <a:accent1>
        <a:srgbClr val="041E3E"/>
      </a:accent1>
      <a:accent2>
        <a:srgbClr val="01406A"/>
      </a:accent2>
      <a:accent3>
        <a:srgbClr val="007089"/>
      </a:accent3>
      <a:accent4>
        <a:srgbClr val="00978A"/>
      </a:accent4>
      <a:accent5>
        <a:srgbClr val="17C565"/>
      </a:accent5>
      <a:accent6>
        <a:srgbClr val="A6EB13"/>
      </a:accent6>
      <a:hlink>
        <a:srgbClr val="0563C1"/>
      </a:hlink>
      <a:folHlink>
        <a:srgbClr val="954F72"/>
      </a:folHlink>
    </a:clrScheme>
    <a:fontScheme name="Powerplay">
      <a:majorFont>
        <a:latin typeface="Orbitron"/>
        <a:ea typeface=""/>
        <a:cs typeface=""/>
      </a:majorFont>
      <a:minorFont>
        <a:latin typeface="Electroliz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8610</TotalTime>
  <Words>1988</Words>
  <Application>Microsoft Office PowerPoint</Application>
  <PresentationFormat>Widescreen</PresentationFormat>
  <Paragraphs>242</Paragraphs>
  <Slides>19</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Cambria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rrg</dc:creator>
  <cp:lastModifiedBy>user</cp:lastModifiedBy>
  <cp:revision>241</cp:revision>
  <dcterms:created xsi:type="dcterms:W3CDTF">2024-02-26T03:15:40Z</dcterms:created>
  <dcterms:modified xsi:type="dcterms:W3CDTF">2025-09-15T17:35:40Z</dcterms:modified>
</cp:coreProperties>
</file>