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68" r:id="rId3"/>
    <p:sldId id="257" r:id="rId4"/>
    <p:sldId id="261" r:id="rId5"/>
    <p:sldId id="263" r:id="rId6"/>
    <p:sldId id="348" r:id="rId7"/>
    <p:sldId id="293" r:id="rId8"/>
    <p:sldId id="315" r:id="rId9"/>
    <p:sldId id="689" r:id="rId10"/>
    <p:sldId id="277" r:id="rId11"/>
    <p:sldId id="284" r:id="rId12"/>
    <p:sldId id="531" r:id="rId13"/>
    <p:sldId id="532" r:id="rId14"/>
    <p:sldId id="326" r:id="rId15"/>
    <p:sldId id="687" r:id="rId16"/>
    <p:sldId id="688" r:id="rId17"/>
    <p:sldId id="691" r:id="rId18"/>
    <p:sldId id="692" r:id="rId19"/>
    <p:sldId id="6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showGuides="1">
      <p:cViewPr varScale="1">
        <p:scale>
          <a:sx n="70" d="100"/>
          <a:sy n="70" d="100"/>
        </p:scale>
        <p:origin x="780" y="4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E6860-D56E-4078-9E96-1E8E37CC2551}" type="datetimeFigureOut">
              <a:rPr lang="en-ID" smtClean="0"/>
              <a:t>14/09/2025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B3B53-FA52-4A8D-8F2A-56F2B508B414}" type="slidenum">
              <a:rPr lang="en-ID" smtClean="0"/>
              <a:t>‹#›</a:t>
            </a:fld>
            <a:endParaRPr lang="en-ID"/>
          </a:p>
        </p:txBody>
      </p:sp>
    </p:spTree>
    <p:extLst>
      <p:ext uri="{BB962C8B-B14F-4D97-AF65-F5344CB8AC3E}">
        <p14:creationId xmlns:p14="http://schemas.microsoft.com/office/powerpoint/2010/main" val="403698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52A5-33CA-92C5-AACE-F4E832D50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DFF40-0473-881A-4F6B-1989A1FDA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1DA6C-030D-2F39-7BC8-C1154E742E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6FC5C-26C2-1E24-E343-B21194A6A35E}"/>
              </a:ext>
            </a:extLst>
          </p:cNvPr>
          <p:cNvSpPr>
            <a:spLocks noGrp="1"/>
          </p:cNvSpPr>
          <p:nvPr>
            <p:ph type="sldNum" sz="quarter" idx="5"/>
          </p:nvPr>
        </p:nvSpPr>
        <p:spPr/>
        <p:txBody>
          <a:bodyPr/>
          <a:lstStyle/>
          <a:p>
            <a:fld id="{AA29D992-CAB0-411E-9A6A-073CD8DF7E60}" type="slidenum">
              <a:rPr lang="en-US" smtClean="0"/>
              <a:t>9</a:t>
            </a:fld>
            <a:endParaRPr lang="en-US"/>
          </a:p>
        </p:txBody>
      </p:sp>
    </p:spTree>
    <p:extLst>
      <p:ext uri="{BB962C8B-B14F-4D97-AF65-F5344CB8AC3E}">
        <p14:creationId xmlns:p14="http://schemas.microsoft.com/office/powerpoint/2010/main" val="342472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9D992-CAB0-411E-9A6A-073CD8DF7E60}" type="slidenum">
              <a:rPr lang="en-US" smtClean="0"/>
              <a:t>14</a:t>
            </a:fld>
            <a:endParaRPr lang="en-US"/>
          </a:p>
        </p:txBody>
      </p:sp>
    </p:spTree>
    <p:extLst>
      <p:ext uri="{BB962C8B-B14F-4D97-AF65-F5344CB8AC3E}">
        <p14:creationId xmlns:p14="http://schemas.microsoft.com/office/powerpoint/2010/main" val="18905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944F-3878-57F8-5130-43B585A1F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548AC-6814-0319-7DD1-EBE627EF2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A568A-87E9-07B2-D622-D1B433B03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A14595-95F1-471C-8B4D-73ADA6CB72CC}"/>
              </a:ext>
            </a:extLst>
          </p:cNvPr>
          <p:cNvSpPr>
            <a:spLocks noGrp="1"/>
          </p:cNvSpPr>
          <p:nvPr>
            <p:ph type="sldNum" sz="quarter" idx="5"/>
          </p:nvPr>
        </p:nvSpPr>
        <p:spPr/>
        <p:txBody>
          <a:bodyPr/>
          <a:lstStyle/>
          <a:p>
            <a:fld id="{AA29D992-CAB0-411E-9A6A-073CD8DF7E60}" type="slidenum">
              <a:rPr lang="en-US" smtClean="0"/>
              <a:t>15</a:t>
            </a:fld>
            <a:endParaRPr lang="en-US"/>
          </a:p>
        </p:txBody>
      </p:sp>
    </p:spTree>
    <p:extLst>
      <p:ext uri="{BB962C8B-B14F-4D97-AF65-F5344CB8AC3E}">
        <p14:creationId xmlns:p14="http://schemas.microsoft.com/office/powerpoint/2010/main" val="284464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3BF9-8B2F-70DB-F70D-F0802A426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A86D7-81AD-C5DB-2AD9-EBD601A77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F540B-8E9F-F5AF-2F08-0427D4DB1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FE61D-53B4-72C2-32F6-F32A36413844}"/>
              </a:ext>
            </a:extLst>
          </p:cNvPr>
          <p:cNvSpPr>
            <a:spLocks noGrp="1"/>
          </p:cNvSpPr>
          <p:nvPr>
            <p:ph type="sldNum" sz="quarter" idx="5"/>
          </p:nvPr>
        </p:nvSpPr>
        <p:spPr/>
        <p:txBody>
          <a:bodyPr/>
          <a:lstStyle/>
          <a:p>
            <a:fld id="{AA29D992-CAB0-411E-9A6A-073CD8DF7E60}" type="slidenum">
              <a:rPr lang="en-US" smtClean="0"/>
              <a:t>16</a:t>
            </a:fld>
            <a:endParaRPr lang="en-US"/>
          </a:p>
        </p:txBody>
      </p:sp>
    </p:spTree>
    <p:extLst>
      <p:ext uri="{BB962C8B-B14F-4D97-AF65-F5344CB8AC3E}">
        <p14:creationId xmlns:p14="http://schemas.microsoft.com/office/powerpoint/2010/main" val="240680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14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8DBF550-AC22-405C-8784-5BC7E06E8F43}"/>
              </a:ext>
            </a:extLst>
          </p:cNvPr>
          <p:cNvSpPr>
            <a:spLocks noGrp="1"/>
          </p:cNvSpPr>
          <p:nvPr>
            <p:ph type="pic" sz="quarter" idx="10"/>
          </p:nvPr>
        </p:nvSpPr>
        <p:spPr>
          <a:xfrm>
            <a:off x="0" y="64107"/>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
        <p:nvSpPr>
          <p:cNvPr id="22" name="Picture Placeholder 21">
            <a:extLst>
              <a:ext uri="{FF2B5EF4-FFF2-40B4-BE49-F238E27FC236}">
                <a16:creationId xmlns:a16="http://schemas.microsoft.com/office/drawing/2014/main" id="{0EED02FA-B728-4188-9C85-501DE83F3C21}"/>
              </a:ext>
            </a:extLst>
          </p:cNvPr>
          <p:cNvSpPr>
            <a:spLocks noGrp="1"/>
          </p:cNvSpPr>
          <p:nvPr>
            <p:ph type="pic" sz="quarter" idx="11"/>
          </p:nvPr>
        </p:nvSpPr>
        <p:spPr>
          <a:xfrm>
            <a:off x="7913352" y="0"/>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Tree>
    <p:extLst>
      <p:ext uri="{BB962C8B-B14F-4D97-AF65-F5344CB8AC3E}">
        <p14:creationId xmlns:p14="http://schemas.microsoft.com/office/powerpoint/2010/main" val="414373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39A4C-F4D0-4361-BD4C-1E4664119D62}"/>
              </a:ext>
            </a:extLst>
          </p:cNvPr>
          <p:cNvSpPr>
            <a:spLocks noGrp="1"/>
          </p:cNvSpPr>
          <p:nvPr>
            <p:ph type="pic" sz="quarter" idx="10"/>
          </p:nvPr>
        </p:nvSpPr>
        <p:spPr>
          <a:xfrm>
            <a:off x="7581900" y="0"/>
            <a:ext cx="4610100" cy="6858000"/>
          </a:xfrm>
          <a:custGeom>
            <a:avLst/>
            <a:gdLst>
              <a:gd name="connsiteX0" fmla="*/ 0 w 4610100"/>
              <a:gd name="connsiteY0" fmla="*/ 0 h 6858000"/>
              <a:gd name="connsiteX1" fmla="*/ 4610100 w 4610100"/>
              <a:gd name="connsiteY1" fmla="*/ 0 h 6858000"/>
              <a:gd name="connsiteX2" fmla="*/ 4610100 w 4610100"/>
              <a:gd name="connsiteY2" fmla="*/ 6858000 h 6858000"/>
              <a:gd name="connsiteX3" fmla="*/ 0 w 46101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10100" h="6858000">
                <a:moveTo>
                  <a:pt x="0" y="0"/>
                </a:moveTo>
                <a:lnTo>
                  <a:pt x="4610100" y="0"/>
                </a:lnTo>
                <a:lnTo>
                  <a:pt x="461010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328556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9EBEC9-834D-43BC-8048-E843F01A8BD8}"/>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5" name="Picture Placeholder 4">
            <a:extLst>
              <a:ext uri="{FF2B5EF4-FFF2-40B4-BE49-F238E27FC236}">
                <a16:creationId xmlns:a16="http://schemas.microsoft.com/office/drawing/2014/main" id="{8C68B83B-43C8-44CD-852F-5F3707DCEBA4}"/>
              </a:ext>
            </a:extLst>
          </p:cNvPr>
          <p:cNvSpPr>
            <a:spLocks noGrp="1"/>
          </p:cNvSpPr>
          <p:nvPr>
            <p:ph type="pic" sz="quarter" idx="10" hasCustomPrompt="1"/>
          </p:nvPr>
        </p:nvSpPr>
        <p:spPr>
          <a:xfrm>
            <a:off x="3545532" y="0"/>
            <a:ext cx="5100936" cy="6858000"/>
          </a:xfrm>
          <a:custGeom>
            <a:avLst/>
            <a:gdLst>
              <a:gd name="connsiteX0" fmla="*/ 0 w 5100936"/>
              <a:gd name="connsiteY0" fmla="*/ 0 h 6858000"/>
              <a:gd name="connsiteX1" fmla="*/ 5100936 w 5100936"/>
              <a:gd name="connsiteY1" fmla="*/ 0 h 6858000"/>
              <a:gd name="connsiteX2" fmla="*/ 5100936 w 5100936"/>
              <a:gd name="connsiteY2" fmla="*/ 6858000 h 6858000"/>
              <a:gd name="connsiteX3" fmla="*/ 0 w 51009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00936" h="6858000">
                <a:moveTo>
                  <a:pt x="0" y="0"/>
                </a:moveTo>
                <a:lnTo>
                  <a:pt x="5100936" y="0"/>
                </a:lnTo>
                <a:lnTo>
                  <a:pt x="5100936" y="6858000"/>
                </a:lnTo>
                <a:lnTo>
                  <a:pt x="0" y="6858000"/>
                </a:lnTo>
                <a:close/>
              </a:path>
            </a:pathLst>
          </a:custGeom>
          <a:noFill/>
          <a:effectLst>
            <a:outerShdw blurRad="1003300" dist="952500" dir="2700000" sx="86000" sy="86000" algn="tl" rotWithShape="0">
              <a:prstClr val="black">
                <a:alpha val="22000"/>
              </a:prstClr>
            </a:outerShdw>
          </a:effectLst>
        </p:spPr>
        <p:txBody>
          <a:bodyPr wrap="square">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endParaRPr lang="en-GB" dirty="0"/>
          </a:p>
          <a:p>
            <a:endParaRPr lang="en-GB" dirty="0"/>
          </a:p>
        </p:txBody>
      </p:sp>
    </p:spTree>
    <p:extLst>
      <p:ext uri="{BB962C8B-B14F-4D97-AF65-F5344CB8AC3E}">
        <p14:creationId xmlns:p14="http://schemas.microsoft.com/office/powerpoint/2010/main" val="111824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Dark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828D8A-96BC-449D-92CE-803FC343D05D}"/>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8" name="Picture Placeholder 7">
            <a:extLst>
              <a:ext uri="{FF2B5EF4-FFF2-40B4-BE49-F238E27FC236}">
                <a16:creationId xmlns:a16="http://schemas.microsoft.com/office/drawing/2014/main" id="{25D57D53-822B-423F-927E-3EE52C8D1D2F}"/>
              </a:ext>
            </a:extLst>
          </p:cNvPr>
          <p:cNvSpPr>
            <a:spLocks noGrp="1"/>
          </p:cNvSpPr>
          <p:nvPr>
            <p:ph type="pic" sz="quarter" idx="10"/>
          </p:nvPr>
        </p:nvSpPr>
        <p:spPr>
          <a:xfrm>
            <a:off x="4337050" y="1757576"/>
            <a:ext cx="3517900" cy="3517900"/>
          </a:xfrm>
          <a:prstGeom prst="snip2DiagRect">
            <a:avLst/>
          </a:prstGeom>
        </p:spPr>
        <p:txBody>
          <a:bodyPr wrap="square">
            <a:noAutofit/>
          </a:bodyPr>
          <a:lstStyle/>
          <a:p>
            <a:endParaRPr lang="en-ID"/>
          </a:p>
        </p:txBody>
      </p:sp>
    </p:spTree>
    <p:extLst>
      <p:ext uri="{BB962C8B-B14F-4D97-AF65-F5344CB8AC3E}">
        <p14:creationId xmlns:p14="http://schemas.microsoft.com/office/powerpoint/2010/main" val="23974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FFB1BD-B621-4D19-93AC-3FAFF521560A}"/>
              </a:ext>
            </a:extLst>
          </p:cNvPr>
          <p:cNvSpPr/>
          <p:nvPr userDrawn="1"/>
        </p:nvSpPr>
        <p:spPr>
          <a:xfrm flipH="1">
            <a:off x="0" y="10705"/>
            <a:ext cx="12192000" cy="6836591"/>
          </a:xfrm>
          <a:prstGeom prst="rect">
            <a:avLst/>
          </a:prstGeom>
          <a:gradFill flip="none" rotWithShape="1">
            <a:gsLst>
              <a:gs pos="0">
                <a:schemeClr val="accent6">
                  <a:alpha val="30000"/>
                </a:schemeClr>
              </a:gs>
              <a:gs pos="84000">
                <a:schemeClr val="accent3">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32036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81D13B-6CD5-4734-B0D2-5717CEC008F9}"/>
              </a:ext>
            </a:extLst>
          </p:cNvPr>
          <p:cNvSpPr>
            <a:spLocks noGrp="1"/>
          </p:cNvSpPr>
          <p:nvPr>
            <p:ph type="pic" sz="quarter" idx="10"/>
          </p:nvPr>
        </p:nvSpPr>
        <p:spPr>
          <a:xfrm>
            <a:off x="0" y="0"/>
            <a:ext cx="12192000" cy="3619188"/>
          </a:xfrm>
          <a:custGeom>
            <a:avLst/>
            <a:gdLst>
              <a:gd name="connsiteX0" fmla="*/ 0 w 12192000"/>
              <a:gd name="connsiteY0" fmla="*/ 0 h 3619188"/>
              <a:gd name="connsiteX1" fmla="*/ 12192000 w 12192000"/>
              <a:gd name="connsiteY1" fmla="*/ 0 h 3619188"/>
              <a:gd name="connsiteX2" fmla="*/ 12192000 w 12192000"/>
              <a:gd name="connsiteY2" fmla="*/ 3619188 h 3619188"/>
              <a:gd name="connsiteX3" fmla="*/ 0 w 12192000"/>
              <a:gd name="connsiteY3" fmla="*/ 3619188 h 3619188"/>
            </a:gdLst>
            <a:ahLst/>
            <a:cxnLst>
              <a:cxn ang="0">
                <a:pos x="connsiteX0" y="connsiteY0"/>
              </a:cxn>
              <a:cxn ang="0">
                <a:pos x="connsiteX1" y="connsiteY1"/>
              </a:cxn>
              <a:cxn ang="0">
                <a:pos x="connsiteX2" y="connsiteY2"/>
              </a:cxn>
              <a:cxn ang="0">
                <a:pos x="connsiteX3" y="connsiteY3"/>
              </a:cxn>
            </a:cxnLst>
            <a:rect l="l" t="t" r="r" b="b"/>
            <a:pathLst>
              <a:path w="12192000" h="3619188">
                <a:moveTo>
                  <a:pt x="0" y="0"/>
                </a:moveTo>
                <a:lnTo>
                  <a:pt x="12192000" y="0"/>
                </a:lnTo>
                <a:lnTo>
                  <a:pt x="12192000" y="3619188"/>
                </a:lnTo>
                <a:lnTo>
                  <a:pt x="0" y="3619188"/>
                </a:lnTo>
                <a:close/>
              </a:path>
            </a:pathLst>
          </a:custGeom>
        </p:spPr>
        <p:txBody>
          <a:bodyPr wrap="square">
            <a:noAutofit/>
          </a:bodyPr>
          <a:lstStyle/>
          <a:p>
            <a:endParaRPr lang="en-ID"/>
          </a:p>
        </p:txBody>
      </p:sp>
    </p:spTree>
    <p:extLst>
      <p:ext uri="{BB962C8B-B14F-4D97-AF65-F5344CB8AC3E}">
        <p14:creationId xmlns:p14="http://schemas.microsoft.com/office/powerpoint/2010/main" val="13155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19712A8-80CD-41C2-A7AC-943A2EC89BC6}"/>
              </a:ext>
            </a:extLst>
          </p:cNvPr>
          <p:cNvSpPr>
            <a:spLocks noGrp="1"/>
          </p:cNvSpPr>
          <p:nvPr>
            <p:ph type="pic" sz="quarter" idx="10"/>
          </p:nvPr>
        </p:nvSpPr>
        <p:spPr>
          <a:xfrm>
            <a:off x="0" y="0"/>
            <a:ext cx="12192000" cy="6858000"/>
          </a:xfrm>
          <a:prstGeom prst="rect">
            <a:avLst/>
          </a:prstGeom>
        </p:spPr>
        <p:txBody>
          <a:bodyPr/>
          <a:lstStyle/>
          <a:p>
            <a:endParaRPr lang="en-ID"/>
          </a:p>
        </p:txBody>
      </p:sp>
    </p:spTree>
    <p:extLst>
      <p:ext uri="{BB962C8B-B14F-4D97-AF65-F5344CB8AC3E}">
        <p14:creationId xmlns:p14="http://schemas.microsoft.com/office/powerpoint/2010/main" val="323212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EC32582-A084-4BC6-AD12-32FB39D30657}"/>
              </a:ext>
            </a:extLst>
          </p:cNvPr>
          <p:cNvSpPr/>
          <p:nvPr userDrawn="1"/>
        </p:nvSpPr>
        <p:spPr>
          <a:xfrm flipH="1">
            <a:off x="0" y="0"/>
            <a:ext cx="12192000" cy="6858000"/>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p>
        </p:txBody>
      </p:sp>
      <p:sp>
        <p:nvSpPr>
          <p:cNvPr id="23" name="Picture Placeholder 22">
            <a:extLst>
              <a:ext uri="{FF2B5EF4-FFF2-40B4-BE49-F238E27FC236}">
                <a16:creationId xmlns:a16="http://schemas.microsoft.com/office/drawing/2014/main" id="{D3C89F3B-D9CA-42D5-B30C-C92566E08F80}"/>
              </a:ext>
            </a:extLst>
          </p:cNvPr>
          <p:cNvSpPr>
            <a:spLocks noGrp="1"/>
          </p:cNvSpPr>
          <p:nvPr userDrawn="1">
            <p:ph type="pic" sz="quarter" idx="10"/>
          </p:nvPr>
        </p:nvSpPr>
        <p:spPr>
          <a:xfrm>
            <a:off x="5950856"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
        <p:nvSpPr>
          <p:cNvPr id="24" name="Picture Placeholder 23">
            <a:extLst>
              <a:ext uri="{FF2B5EF4-FFF2-40B4-BE49-F238E27FC236}">
                <a16:creationId xmlns:a16="http://schemas.microsoft.com/office/drawing/2014/main" id="{3BD13E7D-516F-4644-9A69-1DEA953729D4}"/>
              </a:ext>
            </a:extLst>
          </p:cNvPr>
          <p:cNvSpPr>
            <a:spLocks noGrp="1"/>
          </p:cNvSpPr>
          <p:nvPr userDrawn="1">
            <p:ph type="pic" sz="quarter" idx="11"/>
          </p:nvPr>
        </p:nvSpPr>
        <p:spPr>
          <a:xfrm>
            <a:off x="9071428"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Tree>
    <p:extLst>
      <p:ext uri="{BB962C8B-B14F-4D97-AF65-F5344CB8AC3E}">
        <p14:creationId xmlns:p14="http://schemas.microsoft.com/office/powerpoint/2010/main" val="40647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90052CE-F196-405B-A632-E2D7038A47C4}"/>
              </a:ext>
            </a:extLst>
          </p:cNvPr>
          <p:cNvSpPr>
            <a:spLocks noGrp="1"/>
          </p:cNvSpPr>
          <p:nvPr>
            <p:ph type="pic" sz="quarter" idx="10"/>
          </p:nvPr>
        </p:nvSpPr>
        <p:spPr>
          <a:xfrm>
            <a:off x="0" y="0"/>
            <a:ext cx="12192000" cy="5200650"/>
          </a:xfrm>
          <a:custGeom>
            <a:avLst/>
            <a:gdLst>
              <a:gd name="connsiteX0" fmla="*/ 0 w 12192000"/>
              <a:gd name="connsiteY0" fmla="*/ 0 h 5200650"/>
              <a:gd name="connsiteX1" fmla="*/ 12192000 w 12192000"/>
              <a:gd name="connsiteY1" fmla="*/ 0 h 5200650"/>
              <a:gd name="connsiteX2" fmla="*/ 12192000 w 12192000"/>
              <a:gd name="connsiteY2" fmla="*/ 5200650 h 5200650"/>
              <a:gd name="connsiteX3" fmla="*/ 0 w 121920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12192000" h="5200650">
                <a:moveTo>
                  <a:pt x="0" y="0"/>
                </a:moveTo>
                <a:lnTo>
                  <a:pt x="12192000" y="0"/>
                </a:lnTo>
                <a:lnTo>
                  <a:pt x="12192000" y="5200650"/>
                </a:lnTo>
                <a:lnTo>
                  <a:pt x="0" y="5200650"/>
                </a:lnTo>
                <a:close/>
              </a:path>
            </a:pathLst>
          </a:custGeom>
        </p:spPr>
        <p:txBody>
          <a:bodyPr wrap="square">
            <a:noAutofit/>
          </a:bodyPr>
          <a:lstStyle>
            <a:lvl1pPr>
              <a:defRPr sz="1400">
                <a:solidFill>
                  <a:schemeClr val="bg1">
                    <a:lumMod val="75000"/>
                  </a:schemeClr>
                </a:solidFill>
              </a:defRPr>
            </a:lvl1pPr>
          </a:lstStyle>
          <a:p>
            <a:endParaRPr lang="id-ID"/>
          </a:p>
        </p:txBody>
      </p:sp>
    </p:spTree>
    <p:extLst>
      <p:ext uri="{BB962C8B-B14F-4D97-AF65-F5344CB8AC3E}">
        <p14:creationId xmlns:p14="http://schemas.microsoft.com/office/powerpoint/2010/main" val="2791813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9BCD71-696F-486F-968C-57B27208025B}"/>
              </a:ext>
            </a:extLst>
          </p:cNvPr>
          <p:cNvSpPr>
            <a:spLocks noGrp="1"/>
          </p:cNvSpPr>
          <p:nvPr>
            <p:ph type="pic" sz="quarter" idx="10"/>
          </p:nvPr>
        </p:nvSpPr>
        <p:spPr>
          <a:xfrm>
            <a:off x="0" y="0"/>
            <a:ext cx="5080000" cy="6858000"/>
          </a:xfrm>
          <a:custGeom>
            <a:avLst/>
            <a:gdLst>
              <a:gd name="connsiteX0" fmla="*/ 0 w 12192000"/>
              <a:gd name="connsiteY0" fmla="*/ 0 h 3251200"/>
              <a:gd name="connsiteX1" fmla="*/ 12192000 w 12192000"/>
              <a:gd name="connsiteY1" fmla="*/ 0 h 3251200"/>
              <a:gd name="connsiteX2" fmla="*/ 12192000 w 12192000"/>
              <a:gd name="connsiteY2" fmla="*/ 3251200 h 3251200"/>
              <a:gd name="connsiteX3" fmla="*/ 0 w 12192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12192000" h="3251200">
                <a:moveTo>
                  <a:pt x="0" y="0"/>
                </a:moveTo>
                <a:lnTo>
                  <a:pt x="12192000" y="0"/>
                </a:lnTo>
                <a:lnTo>
                  <a:pt x="12192000" y="3251200"/>
                </a:lnTo>
                <a:lnTo>
                  <a:pt x="0" y="3251200"/>
                </a:lnTo>
                <a:close/>
              </a:path>
            </a:pathLst>
          </a:custGeom>
          <a:solidFill>
            <a:schemeClr val="tx1">
              <a:lumMod val="65000"/>
              <a:lumOff val="35000"/>
              <a:alpha val="10000"/>
            </a:schemeClr>
          </a:solidFill>
        </p:spPr>
        <p:txBody>
          <a:bodyPr wrap="square" anchor="ctr">
            <a:noAutofit/>
          </a:bodyPr>
          <a:lstStyle>
            <a:lvl1pPr>
              <a:defRPr lang="en-US" sz="1200">
                <a:solidFill>
                  <a:schemeClr val="bg1">
                    <a:lumMod val="75000"/>
                  </a:schemeClr>
                </a:solidFill>
              </a:defRPr>
            </a:lvl1pPr>
          </a:lstStyle>
          <a:p>
            <a:pPr marL="0" lvl="0" indent="0" algn="ctr">
              <a:buNone/>
            </a:pPr>
            <a:endParaRPr lang="en-US"/>
          </a:p>
        </p:txBody>
      </p:sp>
      <p:sp>
        <p:nvSpPr>
          <p:cNvPr id="3" name="Rectangle 2">
            <a:extLst>
              <a:ext uri="{FF2B5EF4-FFF2-40B4-BE49-F238E27FC236}">
                <a16:creationId xmlns:a16="http://schemas.microsoft.com/office/drawing/2014/main" id="{4906FE95-5749-4D5D-8B71-5371D99DF790}"/>
              </a:ext>
            </a:extLst>
          </p:cNvPr>
          <p:cNvSpPr/>
          <p:nvPr userDrawn="1"/>
        </p:nvSpPr>
        <p:spPr>
          <a:xfrm rot="10800000" flipH="1" flipV="1">
            <a:off x="5088567" y="21409"/>
            <a:ext cx="7100513"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24168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ght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6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FB871E-EED6-498C-813A-B002A5EA61B0}"/>
              </a:ext>
            </a:extLst>
          </p:cNvPr>
          <p:cNvSpPr/>
          <p:nvPr userDrawn="1"/>
        </p:nvSpPr>
        <p:spPr>
          <a:xfrm rot="10800000" flipH="1" flipV="1">
            <a:off x="0" y="10705"/>
            <a:ext cx="12192000"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Picture Placeholder 19">
            <a:extLst>
              <a:ext uri="{FF2B5EF4-FFF2-40B4-BE49-F238E27FC236}">
                <a16:creationId xmlns:a16="http://schemas.microsoft.com/office/drawing/2014/main" id="{619DCFCF-CC55-47F6-8515-3694402084F7}"/>
              </a:ext>
            </a:extLst>
          </p:cNvPr>
          <p:cNvSpPr>
            <a:spLocks noGrp="1"/>
          </p:cNvSpPr>
          <p:nvPr>
            <p:ph type="pic" sz="quarter" idx="11"/>
          </p:nvPr>
        </p:nvSpPr>
        <p:spPr>
          <a:xfrm>
            <a:off x="4254503" y="-2"/>
            <a:ext cx="3230655" cy="2917138"/>
          </a:xfrm>
          <a:custGeom>
            <a:avLst/>
            <a:gdLst>
              <a:gd name="connsiteX0" fmla="*/ 1151571 w 3230655"/>
              <a:gd name="connsiteY0" fmla="*/ 0 h 2917138"/>
              <a:gd name="connsiteX1" fmla="*/ 3230655 w 3230655"/>
              <a:gd name="connsiteY1" fmla="*/ 0 h 2917138"/>
              <a:gd name="connsiteX2" fmla="*/ 3230655 w 3230655"/>
              <a:gd name="connsiteY2" fmla="*/ 413703 h 2917138"/>
              <a:gd name="connsiteX3" fmla="*/ 0 w 3230655"/>
              <a:gd name="connsiteY3" fmla="*/ 2917138 h 2917138"/>
              <a:gd name="connsiteX4" fmla="*/ 0 w 3230655"/>
              <a:gd name="connsiteY4" fmla="*/ 892352 h 2917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655" h="2917138">
                <a:moveTo>
                  <a:pt x="1151571" y="0"/>
                </a:moveTo>
                <a:lnTo>
                  <a:pt x="3230655" y="0"/>
                </a:lnTo>
                <a:lnTo>
                  <a:pt x="3230655" y="413703"/>
                </a:lnTo>
                <a:lnTo>
                  <a:pt x="0" y="2917138"/>
                </a:lnTo>
                <a:lnTo>
                  <a:pt x="0" y="892352"/>
                </a:lnTo>
                <a:close/>
              </a:path>
            </a:pathLst>
          </a:custGeom>
        </p:spPr>
        <p:txBody>
          <a:bodyPr wrap="square">
            <a:noAutofit/>
          </a:bodyPr>
          <a:lstStyle/>
          <a:p>
            <a:endParaRPr lang="en-ID"/>
          </a:p>
        </p:txBody>
      </p:sp>
      <p:sp>
        <p:nvSpPr>
          <p:cNvPr id="27" name="Picture Placeholder 26">
            <a:extLst>
              <a:ext uri="{FF2B5EF4-FFF2-40B4-BE49-F238E27FC236}">
                <a16:creationId xmlns:a16="http://schemas.microsoft.com/office/drawing/2014/main" id="{3DD5C347-27EC-4640-B34B-300F15B48A6E}"/>
              </a:ext>
            </a:extLst>
          </p:cNvPr>
          <p:cNvSpPr>
            <a:spLocks noGrp="1"/>
          </p:cNvSpPr>
          <p:nvPr>
            <p:ph type="pic" sz="quarter" idx="12"/>
          </p:nvPr>
        </p:nvSpPr>
        <p:spPr>
          <a:xfrm>
            <a:off x="-159657" y="-566057"/>
            <a:ext cx="4414155" cy="7424059"/>
          </a:xfrm>
          <a:custGeom>
            <a:avLst/>
            <a:gdLst>
              <a:gd name="connsiteX0" fmla="*/ 0 w 4414155"/>
              <a:gd name="connsiteY0" fmla="*/ 0 h 7424059"/>
              <a:gd name="connsiteX1" fmla="*/ 4414155 w 4414155"/>
              <a:gd name="connsiteY1" fmla="*/ 3420529 h 7424059"/>
              <a:gd name="connsiteX2" fmla="*/ 4414155 w 4414155"/>
              <a:gd name="connsiteY2" fmla="*/ 7424059 h 7424059"/>
              <a:gd name="connsiteX3" fmla="*/ 0 w 4414155"/>
              <a:gd name="connsiteY3" fmla="*/ 4003530 h 7424059"/>
            </a:gdLst>
            <a:ahLst/>
            <a:cxnLst>
              <a:cxn ang="0">
                <a:pos x="connsiteX0" y="connsiteY0"/>
              </a:cxn>
              <a:cxn ang="0">
                <a:pos x="connsiteX1" y="connsiteY1"/>
              </a:cxn>
              <a:cxn ang="0">
                <a:pos x="connsiteX2" y="connsiteY2"/>
              </a:cxn>
              <a:cxn ang="0">
                <a:pos x="connsiteX3" y="connsiteY3"/>
              </a:cxn>
            </a:cxnLst>
            <a:rect l="l" t="t" r="r" b="b"/>
            <a:pathLst>
              <a:path w="4414155" h="7424059">
                <a:moveTo>
                  <a:pt x="0" y="0"/>
                </a:moveTo>
                <a:lnTo>
                  <a:pt x="4414155" y="3420529"/>
                </a:lnTo>
                <a:lnTo>
                  <a:pt x="4414155" y="7424059"/>
                </a:lnTo>
                <a:lnTo>
                  <a:pt x="0" y="4003530"/>
                </a:lnTo>
                <a:close/>
              </a:path>
            </a:pathLst>
          </a:custGeom>
        </p:spPr>
        <p:txBody>
          <a:bodyPr wrap="square">
            <a:noAutofit/>
          </a:bodyPr>
          <a:lstStyle/>
          <a:p>
            <a:endParaRPr lang="en-ID"/>
          </a:p>
        </p:txBody>
      </p:sp>
    </p:spTree>
    <p:extLst>
      <p:ext uri="{BB962C8B-B14F-4D97-AF65-F5344CB8AC3E}">
        <p14:creationId xmlns:p14="http://schemas.microsoft.com/office/powerpoint/2010/main" val="129861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1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4" r:id="rId5"/>
    <p:sldLayoutId id="2147483656" r:id="rId6"/>
    <p:sldLayoutId id="2147483657" r:id="rId7"/>
    <p:sldLayoutId id="2147483659" r:id="rId8"/>
    <p:sldLayoutId id="2147483661" r:id="rId9"/>
    <p:sldLayoutId id="2147483662" r:id="rId10"/>
    <p:sldLayoutId id="2147483663" r:id="rId11"/>
    <p:sldLayoutId id="2147483664"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orient="horz" pos="686" userDrawn="1">
          <p15:clr>
            <a:srgbClr val="F26B43"/>
          </p15:clr>
        </p15:guide>
        <p15:guide id="4" orient="horz" pos="3657" userDrawn="1">
          <p15:clr>
            <a:srgbClr val="F26B43"/>
          </p15:clr>
        </p15:guide>
        <p15:guide id="5" pos="461" userDrawn="1">
          <p15:clr>
            <a:srgbClr val="F26B43"/>
          </p15:clr>
        </p15:guide>
        <p15:guide id="6" pos="7219" userDrawn="1">
          <p15:clr>
            <a:srgbClr val="F26B43"/>
          </p15:clr>
        </p15:guide>
        <p15:guide id="7" orient="horz" pos="459" userDrawn="1">
          <p15:clr>
            <a:srgbClr val="F26B43"/>
          </p15:clr>
        </p15:guide>
        <p15:guide id="8"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60537-AA34-FE78-2162-B3C446B5CF65}"/>
              </a:ext>
            </a:extLst>
          </p:cNvPr>
          <p:cNvPicPr>
            <a:picLocks noChangeAspect="1"/>
          </p:cNvPicPr>
          <p:nvPr/>
        </p:nvPicPr>
        <p:blipFill>
          <a:blip r:embed="rId2">
            <a:alphaModFix amt="15000"/>
            <a:extLst>
              <a:ext uri="{28A0092B-C50C-407E-A947-70E740481C1C}">
                <a14:useLocalDpi xmlns:a14="http://schemas.microsoft.com/office/drawing/2010/main" val="0"/>
              </a:ext>
            </a:extLst>
          </a:blip>
          <a:srcRect t="12522" b="14151"/>
          <a:stretch>
            <a:fillRect/>
          </a:stretch>
        </p:blipFill>
        <p:spPr>
          <a:xfrm>
            <a:off x="0" y="0"/>
            <a:ext cx="12192000" cy="6858000"/>
          </a:xfrm>
          <a:prstGeom prst="rect">
            <a:avLst/>
          </a:prstGeom>
        </p:spPr>
      </p:pic>
      <p:sp>
        <p:nvSpPr>
          <p:cNvPr id="19" name="Cube 18">
            <a:extLst>
              <a:ext uri="{FF2B5EF4-FFF2-40B4-BE49-F238E27FC236}">
                <a16:creationId xmlns:a16="http://schemas.microsoft.com/office/drawing/2014/main" id="{A5B0FDDE-CBD2-4785-A7E3-E05E37B437EB}"/>
              </a:ext>
            </a:extLst>
          </p:cNvPr>
          <p:cNvSpPr/>
          <p:nvPr/>
        </p:nvSpPr>
        <p:spPr>
          <a:xfrm>
            <a:off x="-4365846" y="0"/>
            <a:ext cx="8130763" cy="8500345"/>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Cube 23">
            <a:extLst>
              <a:ext uri="{FF2B5EF4-FFF2-40B4-BE49-F238E27FC236}">
                <a16:creationId xmlns:a16="http://schemas.microsoft.com/office/drawing/2014/main" id="{EB7B551F-E43E-4250-9864-064556C973D0}"/>
              </a:ext>
            </a:extLst>
          </p:cNvPr>
          <p:cNvSpPr/>
          <p:nvPr/>
        </p:nvSpPr>
        <p:spPr>
          <a:xfrm>
            <a:off x="9394846" y="5437581"/>
            <a:ext cx="2797154" cy="2924298"/>
          </a:xfrm>
          <a:prstGeom prst="cube">
            <a:avLst>
              <a:gd name="adj" fmla="val 54012"/>
            </a:avLst>
          </a:prstGeom>
          <a:gradFill flip="none" rotWithShape="1">
            <a:gsLst>
              <a:gs pos="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Cube 20">
            <a:extLst>
              <a:ext uri="{FF2B5EF4-FFF2-40B4-BE49-F238E27FC236}">
                <a16:creationId xmlns:a16="http://schemas.microsoft.com/office/drawing/2014/main" id="{E2BB5201-F8D5-44DF-8FB7-DB8A0DA98398}"/>
              </a:ext>
            </a:extLst>
          </p:cNvPr>
          <p:cNvSpPr/>
          <p:nvPr/>
        </p:nvSpPr>
        <p:spPr>
          <a:xfrm>
            <a:off x="8358025" y="41730"/>
            <a:ext cx="3831771" cy="4005943"/>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DD60FDF5-FCB1-44EF-AF67-418AFA55AB2F}"/>
              </a:ext>
            </a:extLst>
          </p:cNvPr>
          <p:cNvSpPr txBox="1"/>
          <p:nvPr/>
        </p:nvSpPr>
        <p:spPr>
          <a:xfrm>
            <a:off x="2180326" y="3462846"/>
            <a:ext cx="7829144" cy="1446550"/>
          </a:xfrm>
          <a:prstGeom prst="rect">
            <a:avLst/>
          </a:prstGeom>
          <a:noFill/>
          <a:effectLst/>
        </p:spPr>
        <p:txBody>
          <a:bodyPr wrap="square" rtlCol="0">
            <a:spAutoFit/>
          </a:bodyPr>
          <a:lstStyle/>
          <a:p>
            <a:pPr algn="ctr"/>
            <a:r>
              <a:rPr lang="en-US" sz="8800" b="1" dirty="0">
                <a:solidFill>
                  <a:schemeClr val="bg1"/>
                </a:solidFill>
                <a:latin typeface="+mj-lt"/>
              </a:rPr>
              <a:t>XSYNERGY</a:t>
            </a:r>
            <a:endParaRPr lang="en-ID" sz="8800" b="1" dirty="0">
              <a:solidFill>
                <a:schemeClr val="bg1"/>
              </a:solidFill>
              <a:latin typeface="+mj-lt"/>
            </a:endParaRPr>
          </a:p>
        </p:txBody>
      </p:sp>
      <p:sp>
        <p:nvSpPr>
          <p:cNvPr id="18" name="TextBox 17">
            <a:extLst>
              <a:ext uri="{FF2B5EF4-FFF2-40B4-BE49-F238E27FC236}">
                <a16:creationId xmlns:a16="http://schemas.microsoft.com/office/drawing/2014/main" id="{FCEC0D30-C605-496A-B52F-597A74163194}"/>
              </a:ext>
            </a:extLst>
          </p:cNvPr>
          <p:cNvSpPr txBox="1"/>
          <p:nvPr/>
        </p:nvSpPr>
        <p:spPr>
          <a:xfrm>
            <a:off x="2424583" y="4678512"/>
            <a:ext cx="7107345" cy="646331"/>
          </a:xfrm>
          <a:prstGeom prst="rect">
            <a:avLst/>
          </a:prstGeom>
          <a:noFill/>
        </p:spPr>
        <p:txBody>
          <a:bodyPr wrap="square">
            <a:spAutoFit/>
          </a:bodyPr>
          <a:lstStyle>
            <a:defPPr>
              <a:defRPr lang="en-US"/>
            </a:defPPr>
            <a:lvl1pPr algn="ctr">
              <a:defRPr sz="1400">
                <a:solidFill>
                  <a:schemeClr val="bg1"/>
                </a:solidFill>
                <a:cs typeface="Space Grotesk" pitchFamily="2" charset="0"/>
              </a:defRPr>
            </a:lvl1pPr>
          </a:lstStyle>
          <a:p>
            <a:r>
              <a:rPr lang="fr-FR" sz="1800" b="1" dirty="0">
                <a:solidFill>
                  <a:schemeClr val="accent6"/>
                </a:solidFill>
              </a:rPr>
              <a:t>ÉCOSYSTÈME MATRICIEL 100 % DÉCENTRALISÉ SOUTENU PAR LA RÉSERVE SOLANA</a:t>
            </a:r>
            <a:endParaRPr lang="en-US" sz="1800" b="1" dirty="0">
              <a:solidFill>
                <a:schemeClr val="accent6"/>
              </a:solidFill>
            </a:endParaRPr>
          </a:p>
        </p:txBody>
      </p:sp>
      <p:sp>
        <p:nvSpPr>
          <p:cNvPr id="4" name="TextBox 3">
            <a:extLst>
              <a:ext uri="{FF2B5EF4-FFF2-40B4-BE49-F238E27FC236}">
                <a16:creationId xmlns:a16="http://schemas.microsoft.com/office/drawing/2014/main" id="{40E7DBA3-F1F3-4683-B915-E6F58534D7B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3485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782C19E3-A8A8-C490-2323-E29D18764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7D5FC7C9-13F4-1904-2C28-4DA676FDEA7B}"/>
              </a:ext>
            </a:extLst>
          </p:cNvPr>
          <p:cNvSpPr/>
          <p:nvPr/>
        </p:nvSpPr>
        <p:spPr>
          <a:xfrm flipH="1">
            <a:off x="-1893" y="-23721"/>
            <a:ext cx="12192001"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TextBox 37">
            <a:extLst>
              <a:ext uri="{FF2B5EF4-FFF2-40B4-BE49-F238E27FC236}">
                <a16:creationId xmlns:a16="http://schemas.microsoft.com/office/drawing/2014/main" id="{191E3886-0033-4BB9-A1CA-4FD57EA0806C}"/>
              </a:ext>
            </a:extLst>
          </p:cNvPr>
          <p:cNvSpPr txBox="1"/>
          <p:nvPr/>
        </p:nvSpPr>
        <p:spPr>
          <a:xfrm>
            <a:off x="1302741" y="1012324"/>
            <a:ext cx="9688313" cy="646331"/>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r>
              <a:rPr lang="en-US" b="1" dirty="0">
                <a:solidFill>
                  <a:schemeClr val="bg1"/>
                </a:solidFill>
                <a:latin typeface="+mj-lt"/>
                <a:cs typeface="+mn-cs"/>
              </a:rPr>
              <a:t>XSYNERGY </a:t>
            </a:r>
            <a:r>
              <a:rPr lang="en-US" b="1" dirty="0">
                <a:solidFill>
                  <a:schemeClr val="accent6"/>
                </a:solidFill>
                <a:latin typeface="+mj-lt"/>
                <a:cs typeface="+mn-cs"/>
              </a:rPr>
              <a:t>ENTRÉE DE FENTE </a:t>
            </a:r>
            <a:r>
              <a:rPr lang="en-US" b="1" dirty="0">
                <a:solidFill>
                  <a:schemeClr val="bg1"/>
                </a:solidFill>
                <a:latin typeface="+mj-lt"/>
                <a:cs typeface="+mn-cs"/>
              </a:rPr>
              <a:t>FRAIS</a:t>
            </a:r>
          </a:p>
        </p:txBody>
      </p:sp>
      <p:sp>
        <p:nvSpPr>
          <p:cNvPr id="40" name="Cube 39">
            <a:extLst>
              <a:ext uri="{FF2B5EF4-FFF2-40B4-BE49-F238E27FC236}">
                <a16:creationId xmlns:a16="http://schemas.microsoft.com/office/drawing/2014/main" id="{24FC8BAA-F721-4149-AA76-7198B8198656}"/>
              </a:ext>
            </a:extLst>
          </p:cNvPr>
          <p:cNvSpPr/>
          <p:nvPr/>
        </p:nvSpPr>
        <p:spPr>
          <a:xfrm>
            <a:off x="7164900" y="-28706"/>
            <a:ext cx="5061520" cy="529159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Cube 40">
            <a:extLst>
              <a:ext uri="{FF2B5EF4-FFF2-40B4-BE49-F238E27FC236}">
                <a16:creationId xmlns:a16="http://schemas.microsoft.com/office/drawing/2014/main" id="{0AA8E63D-1122-4D5B-8C80-FA1415831E73}"/>
              </a:ext>
            </a:extLst>
          </p:cNvPr>
          <p:cNvSpPr/>
          <p:nvPr/>
        </p:nvSpPr>
        <p:spPr>
          <a:xfrm flipH="1">
            <a:off x="-858413" y="-6787"/>
            <a:ext cx="3831936" cy="4006116"/>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2" name="Picture 1" descr="A green lit up coin&#10;&#10;AI-generated content may be incorrect.">
            <a:extLst>
              <a:ext uri="{FF2B5EF4-FFF2-40B4-BE49-F238E27FC236}">
                <a16:creationId xmlns:a16="http://schemas.microsoft.com/office/drawing/2014/main" id="{9838793E-B8DA-BFC7-3E17-EF3D1CE44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BB1999AE-EF90-C212-5C24-F19D662D35C6}"/>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Rectangle: Rounded Corners 5">
            <a:extLst>
              <a:ext uri="{FF2B5EF4-FFF2-40B4-BE49-F238E27FC236}">
                <a16:creationId xmlns:a16="http://schemas.microsoft.com/office/drawing/2014/main" id="{D0986CE0-9317-D7C0-2996-F48361016BEE}"/>
              </a:ext>
            </a:extLst>
          </p:cNvPr>
          <p:cNvSpPr/>
          <p:nvPr/>
        </p:nvSpPr>
        <p:spPr>
          <a:xfrm>
            <a:off x="1144243"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8A12137-D3A1-DD6D-B61E-48190225D605}"/>
              </a:ext>
            </a:extLst>
          </p:cNvPr>
          <p:cNvGrpSpPr/>
          <p:nvPr/>
        </p:nvGrpSpPr>
        <p:grpSpPr>
          <a:xfrm>
            <a:off x="898435" y="2191820"/>
            <a:ext cx="616480" cy="528529"/>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359019A5-0512-6FFD-BEEA-8673A8BB5C25}"/>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任意形状 644">
              <a:extLst>
                <a:ext uri="{FF2B5EF4-FFF2-40B4-BE49-F238E27FC236}">
                  <a16:creationId xmlns:a16="http://schemas.microsoft.com/office/drawing/2014/main" id="{8BC72A53-A0C9-A454-7808-DE0ECA50D5FB}"/>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12" name="Rectangle: Rounded Corners 11">
            <a:extLst>
              <a:ext uri="{FF2B5EF4-FFF2-40B4-BE49-F238E27FC236}">
                <a16:creationId xmlns:a16="http://schemas.microsoft.com/office/drawing/2014/main" id="{45F7A67E-2005-61A3-2768-712C352BCAC6}"/>
              </a:ext>
            </a:extLst>
          </p:cNvPr>
          <p:cNvSpPr/>
          <p:nvPr/>
        </p:nvSpPr>
        <p:spPr>
          <a:xfrm>
            <a:off x="1144243"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9BE5733-DEB1-334C-90D5-2CF8F8BC6F9A}"/>
              </a:ext>
            </a:extLst>
          </p:cNvPr>
          <p:cNvGrpSpPr/>
          <p:nvPr/>
        </p:nvGrpSpPr>
        <p:grpSpPr>
          <a:xfrm>
            <a:off x="898435" y="3224360"/>
            <a:ext cx="616480" cy="528529"/>
            <a:chOff x="3140667" y="2901058"/>
            <a:chExt cx="757038" cy="725949"/>
          </a:xfrm>
          <a:scene3d>
            <a:camera prst="orthographicFront">
              <a:rot lat="0" lon="0" rev="0"/>
            </a:camera>
            <a:lightRig rig="balanced" dir="t">
              <a:rot lat="0" lon="0" rev="8700000"/>
            </a:lightRig>
          </a:scene3d>
        </p:grpSpPr>
        <p:sp>
          <p:nvSpPr>
            <p:cNvPr id="14" name="Rectangle: Rounded Corners 13">
              <a:extLst>
                <a:ext uri="{FF2B5EF4-FFF2-40B4-BE49-F238E27FC236}">
                  <a16:creationId xmlns:a16="http://schemas.microsoft.com/office/drawing/2014/main" id="{DFE14DA9-DAFB-E663-CF6C-CB0B01BB96A8}"/>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569B1FAA-878C-E0C2-1AF5-D795270E2303}"/>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16" name="Rectangle: Rounded Corners 15">
            <a:extLst>
              <a:ext uri="{FF2B5EF4-FFF2-40B4-BE49-F238E27FC236}">
                <a16:creationId xmlns:a16="http://schemas.microsoft.com/office/drawing/2014/main" id="{5BFEA64F-52E8-A7D3-A23D-0DFB10B04CA2}"/>
              </a:ext>
            </a:extLst>
          </p:cNvPr>
          <p:cNvSpPr/>
          <p:nvPr/>
        </p:nvSpPr>
        <p:spPr>
          <a:xfrm>
            <a:off x="3811430"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B3FF074-9762-E91B-9AD4-7A86A61CDA28}"/>
              </a:ext>
            </a:extLst>
          </p:cNvPr>
          <p:cNvGrpSpPr/>
          <p:nvPr/>
        </p:nvGrpSpPr>
        <p:grpSpPr>
          <a:xfrm>
            <a:off x="3565622" y="2191820"/>
            <a:ext cx="616480" cy="528529"/>
            <a:chOff x="3140667" y="2901058"/>
            <a:chExt cx="757038" cy="725949"/>
          </a:xfrm>
          <a:scene3d>
            <a:camera prst="orthographicFront">
              <a:rot lat="0" lon="0" rev="0"/>
            </a:camera>
            <a:lightRig rig="balanced" dir="t">
              <a:rot lat="0" lon="0" rev="8700000"/>
            </a:lightRig>
          </a:scene3d>
        </p:grpSpPr>
        <p:sp>
          <p:nvSpPr>
            <p:cNvPr id="18" name="Rectangle: Rounded Corners 17">
              <a:extLst>
                <a:ext uri="{FF2B5EF4-FFF2-40B4-BE49-F238E27FC236}">
                  <a16:creationId xmlns:a16="http://schemas.microsoft.com/office/drawing/2014/main" id="{24B0793F-6265-B9A3-35D4-CAED7895369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39652A6-AAB6-C23C-BD1C-68F81D8E261E}"/>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0" name="Rectangle: Rounded Corners 19">
            <a:extLst>
              <a:ext uri="{FF2B5EF4-FFF2-40B4-BE49-F238E27FC236}">
                <a16:creationId xmlns:a16="http://schemas.microsoft.com/office/drawing/2014/main" id="{EE6A6D2F-2504-9AD3-D467-9900B9617785}"/>
              </a:ext>
            </a:extLst>
          </p:cNvPr>
          <p:cNvSpPr/>
          <p:nvPr/>
        </p:nvSpPr>
        <p:spPr>
          <a:xfrm>
            <a:off x="3811430"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ABE0A1-C29D-3220-9C77-DABFA14C29B6}"/>
              </a:ext>
            </a:extLst>
          </p:cNvPr>
          <p:cNvGrpSpPr/>
          <p:nvPr/>
        </p:nvGrpSpPr>
        <p:grpSpPr>
          <a:xfrm>
            <a:off x="3565622" y="3224360"/>
            <a:ext cx="616480" cy="528529"/>
            <a:chOff x="3140667" y="2901058"/>
            <a:chExt cx="757038" cy="725949"/>
          </a:xfrm>
          <a:scene3d>
            <a:camera prst="orthographicFront">
              <a:rot lat="0" lon="0" rev="0"/>
            </a:camera>
            <a:lightRig rig="balanced" dir="t">
              <a:rot lat="0" lon="0" rev="8700000"/>
            </a:lightRig>
          </a:scene3d>
        </p:grpSpPr>
        <p:sp>
          <p:nvSpPr>
            <p:cNvPr id="22" name="Rectangle: Rounded Corners 21">
              <a:extLst>
                <a:ext uri="{FF2B5EF4-FFF2-40B4-BE49-F238E27FC236}">
                  <a16:creationId xmlns:a16="http://schemas.microsoft.com/office/drawing/2014/main" id="{14D3730E-703D-5220-1EBB-5B219F85CC7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2" name="任意形状 644">
              <a:extLst>
                <a:ext uri="{FF2B5EF4-FFF2-40B4-BE49-F238E27FC236}">
                  <a16:creationId xmlns:a16="http://schemas.microsoft.com/office/drawing/2014/main" id="{01E6B6E3-C063-813C-0150-4E909727C51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43" name="Rectangle: Rounded Corners 42">
            <a:extLst>
              <a:ext uri="{FF2B5EF4-FFF2-40B4-BE49-F238E27FC236}">
                <a16:creationId xmlns:a16="http://schemas.microsoft.com/office/drawing/2014/main" id="{BAAF18D6-B34C-482A-E146-B813935DD588}"/>
              </a:ext>
            </a:extLst>
          </p:cNvPr>
          <p:cNvSpPr/>
          <p:nvPr/>
        </p:nvSpPr>
        <p:spPr>
          <a:xfrm>
            <a:off x="6495121"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D96A0415-502A-D89C-0E5B-A00587DF4232}"/>
              </a:ext>
            </a:extLst>
          </p:cNvPr>
          <p:cNvGrpSpPr/>
          <p:nvPr/>
        </p:nvGrpSpPr>
        <p:grpSpPr>
          <a:xfrm>
            <a:off x="6249313" y="2191820"/>
            <a:ext cx="616480" cy="528529"/>
            <a:chOff x="3140667" y="2901058"/>
            <a:chExt cx="757038" cy="725949"/>
          </a:xfrm>
          <a:scene3d>
            <a:camera prst="orthographicFront">
              <a:rot lat="0" lon="0" rev="0"/>
            </a:camera>
            <a:lightRig rig="balanced" dir="t">
              <a:rot lat="0" lon="0" rev="8700000"/>
            </a:lightRig>
          </a:scene3d>
        </p:grpSpPr>
        <p:sp>
          <p:nvSpPr>
            <p:cNvPr id="45" name="Rectangle: Rounded Corners 44">
              <a:extLst>
                <a:ext uri="{FF2B5EF4-FFF2-40B4-BE49-F238E27FC236}">
                  <a16:creationId xmlns:a16="http://schemas.microsoft.com/office/drawing/2014/main" id="{73D18B31-EF68-9514-CDD1-BAC1D54CE5D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6" name="任意形状 644">
              <a:extLst>
                <a:ext uri="{FF2B5EF4-FFF2-40B4-BE49-F238E27FC236}">
                  <a16:creationId xmlns:a16="http://schemas.microsoft.com/office/drawing/2014/main" id="{9AB5339D-B0D6-48AA-1108-CA6DA0DC43B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47" name="Rectangle: Rounded Corners 46">
            <a:extLst>
              <a:ext uri="{FF2B5EF4-FFF2-40B4-BE49-F238E27FC236}">
                <a16:creationId xmlns:a16="http://schemas.microsoft.com/office/drawing/2014/main" id="{1F2C26A2-52E0-C03B-EB3C-D6C983AAA2FF}"/>
              </a:ext>
            </a:extLst>
          </p:cNvPr>
          <p:cNvSpPr/>
          <p:nvPr/>
        </p:nvSpPr>
        <p:spPr>
          <a:xfrm>
            <a:off x="6495121"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EF076AF-184A-39AB-1D66-6AE44C1A2953}"/>
              </a:ext>
            </a:extLst>
          </p:cNvPr>
          <p:cNvGrpSpPr/>
          <p:nvPr/>
        </p:nvGrpSpPr>
        <p:grpSpPr>
          <a:xfrm>
            <a:off x="6249313" y="3224360"/>
            <a:ext cx="616480" cy="528529"/>
            <a:chOff x="3140667" y="2901058"/>
            <a:chExt cx="757038" cy="725949"/>
          </a:xfrm>
          <a:scene3d>
            <a:camera prst="orthographicFront">
              <a:rot lat="0" lon="0" rev="0"/>
            </a:camera>
            <a:lightRig rig="balanced" dir="t">
              <a:rot lat="0" lon="0" rev="8700000"/>
            </a:lightRig>
          </a:scene3d>
        </p:grpSpPr>
        <p:sp>
          <p:nvSpPr>
            <p:cNvPr id="49" name="Rectangle: Rounded Corners 48">
              <a:extLst>
                <a:ext uri="{FF2B5EF4-FFF2-40B4-BE49-F238E27FC236}">
                  <a16:creationId xmlns:a16="http://schemas.microsoft.com/office/drawing/2014/main" id="{44DEC154-3F63-E8B5-A2E3-48EFDE9DEC0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0" name="任意形状 644">
              <a:extLst>
                <a:ext uri="{FF2B5EF4-FFF2-40B4-BE49-F238E27FC236}">
                  <a16:creationId xmlns:a16="http://schemas.microsoft.com/office/drawing/2014/main" id="{118D6758-2C26-44C6-F2A0-1F89ACE9847B}"/>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1" name="Rectangle: Rounded Corners 50">
            <a:extLst>
              <a:ext uri="{FF2B5EF4-FFF2-40B4-BE49-F238E27FC236}">
                <a16:creationId xmlns:a16="http://schemas.microsoft.com/office/drawing/2014/main" id="{E87C14E2-FACB-839D-4C38-73D6F8E6EA26}"/>
              </a:ext>
            </a:extLst>
          </p:cNvPr>
          <p:cNvSpPr/>
          <p:nvPr/>
        </p:nvSpPr>
        <p:spPr>
          <a:xfrm>
            <a:off x="9162308"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BAA66F1-B0C0-16BE-779C-AE6C61741C73}"/>
              </a:ext>
            </a:extLst>
          </p:cNvPr>
          <p:cNvGrpSpPr/>
          <p:nvPr/>
        </p:nvGrpSpPr>
        <p:grpSpPr>
          <a:xfrm>
            <a:off x="8916500" y="2191820"/>
            <a:ext cx="616480" cy="528529"/>
            <a:chOff x="3140667" y="2901058"/>
            <a:chExt cx="757038" cy="725949"/>
          </a:xfrm>
          <a:scene3d>
            <a:camera prst="orthographicFront">
              <a:rot lat="0" lon="0" rev="0"/>
            </a:camera>
            <a:lightRig rig="balanced" dir="t">
              <a:rot lat="0" lon="0" rev="8700000"/>
            </a:lightRig>
          </a:scene3d>
        </p:grpSpPr>
        <p:sp>
          <p:nvSpPr>
            <p:cNvPr id="53" name="Rectangle: Rounded Corners 52">
              <a:extLst>
                <a:ext uri="{FF2B5EF4-FFF2-40B4-BE49-F238E27FC236}">
                  <a16:creationId xmlns:a16="http://schemas.microsoft.com/office/drawing/2014/main" id="{52C2E14F-CCF4-EEDE-E2E0-A7B1F07EFBD5}"/>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4" name="任意形状 644">
              <a:extLst>
                <a:ext uri="{FF2B5EF4-FFF2-40B4-BE49-F238E27FC236}">
                  <a16:creationId xmlns:a16="http://schemas.microsoft.com/office/drawing/2014/main" id="{0A437A17-3D29-44B0-8186-D833D2F7F7D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5" name="Rectangle: Rounded Corners 54">
            <a:extLst>
              <a:ext uri="{FF2B5EF4-FFF2-40B4-BE49-F238E27FC236}">
                <a16:creationId xmlns:a16="http://schemas.microsoft.com/office/drawing/2014/main" id="{59302832-AB9E-A7A1-DCAF-F2E68A997FF4}"/>
              </a:ext>
            </a:extLst>
          </p:cNvPr>
          <p:cNvSpPr/>
          <p:nvPr/>
        </p:nvSpPr>
        <p:spPr>
          <a:xfrm>
            <a:off x="9162308"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25337670-A39E-8E5A-E8F9-1E4CAF6B114B}"/>
              </a:ext>
            </a:extLst>
          </p:cNvPr>
          <p:cNvGrpSpPr/>
          <p:nvPr/>
        </p:nvGrpSpPr>
        <p:grpSpPr>
          <a:xfrm>
            <a:off x="8916500" y="3224360"/>
            <a:ext cx="616480" cy="528529"/>
            <a:chOff x="3140667" y="2901058"/>
            <a:chExt cx="757038" cy="725949"/>
          </a:xfrm>
          <a:scene3d>
            <a:camera prst="orthographicFront">
              <a:rot lat="0" lon="0" rev="0"/>
            </a:camera>
            <a:lightRig rig="balanced" dir="t">
              <a:rot lat="0" lon="0" rev="8700000"/>
            </a:lightRig>
          </a:scene3d>
        </p:grpSpPr>
        <p:sp>
          <p:nvSpPr>
            <p:cNvPr id="57" name="Rectangle: Rounded Corners 56">
              <a:extLst>
                <a:ext uri="{FF2B5EF4-FFF2-40B4-BE49-F238E27FC236}">
                  <a16:creationId xmlns:a16="http://schemas.microsoft.com/office/drawing/2014/main" id="{F83E5711-F111-4C54-98A2-A2665B26F04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8" name="任意形状 644">
              <a:extLst>
                <a:ext uri="{FF2B5EF4-FFF2-40B4-BE49-F238E27FC236}">
                  <a16:creationId xmlns:a16="http://schemas.microsoft.com/office/drawing/2014/main" id="{795FF9F4-7588-717E-6180-169849236F30}"/>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9" name="Rectangle: Rounded Corners 58">
            <a:extLst>
              <a:ext uri="{FF2B5EF4-FFF2-40B4-BE49-F238E27FC236}">
                <a16:creationId xmlns:a16="http://schemas.microsoft.com/office/drawing/2014/main" id="{36B24D8D-FD34-A798-DC17-6BB1478D7DA1}"/>
              </a:ext>
            </a:extLst>
          </p:cNvPr>
          <p:cNvSpPr/>
          <p:nvPr/>
        </p:nvSpPr>
        <p:spPr>
          <a:xfrm>
            <a:off x="869923" y="4152057"/>
            <a:ext cx="2204620"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162BDF20-CAD2-2A50-2376-C1617E72A409}"/>
              </a:ext>
            </a:extLst>
          </p:cNvPr>
          <p:cNvGrpSpPr/>
          <p:nvPr/>
        </p:nvGrpSpPr>
        <p:grpSpPr>
          <a:xfrm>
            <a:off x="624115" y="4263607"/>
            <a:ext cx="616480" cy="528529"/>
            <a:chOff x="3140667" y="2901058"/>
            <a:chExt cx="757038" cy="725949"/>
          </a:xfrm>
          <a:scene3d>
            <a:camera prst="orthographicFront">
              <a:rot lat="0" lon="0" rev="0"/>
            </a:camera>
            <a:lightRig rig="balanced" dir="t">
              <a:rot lat="0" lon="0" rev="8700000"/>
            </a:lightRig>
          </a:scene3d>
        </p:grpSpPr>
        <p:sp>
          <p:nvSpPr>
            <p:cNvPr id="61" name="Rectangle: Rounded Corners 60">
              <a:extLst>
                <a:ext uri="{FF2B5EF4-FFF2-40B4-BE49-F238E27FC236}">
                  <a16:creationId xmlns:a16="http://schemas.microsoft.com/office/drawing/2014/main" id="{F6C616FD-8229-309D-F187-4583122BECD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2" name="任意形状 644">
              <a:extLst>
                <a:ext uri="{FF2B5EF4-FFF2-40B4-BE49-F238E27FC236}">
                  <a16:creationId xmlns:a16="http://schemas.microsoft.com/office/drawing/2014/main" id="{E48AC4E9-6958-1875-8CB0-D28141F87317}"/>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63" name="Rectangle: Rounded Corners 62">
            <a:extLst>
              <a:ext uri="{FF2B5EF4-FFF2-40B4-BE49-F238E27FC236}">
                <a16:creationId xmlns:a16="http://schemas.microsoft.com/office/drawing/2014/main" id="{127E5173-08F9-3BD1-2E5D-A9862C46825E}"/>
              </a:ext>
            </a:extLst>
          </p:cNvPr>
          <p:cNvSpPr/>
          <p:nvPr/>
        </p:nvSpPr>
        <p:spPr>
          <a:xfrm>
            <a:off x="3537110" y="4152057"/>
            <a:ext cx="2455434"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3FA564F1-2694-0D1A-BC81-33F0AEC91691}"/>
              </a:ext>
            </a:extLst>
          </p:cNvPr>
          <p:cNvGrpSpPr/>
          <p:nvPr/>
        </p:nvGrpSpPr>
        <p:grpSpPr>
          <a:xfrm>
            <a:off x="3291302" y="4263607"/>
            <a:ext cx="616480" cy="528529"/>
            <a:chOff x="3140667" y="2901058"/>
            <a:chExt cx="757038" cy="725949"/>
          </a:xfrm>
          <a:scene3d>
            <a:camera prst="orthographicFront">
              <a:rot lat="0" lon="0" rev="0"/>
            </a:camera>
            <a:lightRig rig="balanced" dir="t">
              <a:rot lat="0" lon="0" rev="8700000"/>
            </a:lightRig>
          </a:scene3d>
        </p:grpSpPr>
        <p:sp>
          <p:nvSpPr>
            <p:cNvPr id="65" name="Rectangle: Rounded Corners 64">
              <a:extLst>
                <a:ext uri="{FF2B5EF4-FFF2-40B4-BE49-F238E27FC236}">
                  <a16:creationId xmlns:a16="http://schemas.microsoft.com/office/drawing/2014/main" id="{594A688F-5004-50E4-3B86-06BA31227922}"/>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6" name="任意形状 644">
              <a:extLst>
                <a:ext uri="{FF2B5EF4-FFF2-40B4-BE49-F238E27FC236}">
                  <a16:creationId xmlns:a16="http://schemas.microsoft.com/office/drawing/2014/main" id="{F99AEDCE-8EFF-55AE-8823-4B78D260EC9D}"/>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67" name="Rectangle: Rounded Corners 66">
            <a:extLst>
              <a:ext uri="{FF2B5EF4-FFF2-40B4-BE49-F238E27FC236}">
                <a16:creationId xmlns:a16="http://schemas.microsoft.com/office/drawing/2014/main" id="{A9E3BC26-6723-FEF9-C264-C6CEC610DB00}"/>
              </a:ext>
            </a:extLst>
          </p:cNvPr>
          <p:cNvSpPr/>
          <p:nvPr/>
        </p:nvSpPr>
        <p:spPr>
          <a:xfrm>
            <a:off x="6484660" y="4125609"/>
            <a:ext cx="2455434"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9FD8177-EDBE-DB71-E1E0-7E70968E6DF8}"/>
              </a:ext>
            </a:extLst>
          </p:cNvPr>
          <p:cNvGrpSpPr/>
          <p:nvPr/>
        </p:nvGrpSpPr>
        <p:grpSpPr>
          <a:xfrm>
            <a:off x="6238852" y="4237159"/>
            <a:ext cx="616480" cy="528529"/>
            <a:chOff x="3140667" y="2901058"/>
            <a:chExt cx="757038" cy="725949"/>
          </a:xfrm>
          <a:scene3d>
            <a:camera prst="orthographicFront">
              <a:rot lat="0" lon="0" rev="0"/>
            </a:camera>
            <a:lightRig rig="balanced" dir="t">
              <a:rot lat="0" lon="0" rev="8700000"/>
            </a:lightRig>
          </a:scene3d>
        </p:grpSpPr>
        <p:sp>
          <p:nvSpPr>
            <p:cNvPr id="69" name="Rectangle: Rounded Corners 68">
              <a:extLst>
                <a:ext uri="{FF2B5EF4-FFF2-40B4-BE49-F238E27FC236}">
                  <a16:creationId xmlns:a16="http://schemas.microsoft.com/office/drawing/2014/main" id="{288C77E0-E93A-7BB5-668B-A333E8CC2AA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0" name="任意形状 644">
              <a:extLst>
                <a:ext uri="{FF2B5EF4-FFF2-40B4-BE49-F238E27FC236}">
                  <a16:creationId xmlns:a16="http://schemas.microsoft.com/office/drawing/2014/main" id="{4C2D8CD8-177F-2C47-F6C8-E15F745C3957}"/>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71" name="Rectangle: Rounded Corners 70">
            <a:extLst>
              <a:ext uri="{FF2B5EF4-FFF2-40B4-BE49-F238E27FC236}">
                <a16:creationId xmlns:a16="http://schemas.microsoft.com/office/drawing/2014/main" id="{C0916207-9F74-83E1-D2C3-C1D839679315}"/>
              </a:ext>
            </a:extLst>
          </p:cNvPr>
          <p:cNvSpPr/>
          <p:nvPr/>
        </p:nvSpPr>
        <p:spPr>
          <a:xfrm>
            <a:off x="9325596" y="4112133"/>
            <a:ext cx="2280002"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3272ADD-BCB9-932B-D9E2-94B347D58800}"/>
              </a:ext>
            </a:extLst>
          </p:cNvPr>
          <p:cNvGrpSpPr/>
          <p:nvPr/>
        </p:nvGrpSpPr>
        <p:grpSpPr>
          <a:xfrm>
            <a:off x="9112551" y="4213063"/>
            <a:ext cx="616480" cy="528529"/>
            <a:chOff x="3140667" y="2901058"/>
            <a:chExt cx="757038" cy="725949"/>
          </a:xfrm>
          <a:scene3d>
            <a:camera prst="orthographicFront">
              <a:rot lat="0" lon="0" rev="0"/>
            </a:camera>
            <a:lightRig rig="balanced" dir="t">
              <a:rot lat="0" lon="0" rev="8700000"/>
            </a:lightRig>
          </a:scene3d>
        </p:grpSpPr>
        <p:sp>
          <p:nvSpPr>
            <p:cNvPr id="73" name="Rectangle: Rounded Corners 72">
              <a:extLst>
                <a:ext uri="{FF2B5EF4-FFF2-40B4-BE49-F238E27FC236}">
                  <a16:creationId xmlns:a16="http://schemas.microsoft.com/office/drawing/2014/main" id="{FDD83780-244A-0F53-BD70-0A828AE9B6EA}"/>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4" name="任意形状 644">
              <a:extLst>
                <a:ext uri="{FF2B5EF4-FFF2-40B4-BE49-F238E27FC236}">
                  <a16:creationId xmlns:a16="http://schemas.microsoft.com/office/drawing/2014/main" id="{FC275831-FECA-B5B2-5A0E-DA63E1518389}"/>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75" name="Rectangle: Rounded Corners 74">
            <a:extLst>
              <a:ext uri="{FF2B5EF4-FFF2-40B4-BE49-F238E27FC236}">
                <a16:creationId xmlns:a16="http://schemas.microsoft.com/office/drawing/2014/main" id="{C3869A93-8F2A-0943-67DD-6DD4F3536AD8}"/>
              </a:ext>
            </a:extLst>
          </p:cNvPr>
          <p:cNvSpPr/>
          <p:nvPr/>
        </p:nvSpPr>
        <p:spPr>
          <a:xfrm>
            <a:off x="890051" y="5115286"/>
            <a:ext cx="2745042"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8E3BE9D3-E31A-D1B6-8E99-346166A5B4AD}"/>
              </a:ext>
            </a:extLst>
          </p:cNvPr>
          <p:cNvGrpSpPr/>
          <p:nvPr/>
        </p:nvGrpSpPr>
        <p:grpSpPr>
          <a:xfrm>
            <a:off x="644243" y="5226836"/>
            <a:ext cx="616480" cy="528529"/>
            <a:chOff x="3140667" y="2901058"/>
            <a:chExt cx="757038" cy="725949"/>
          </a:xfrm>
          <a:scene3d>
            <a:camera prst="orthographicFront">
              <a:rot lat="0" lon="0" rev="0"/>
            </a:camera>
            <a:lightRig rig="balanced" dir="t">
              <a:rot lat="0" lon="0" rev="8700000"/>
            </a:lightRig>
          </a:scene3d>
        </p:grpSpPr>
        <p:sp>
          <p:nvSpPr>
            <p:cNvPr id="87" name="Rectangle: Rounded Corners 86">
              <a:extLst>
                <a:ext uri="{FF2B5EF4-FFF2-40B4-BE49-F238E27FC236}">
                  <a16:creationId xmlns:a16="http://schemas.microsoft.com/office/drawing/2014/main" id="{2DFD0824-7E7A-2436-5037-4A70DEE5677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8" name="任意形状 644">
              <a:extLst>
                <a:ext uri="{FF2B5EF4-FFF2-40B4-BE49-F238E27FC236}">
                  <a16:creationId xmlns:a16="http://schemas.microsoft.com/office/drawing/2014/main" id="{8A5BAC91-32AB-5768-2EF8-2D40EECA943C}"/>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92" name="TextBox 91">
            <a:extLst>
              <a:ext uri="{FF2B5EF4-FFF2-40B4-BE49-F238E27FC236}">
                <a16:creationId xmlns:a16="http://schemas.microsoft.com/office/drawing/2014/main" id="{39D6E005-1703-E141-FA57-940ABCA72034}"/>
              </a:ext>
            </a:extLst>
          </p:cNvPr>
          <p:cNvSpPr txBox="1"/>
          <p:nvPr/>
        </p:nvSpPr>
        <p:spPr>
          <a:xfrm>
            <a:off x="1597211" y="2188574"/>
            <a:ext cx="13788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$25</a:t>
            </a:r>
          </a:p>
        </p:txBody>
      </p:sp>
      <p:sp>
        <p:nvSpPr>
          <p:cNvPr id="94" name="TextBox 93">
            <a:extLst>
              <a:ext uri="{FF2B5EF4-FFF2-40B4-BE49-F238E27FC236}">
                <a16:creationId xmlns:a16="http://schemas.microsoft.com/office/drawing/2014/main" id="{F664FCB9-D7DE-8B0B-EF1E-660510DDA121}"/>
              </a:ext>
            </a:extLst>
          </p:cNvPr>
          <p:cNvSpPr txBox="1"/>
          <p:nvPr/>
        </p:nvSpPr>
        <p:spPr>
          <a:xfrm>
            <a:off x="950260" y="2183855"/>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effectLst>
                  <a:outerShdw blurRad="50800" dist="38100" dir="8100000" algn="tr" rotWithShape="0">
                    <a:prstClr val="black">
                      <a:alpha val="40000"/>
                    </a:prstClr>
                  </a:outerShdw>
                </a:effectLst>
                <a:latin typeface="+mj-lt"/>
                <a:ea typeface="+mn-ea"/>
                <a:cs typeface="+mn-cs"/>
              </a:rPr>
              <a:t>1</a:t>
            </a:r>
          </a:p>
        </p:txBody>
      </p:sp>
      <p:sp>
        <p:nvSpPr>
          <p:cNvPr id="95" name="TextBox 94">
            <a:extLst>
              <a:ext uri="{FF2B5EF4-FFF2-40B4-BE49-F238E27FC236}">
                <a16:creationId xmlns:a16="http://schemas.microsoft.com/office/drawing/2014/main" id="{B2B2DC13-4FAE-47C5-1657-1E8D16BD0A4D}"/>
              </a:ext>
            </a:extLst>
          </p:cNvPr>
          <p:cNvSpPr txBox="1"/>
          <p:nvPr/>
        </p:nvSpPr>
        <p:spPr>
          <a:xfrm>
            <a:off x="3635093" y="2198710"/>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dirty="0">
                <a:effectLst>
                  <a:outerShdw blurRad="50800" dist="38100" dir="8100000" algn="tr" rotWithShape="0">
                    <a:prstClr val="black">
                      <a:alpha val="40000"/>
                    </a:prstClr>
                  </a:outerShdw>
                </a:effectLst>
                <a:latin typeface="+mj-lt"/>
              </a:rPr>
              <a:t>2</a:t>
            </a:r>
            <a:endParaRPr lang="en-IN" sz="2800" b="1" kern="1200" dirty="0">
              <a:effectLst>
                <a:outerShdw blurRad="50800" dist="38100" dir="8100000" algn="tr" rotWithShape="0">
                  <a:prstClr val="black">
                    <a:alpha val="40000"/>
                  </a:prstClr>
                </a:outerShdw>
              </a:effectLst>
              <a:latin typeface="+mj-lt"/>
              <a:ea typeface="+mn-ea"/>
              <a:cs typeface="+mn-cs"/>
            </a:endParaRPr>
          </a:p>
        </p:txBody>
      </p:sp>
      <p:sp>
        <p:nvSpPr>
          <p:cNvPr id="96" name="TextBox 95">
            <a:extLst>
              <a:ext uri="{FF2B5EF4-FFF2-40B4-BE49-F238E27FC236}">
                <a16:creationId xmlns:a16="http://schemas.microsoft.com/office/drawing/2014/main" id="{BDD92700-B8BC-6519-5778-F2EE4FEC2CA8}"/>
              </a:ext>
            </a:extLst>
          </p:cNvPr>
          <p:cNvSpPr txBox="1"/>
          <p:nvPr/>
        </p:nvSpPr>
        <p:spPr>
          <a:xfrm>
            <a:off x="6330441" y="2206610"/>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effectLst>
                  <a:outerShdw blurRad="50800" dist="38100" dir="8100000" algn="tr" rotWithShape="0">
                    <a:prstClr val="black">
                      <a:alpha val="40000"/>
                    </a:prstClr>
                  </a:outerShdw>
                </a:effectLst>
                <a:latin typeface="+mj-lt"/>
                <a:ea typeface="+mn-ea"/>
                <a:cs typeface="+mn-cs"/>
              </a:rPr>
              <a:t>3</a:t>
            </a:r>
          </a:p>
        </p:txBody>
      </p:sp>
      <p:sp>
        <p:nvSpPr>
          <p:cNvPr id="97" name="TextBox 96">
            <a:extLst>
              <a:ext uri="{FF2B5EF4-FFF2-40B4-BE49-F238E27FC236}">
                <a16:creationId xmlns:a16="http://schemas.microsoft.com/office/drawing/2014/main" id="{5D11CC73-F31E-0A96-0ACE-B68955E3CD40}"/>
              </a:ext>
            </a:extLst>
          </p:cNvPr>
          <p:cNvSpPr txBox="1"/>
          <p:nvPr/>
        </p:nvSpPr>
        <p:spPr>
          <a:xfrm>
            <a:off x="8991289" y="2192970"/>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dirty="0">
                <a:effectLst>
                  <a:outerShdw blurRad="50800" dist="38100" dir="8100000" algn="tr" rotWithShape="0">
                    <a:prstClr val="black">
                      <a:alpha val="40000"/>
                    </a:prstClr>
                  </a:outerShdw>
                </a:effectLst>
                <a:latin typeface="+mj-lt"/>
              </a:rPr>
              <a:t>4</a:t>
            </a:r>
            <a:endParaRPr lang="en-IN" sz="2800" b="1" kern="1200" dirty="0">
              <a:effectLst>
                <a:outerShdw blurRad="50800" dist="38100" dir="8100000" algn="tr" rotWithShape="0">
                  <a:prstClr val="black">
                    <a:alpha val="40000"/>
                  </a:prstClr>
                </a:outerShdw>
              </a:effectLst>
              <a:latin typeface="+mj-lt"/>
              <a:ea typeface="+mn-ea"/>
              <a:cs typeface="+mn-cs"/>
            </a:endParaRPr>
          </a:p>
        </p:txBody>
      </p:sp>
      <p:sp>
        <p:nvSpPr>
          <p:cNvPr id="98" name="TextBox 97">
            <a:extLst>
              <a:ext uri="{FF2B5EF4-FFF2-40B4-BE49-F238E27FC236}">
                <a16:creationId xmlns:a16="http://schemas.microsoft.com/office/drawing/2014/main" id="{EE3C1EDF-9E86-C419-C092-17C4EAC3BCBD}"/>
              </a:ext>
            </a:extLst>
          </p:cNvPr>
          <p:cNvSpPr txBox="1"/>
          <p:nvPr/>
        </p:nvSpPr>
        <p:spPr>
          <a:xfrm>
            <a:off x="966995" y="3223418"/>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effectLst>
                  <a:outerShdw blurRad="50800" dist="38100" dir="8100000" algn="tr" rotWithShape="0">
                    <a:prstClr val="black">
                      <a:alpha val="40000"/>
                    </a:prstClr>
                  </a:outerShdw>
                </a:effectLst>
                <a:latin typeface="+mj-lt"/>
                <a:ea typeface="+mn-ea"/>
                <a:cs typeface="+mn-cs"/>
              </a:rPr>
              <a:t>5</a:t>
            </a:r>
          </a:p>
        </p:txBody>
      </p:sp>
      <p:sp>
        <p:nvSpPr>
          <p:cNvPr id="99" name="TextBox 98">
            <a:extLst>
              <a:ext uri="{FF2B5EF4-FFF2-40B4-BE49-F238E27FC236}">
                <a16:creationId xmlns:a16="http://schemas.microsoft.com/office/drawing/2014/main" id="{11DBCB36-B1A2-B3DA-FC22-A6A50F9DE795}"/>
              </a:ext>
            </a:extLst>
          </p:cNvPr>
          <p:cNvSpPr txBox="1"/>
          <p:nvPr/>
        </p:nvSpPr>
        <p:spPr>
          <a:xfrm>
            <a:off x="3642126" y="3238365"/>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dirty="0">
                <a:effectLst>
                  <a:outerShdw blurRad="50800" dist="38100" dir="8100000" algn="tr" rotWithShape="0">
                    <a:prstClr val="black">
                      <a:alpha val="40000"/>
                    </a:prstClr>
                  </a:outerShdw>
                </a:effectLst>
                <a:latin typeface="+mj-lt"/>
              </a:rPr>
              <a:t>6</a:t>
            </a:r>
            <a:endParaRPr lang="en-IN" sz="2800" b="1" kern="1200" dirty="0">
              <a:effectLst>
                <a:outerShdw blurRad="50800" dist="38100" dir="8100000" algn="tr" rotWithShape="0">
                  <a:prstClr val="black">
                    <a:alpha val="40000"/>
                  </a:prstClr>
                </a:outerShdw>
              </a:effectLst>
              <a:latin typeface="+mj-lt"/>
              <a:ea typeface="+mn-ea"/>
              <a:cs typeface="+mn-cs"/>
            </a:endParaRPr>
          </a:p>
        </p:txBody>
      </p:sp>
      <p:sp>
        <p:nvSpPr>
          <p:cNvPr id="100" name="TextBox 99">
            <a:extLst>
              <a:ext uri="{FF2B5EF4-FFF2-40B4-BE49-F238E27FC236}">
                <a16:creationId xmlns:a16="http://schemas.microsoft.com/office/drawing/2014/main" id="{548AE119-E0C8-D47A-ABD4-DED08B0FA8FF}"/>
              </a:ext>
            </a:extLst>
          </p:cNvPr>
          <p:cNvSpPr txBox="1"/>
          <p:nvPr/>
        </p:nvSpPr>
        <p:spPr>
          <a:xfrm>
            <a:off x="6311447" y="3214274"/>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effectLst>
                  <a:outerShdw blurRad="50800" dist="38100" dir="8100000" algn="tr" rotWithShape="0">
                    <a:prstClr val="black">
                      <a:alpha val="40000"/>
                    </a:prstClr>
                  </a:outerShdw>
                </a:effectLst>
                <a:latin typeface="+mj-lt"/>
                <a:ea typeface="+mn-ea"/>
                <a:cs typeface="+mn-cs"/>
              </a:rPr>
              <a:t>7</a:t>
            </a:r>
          </a:p>
        </p:txBody>
      </p:sp>
      <p:sp>
        <p:nvSpPr>
          <p:cNvPr id="101" name="TextBox 100">
            <a:extLst>
              <a:ext uri="{FF2B5EF4-FFF2-40B4-BE49-F238E27FC236}">
                <a16:creationId xmlns:a16="http://schemas.microsoft.com/office/drawing/2014/main" id="{06F9BD70-F898-DEFB-C8CD-A495BEAB32C1}"/>
              </a:ext>
            </a:extLst>
          </p:cNvPr>
          <p:cNvSpPr txBox="1"/>
          <p:nvPr/>
        </p:nvSpPr>
        <p:spPr>
          <a:xfrm>
            <a:off x="8991288" y="3231835"/>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dirty="0">
                <a:effectLst>
                  <a:outerShdw blurRad="50800" dist="38100" dir="8100000" algn="tr" rotWithShape="0">
                    <a:prstClr val="black">
                      <a:alpha val="40000"/>
                    </a:prstClr>
                  </a:outerShdw>
                </a:effectLst>
                <a:latin typeface="+mj-lt"/>
              </a:rPr>
              <a:t>8</a:t>
            </a:r>
            <a:endParaRPr lang="en-IN" sz="2800" b="1" kern="1200" dirty="0">
              <a:effectLst>
                <a:outerShdw blurRad="50800" dist="38100" dir="8100000" algn="tr" rotWithShape="0">
                  <a:prstClr val="black">
                    <a:alpha val="40000"/>
                  </a:prstClr>
                </a:outerShdw>
              </a:effectLst>
              <a:latin typeface="+mj-lt"/>
              <a:ea typeface="+mn-ea"/>
              <a:cs typeface="+mn-cs"/>
            </a:endParaRPr>
          </a:p>
        </p:txBody>
      </p:sp>
      <p:sp>
        <p:nvSpPr>
          <p:cNvPr id="102" name="TextBox 101">
            <a:extLst>
              <a:ext uri="{FF2B5EF4-FFF2-40B4-BE49-F238E27FC236}">
                <a16:creationId xmlns:a16="http://schemas.microsoft.com/office/drawing/2014/main" id="{AD754A9F-1DB3-029D-F5A0-23D524A86A6F}"/>
              </a:ext>
            </a:extLst>
          </p:cNvPr>
          <p:cNvSpPr txBox="1"/>
          <p:nvPr/>
        </p:nvSpPr>
        <p:spPr>
          <a:xfrm>
            <a:off x="698771" y="4253642"/>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dirty="0">
                <a:effectLst>
                  <a:outerShdw blurRad="50800" dist="38100" dir="8100000" algn="tr" rotWithShape="0">
                    <a:prstClr val="black">
                      <a:alpha val="40000"/>
                    </a:prstClr>
                  </a:outerShdw>
                </a:effectLst>
                <a:latin typeface="+mj-lt"/>
              </a:rPr>
              <a:t>9</a:t>
            </a:r>
            <a:endParaRPr lang="en-IN" sz="2800" b="1" kern="1200" dirty="0">
              <a:effectLst>
                <a:outerShdw blurRad="50800" dist="38100" dir="8100000" algn="tr" rotWithShape="0">
                  <a:prstClr val="black">
                    <a:alpha val="40000"/>
                  </a:prstClr>
                </a:outerShdw>
              </a:effectLst>
              <a:latin typeface="+mj-lt"/>
              <a:ea typeface="+mn-ea"/>
              <a:cs typeface="+mn-cs"/>
            </a:endParaRPr>
          </a:p>
        </p:txBody>
      </p:sp>
      <p:sp>
        <p:nvSpPr>
          <p:cNvPr id="103" name="TextBox 102">
            <a:extLst>
              <a:ext uri="{FF2B5EF4-FFF2-40B4-BE49-F238E27FC236}">
                <a16:creationId xmlns:a16="http://schemas.microsoft.com/office/drawing/2014/main" id="{CE7EA2EB-5069-BEE5-D727-C8563BAEB895}"/>
              </a:ext>
            </a:extLst>
          </p:cNvPr>
          <p:cNvSpPr txBox="1"/>
          <p:nvPr/>
        </p:nvSpPr>
        <p:spPr>
          <a:xfrm>
            <a:off x="3200166" y="4296021"/>
            <a:ext cx="77084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a:effectLst>
                  <a:outerShdw blurRad="50800" dist="38100" dir="8100000" algn="tr" rotWithShape="0">
                    <a:prstClr val="black">
                      <a:alpha val="40000"/>
                    </a:prstClr>
                  </a:outerShdw>
                </a:effectLst>
                <a:latin typeface="+mj-lt"/>
                <a:ea typeface="+mn-ea"/>
                <a:cs typeface="+mn-cs"/>
              </a:rPr>
              <a:t>10</a:t>
            </a:r>
          </a:p>
        </p:txBody>
      </p:sp>
      <p:sp>
        <p:nvSpPr>
          <p:cNvPr id="104" name="TextBox 103">
            <a:extLst>
              <a:ext uri="{FF2B5EF4-FFF2-40B4-BE49-F238E27FC236}">
                <a16:creationId xmlns:a16="http://schemas.microsoft.com/office/drawing/2014/main" id="{40A94740-A4F5-12F4-0D23-A42B8DA4B15E}"/>
              </a:ext>
            </a:extLst>
          </p:cNvPr>
          <p:cNvSpPr txBox="1"/>
          <p:nvPr/>
        </p:nvSpPr>
        <p:spPr>
          <a:xfrm>
            <a:off x="6297938" y="4227194"/>
            <a:ext cx="46690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dirty="0">
                <a:effectLst>
                  <a:outerShdw blurRad="50800" dist="38100" dir="8100000" algn="tr" rotWithShape="0">
                    <a:prstClr val="black">
                      <a:alpha val="40000"/>
                    </a:prstClr>
                  </a:outerShdw>
                </a:effectLst>
                <a:latin typeface="+mj-lt"/>
              </a:rPr>
              <a:t>11</a:t>
            </a:r>
            <a:endParaRPr lang="en-IN" sz="2800" b="1" kern="1200" dirty="0">
              <a:effectLst>
                <a:outerShdw blurRad="50800" dist="38100" dir="8100000" algn="tr" rotWithShape="0">
                  <a:prstClr val="black">
                    <a:alpha val="40000"/>
                  </a:prstClr>
                </a:outerShdw>
              </a:effectLst>
              <a:latin typeface="+mj-lt"/>
              <a:ea typeface="+mn-ea"/>
              <a:cs typeface="+mn-cs"/>
            </a:endParaRPr>
          </a:p>
        </p:txBody>
      </p:sp>
      <p:sp>
        <p:nvSpPr>
          <p:cNvPr id="105" name="TextBox 104">
            <a:extLst>
              <a:ext uri="{FF2B5EF4-FFF2-40B4-BE49-F238E27FC236}">
                <a16:creationId xmlns:a16="http://schemas.microsoft.com/office/drawing/2014/main" id="{EEF8F19E-6758-278B-3C86-1CFDF4B691D7}"/>
              </a:ext>
            </a:extLst>
          </p:cNvPr>
          <p:cNvSpPr txBox="1"/>
          <p:nvPr/>
        </p:nvSpPr>
        <p:spPr>
          <a:xfrm>
            <a:off x="9032656" y="4258711"/>
            <a:ext cx="7725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a:effectLst>
                  <a:outerShdw blurRad="50800" dist="38100" dir="8100000" algn="tr" rotWithShape="0">
                    <a:prstClr val="black">
                      <a:alpha val="40000"/>
                    </a:prstClr>
                  </a:outerShdw>
                </a:effectLst>
                <a:latin typeface="+mj-lt"/>
                <a:ea typeface="+mn-ea"/>
                <a:cs typeface="+mn-cs"/>
              </a:rPr>
              <a:t>12</a:t>
            </a:r>
          </a:p>
        </p:txBody>
      </p:sp>
      <p:sp>
        <p:nvSpPr>
          <p:cNvPr id="106" name="TextBox 105">
            <a:extLst>
              <a:ext uri="{FF2B5EF4-FFF2-40B4-BE49-F238E27FC236}">
                <a16:creationId xmlns:a16="http://schemas.microsoft.com/office/drawing/2014/main" id="{4CEC798E-BF3F-91C2-8892-EBE638C03313}"/>
              </a:ext>
            </a:extLst>
          </p:cNvPr>
          <p:cNvSpPr txBox="1"/>
          <p:nvPr/>
        </p:nvSpPr>
        <p:spPr>
          <a:xfrm>
            <a:off x="557487" y="5267694"/>
            <a:ext cx="7725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a:effectLst>
                  <a:outerShdw blurRad="50800" dist="38100" dir="8100000" algn="tr" rotWithShape="0">
                    <a:prstClr val="black">
                      <a:alpha val="40000"/>
                    </a:prstClr>
                  </a:outerShdw>
                </a:effectLst>
                <a:latin typeface="+mj-lt"/>
                <a:ea typeface="+mn-ea"/>
                <a:cs typeface="+mn-cs"/>
              </a:rPr>
              <a:t>13</a:t>
            </a:r>
          </a:p>
        </p:txBody>
      </p:sp>
      <p:sp>
        <p:nvSpPr>
          <p:cNvPr id="107" name="TextBox 106">
            <a:extLst>
              <a:ext uri="{FF2B5EF4-FFF2-40B4-BE49-F238E27FC236}">
                <a16:creationId xmlns:a16="http://schemas.microsoft.com/office/drawing/2014/main" id="{C1C2E67A-B0F4-1B17-D5F7-DFE854B31A20}"/>
              </a:ext>
            </a:extLst>
          </p:cNvPr>
          <p:cNvSpPr txBox="1"/>
          <p:nvPr/>
        </p:nvSpPr>
        <p:spPr>
          <a:xfrm>
            <a:off x="1475490" y="3227031"/>
            <a:ext cx="170330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$400</a:t>
            </a:r>
          </a:p>
        </p:txBody>
      </p:sp>
      <p:sp>
        <p:nvSpPr>
          <p:cNvPr id="108" name="TextBox 107">
            <a:extLst>
              <a:ext uri="{FF2B5EF4-FFF2-40B4-BE49-F238E27FC236}">
                <a16:creationId xmlns:a16="http://schemas.microsoft.com/office/drawing/2014/main" id="{1B5BCDCF-77F1-F7A9-7D24-E30E3857E234}"/>
              </a:ext>
            </a:extLst>
          </p:cNvPr>
          <p:cNvSpPr txBox="1"/>
          <p:nvPr/>
        </p:nvSpPr>
        <p:spPr>
          <a:xfrm>
            <a:off x="4263921" y="2202522"/>
            <a:ext cx="13788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$50</a:t>
            </a:r>
          </a:p>
        </p:txBody>
      </p:sp>
      <p:sp>
        <p:nvSpPr>
          <p:cNvPr id="109" name="TextBox 108">
            <a:extLst>
              <a:ext uri="{FF2B5EF4-FFF2-40B4-BE49-F238E27FC236}">
                <a16:creationId xmlns:a16="http://schemas.microsoft.com/office/drawing/2014/main" id="{593BCF25-5938-6F7D-DAD7-D8447754A819}"/>
              </a:ext>
            </a:extLst>
          </p:cNvPr>
          <p:cNvSpPr txBox="1"/>
          <p:nvPr/>
        </p:nvSpPr>
        <p:spPr>
          <a:xfrm>
            <a:off x="4297648" y="3231835"/>
            <a:ext cx="13788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$800</a:t>
            </a:r>
          </a:p>
        </p:txBody>
      </p:sp>
      <p:sp>
        <p:nvSpPr>
          <p:cNvPr id="110" name="TextBox 109">
            <a:extLst>
              <a:ext uri="{FF2B5EF4-FFF2-40B4-BE49-F238E27FC236}">
                <a16:creationId xmlns:a16="http://schemas.microsoft.com/office/drawing/2014/main" id="{916699DF-1269-696D-7D63-1FB398AF97F7}"/>
              </a:ext>
            </a:extLst>
          </p:cNvPr>
          <p:cNvSpPr txBox="1"/>
          <p:nvPr/>
        </p:nvSpPr>
        <p:spPr>
          <a:xfrm>
            <a:off x="6935611" y="2184386"/>
            <a:ext cx="13788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$100</a:t>
            </a:r>
          </a:p>
        </p:txBody>
      </p:sp>
      <p:sp>
        <p:nvSpPr>
          <p:cNvPr id="111" name="TextBox 110">
            <a:extLst>
              <a:ext uri="{FF2B5EF4-FFF2-40B4-BE49-F238E27FC236}">
                <a16:creationId xmlns:a16="http://schemas.microsoft.com/office/drawing/2014/main" id="{8908EC42-2B12-0303-DF5B-8B92FE715B61}"/>
              </a:ext>
            </a:extLst>
          </p:cNvPr>
          <p:cNvSpPr txBox="1"/>
          <p:nvPr/>
        </p:nvSpPr>
        <p:spPr>
          <a:xfrm>
            <a:off x="6823033" y="3213699"/>
            <a:ext cx="16934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$1600</a:t>
            </a:r>
          </a:p>
        </p:txBody>
      </p:sp>
      <p:sp>
        <p:nvSpPr>
          <p:cNvPr id="112" name="TextBox 111">
            <a:extLst>
              <a:ext uri="{FF2B5EF4-FFF2-40B4-BE49-F238E27FC236}">
                <a16:creationId xmlns:a16="http://schemas.microsoft.com/office/drawing/2014/main" id="{8AD97C03-E22C-1387-A516-74F637CAB0AE}"/>
              </a:ext>
            </a:extLst>
          </p:cNvPr>
          <p:cNvSpPr txBox="1"/>
          <p:nvPr/>
        </p:nvSpPr>
        <p:spPr>
          <a:xfrm>
            <a:off x="9602321" y="2198334"/>
            <a:ext cx="13788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$200</a:t>
            </a:r>
          </a:p>
        </p:txBody>
      </p:sp>
      <p:sp>
        <p:nvSpPr>
          <p:cNvPr id="113" name="TextBox 112">
            <a:extLst>
              <a:ext uri="{FF2B5EF4-FFF2-40B4-BE49-F238E27FC236}">
                <a16:creationId xmlns:a16="http://schemas.microsoft.com/office/drawing/2014/main" id="{0E7C5951-2F96-1246-B0B1-D7C72E713F79}"/>
              </a:ext>
            </a:extLst>
          </p:cNvPr>
          <p:cNvSpPr txBox="1"/>
          <p:nvPr/>
        </p:nvSpPr>
        <p:spPr>
          <a:xfrm>
            <a:off x="9298106" y="3227647"/>
            <a:ext cx="210998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$3200</a:t>
            </a:r>
          </a:p>
        </p:txBody>
      </p:sp>
      <p:sp>
        <p:nvSpPr>
          <p:cNvPr id="114" name="TextBox 113">
            <a:extLst>
              <a:ext uri="{FF2B5EF4-FFF2-40B4-BE49-F238E27FC236}">
                <a16:creationId xmlns:a16="http://schemas.microsoft.com/office/drawing/2014/main" id="{D5F46341-4966-D129-6628-C79927FB6387}"/>
              </a:ext>
            </a:extLst>
          </p:cNvPr>
          <p:cNvSpPr txBox="1"/>
          <p:nvPr/>
        </p:nvSpPr>
        <p:spPr>
          <a:xfrm>
            <a:off x="1187619" y="4258025"/>
            <a:ext cx="18526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$6400</a:t>
            </a:r>
          </a:p>
        </p:txBody>
      </p:sp>
      <p:sp>
        <p:nvSpPr>
          <p:cNvPr id="115" name="TextBox 114">
            <a:extLst>
              <a:ext uri="{FF2B5EF4-FFF2-40B4-BE49-F238E27FC236}">
                <a16:creationId xmlns:a16="http://schemas.microsoft.com/office/drawing/2014/main" id="{2C04BCFB-0A87-3E19-DCF9-9332B20A8F1E}"/>
              </a:ext>
            </a:extLst>
          </p:cNvPr>
          <p:cNvSpPr txBox="1"/>
          <p:nvPr/>
        </p:nvSpPr>
        <p:spPr>
          <a:xfrm>
            <a:off x="3936625" y="4271973"/>
            <a:ext cx="194148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$12800</a:t>
            </a:r>
          </a:p>
        </p:txBody>
      </p:sp>
      <p:sp>
        <p:nvSpPr>
          <p:cNvPr id="116" name="TextBox 115">
            <a:extLst>
              <a:ext uri="{FF2B5EF4-FFF2-40B4-BE49-F238E27FC236}">
                <a16:creationId xmlns:a16="http://schemas.microsoft.com/office/drawing/2014/main" id="{EC89C74C-30E5-A5C0-4977-C8D29E70B0F6}"/>
              </a:ext>
            </a:extLst>
          </p:cNvPr>
          <p:cNvSpPr txBox="1"/>
          <p:nvPr/>
        </p:nvSpPr>
        <p:spPr>
          <a:xfrm>
            <a:off x="6827977" y="4227194"/>
            <a:ext cx="213332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$25600</a:t>
            </a:r>
          </a:p>
        </p:txBody>
      </p:sp>
      <p:sp>
        <p:nvSpPr>
          <p:cNvPr id="117" name="TextBox 116">
            <a:extLst>
              <a:ext uri="{FF2B5EF4-FFF2-40B4-BE49-F238E27FC236}">
                <a16:creationId xmlns:a16="http://schemas.microsoft.com/office/drawing/2014/main" id="{B2E34AC1-3785-8BAB-9AD8-3B8B34103C15}"/>
              </a:ext>
            </a:extLst>
          </p:cNvPr>
          <p:cNvSpPr txBox="1"/>
          <p:nvPr/>
        </p:nvSpPr>
        <p:spPr>
          <a:xfrm>
            <a:off x="9630337" y="4227861"/>
            <a:ext cx="20711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$51200</a:t>
            </a:r>
          </a:p>
        </p:txBody>
      </p:sp>
      <p:sp>
        <p:nvSpPr>
          <p:cNvPr id="118" name="TextBox 117">
            <a:extLst>
              <a:ext uri="{FF2B5EF4-FFF2-40B4-BE49-F238E27FC236}">
                <a16:creationId xmlns:a16="http://schemas.microsoft.com/office/drawing/2014/main" id="{8830B591-0B54-F7A3-CC84-A33718FD87C7}"/>
              </a:ext>
            </a:extLst>
          </p:cNvPr>
          <p:cNvSpPr txBox="1"/>
          <p:nvPr/>
        </p:nvSpPr>
        <p:spPr>
          <a:xfrm>
            <a:off x="1173835" y="5226593"/>
            <a:ext cx="252418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1" kern="1200" dirty="0">
                <a:solidFill>
                  <a:schemeClr val="bg1"/>
                </a:solidFill>
                <a:effectLst>
                  <a:outerShdw blurRad="50800" dist="38100" dir="8100000" algn="tr" rotWithShape="0">
                    <a:prstClr val="black">
                      <a:alpha val="40000"/>
                    </a:prstClr>
                  </a:outerShdw>
                </a:effectLst>
                <a:latin typeface="+mj-lt"/>
                <a:ea typeface="+mn-ea"/>
                <a:cs typeface="+mn-cs"/>
              </a:rPr>
              <a:t>$102400</a:t>
            </a:r>
          </a:p>
        </p:txBody>
      </p:sp>
    </p:spTree>
    <p:extLst>
      <p:ext uri="{BB962C8B-B14F-4D97-AF65-F5344CB8AC3E}">
        <p14:creationId xmlns:p14="http://schemas.microsoft.com/office/powerpoint/2010/main" val="224762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0DB041E-3C50-D14B-A72D-D42C676C8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2B823B71-3176-9D5A-5DA4-A6BB4A284A02}"/>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19CF6082-18E8-4B88-A27D-769272F40F78}"/>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DE363FC5-5E82-47C0-89A3-6D3D69F35595}"/>
              </a:ext>
            </a:extLst>
          </p:cNvPr>
          <p:cNvSpPr txBox="1"/>
          <p:nvPr/>
        </p:nvSpPr>
        <p:spPr>
          <a:xfrm>
            <a:off x="654303" y="1665485"/>
            <a:ext cx="3917697" cy="1089529"/>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XSYNERGY </a:t>
            </a:r>
            <a:r>
              <a:rPr lang="en-IN" sz="3600" b="1" dirty="0">
                <a:solidFill>
                  <a:schemeClr val="accent6"/>
                </a:solidFill>
                <a:latin typeface="+mj-lt"/>
              </a:rPr>
              <a:t>AMPLIFICATRICE</a:t>
            </a:r>
            <a:endParaRPr lang="en-GB" sz="3600" b="1" dirty="0">
              <a:solidFill>
                <a:schemeClr val="accent6"/>
              </a:solidFill>
              <a:latin typeface="+mj-lt"/>
            </a:endParaRPr>
          </a:p>
        </p:txBody>
      </p:sp>
      <p:sp>
        <p:nvSpPr>
          <p:cNvPr id="5" name="TextBox 4">
            <a:extLst>
              <a:ext uri="{FF2B5EF4-FFF2-40B4-BE49-F238E27FC236}">
                <a16:creationId xmlns:a16="http://schemas.microsoft.com/office/drawing/2014/main" id="{2415982F-ECF9-FF7F-7E53-63B018B8F6F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FE7C7690-3FFA-9878-3C66-14C21921E49F}"/>
              </a:ext>
            </a:extLst>
          </p:cNvPr>
          <p:cNvSpPr txBox="1"/>
          <p:nvPr/>
        </p:nvSpPr>
        <p:spPr>
          <a:xfrm>
            <a:off x="654303" y="2715787"/>
            <a:ext cx="5820388" cy="3416320"/>
          </a:xfrm>
          <a:prstGeom prst="rect">
            <a:avLst/>
          </a:prstGeom>
          <a:noFill/>
        </p:spPr>
        <p:txBody>
          <a:bodyPr wrap="square">
            <a:spAutoFit/>
          </a:bodyPr>
          <a:lstStyle/>
          <a:p>
            <a:pPr>
              <a:buNone/>
            </a:pPr>
            <a:r>
              <a:rPr lang="fr-FR" b="1" dirty="0">
                <a:solidFill>
                  <a:schemeClr val="bg1"/>
                </a:solidFill>
                <a:latin typeface="Arial" panose="020B0604020202020204" pitchFamily="34" charset="0"/>
                <a:cs typeface="Arial" panose="020B0604020202020204" pitchFamily="34" charset="0"/>
              </a:rPr>
              <a:t>Augmentez vos revenus grâce aux parrainages !</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a:buNone/>
            </a:pPr>
            <a:r>
              <a:rPr lang="fr-FR" dirty="0">
                <a:solidFill>
                  <a:schemeClr val="bg1"/>
                </a:solidFill>
                <a:latin typeface="Arial" panose="020B0604020202020204" pitchFamily="34" charset="0"/>
                <a:cs typeface="Arial" panose="020B0604020202020204" pitchFamily="34" charset="0"/>
              </a:rPr>
              <a:t>Invitez vos amis à rejoindre </a:t>
            </a:r>
            <a:r>
              <a:rPr lang="fr-FR" dirty="0" err="1">
                <a:solidFill>
                  <a:schemeClr val="bg1"/>
                </a:solidFill>
                <a:latin typeface="Arial" panose="020B0604020202020204" pitchFamily="34" charset="0"/>
                <a:cs typeface="Arial" panose="020B0604020202020204" pitchFamily="34" charset="0"/>
              </a:rPr>
              <a:t>Xsynergy</a:t>
            </a:r>
            <a:r>
              <a:rPr lang="fr-FR" dirty="0">
                <a:solidFill>
                  <a:schemeClr val="bg1"/>
                </a:solidFill>
                <a:latin typeface="Arial" panose="020B0604020202020204" pitchFamily="34" charset="0"/>
                <a:cs typeface="Arial" panose="020B0604020202020204" pitchFamily="34" charset="0"/>
              </a:rPr>
              <a:t> et débloquez un boost APY exclusif de 10 % sur votre propre package.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Le boost dure 30 jours</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Augmente directement vos récompenses de jalonnement</a:t>
            </a:r>
            <a:br>
              <a:rPr lang="en-US"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Plus d'invitations = plus de boosts = croissance plus rapide</a:t>
            </a:r>
            <a:br>
              <a:rPr lang="en-US"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Ne vous contentez pas de gagner, multipliez vos récompenses avec le </a:t>
            </a:r>
          </a:p>
          <a:p>
            <a:pPr>
              <a:buNone/>
            </a:pPr>
            <a:r>
              <a:rPr lang="en-US" b="1" dirty="0">
                <a:solidFill>
                  <a:schemeClr val="accent6"/>
                </a:solidFill>
                <a:latin typeface="Arial" panose="020B0604020202020204" pitchFamily="34" charset="0"/>
                <a:cs typeface="Arial" panose="020B0604020202020204" pitchFamily="34" charset="0"/>
              </a:rPr>
              <a:t>XSYNERGY</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Amplificatrice</a:t>
            </a:r>
            <a:r>
              <a:rPr lang="en-US" b="1"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pic>
        <p:nvPicPr>
          <p:cNvPr id="26" name="Picture 25" descr="A green arrow pointing up on a white stairs&#10;&#10;AI-generated content may be incorrect.">
            <a:extLst>
              <a:ext uri="{FF2B5EF4-FFF2-40B4-BE49-F238E27FC236}">
                <a16:creationId xmlns:a16="http://schemas.microsoft.com/office/drawing/2014/main" id="{6A3AB5FE-BA40-2E84-A293-328642924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29" y="1632108"/>
            <a:ext cx="4223000" cy="4223000"/>
          </a:xfrm>
          <a:prstGeom prst="rect">
            <a:avLst/>
          </a:prstGeom>
        </p:spPr>
      </p:pic>
      <p:pic>
        <p:nvPicPr>
          <p:cNvPr id="27" name="Picture 26" descr="A green lit up coin&#10;&#10;AI-generated content may be incorrect.">
            <a:extLst>
              <a:ext uri="{FF2B5EF4-FFF2-40B4-BE49-F238E27FC236}">
                <a16:creationId xmlns:a16="http://schemas.microsoft.com/office/drawing/2014/main" id="{0933D120-EE08-6673-5673-3FFBF8EDC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265" y="773320"/>
            <a:ext cx="1784329" cy="1784329"/>
          </a:xfrm>
          <a:prstGeom prst="rect">
            <a:avLst/>
          </a:prstGeom>
        </p:spPr>
      </p:pic>
    </p:spTree>
    <p:extLst>
      <p:ext uri="{BB962C8B-B14F-4D97-AF65-F5344CB8AC3E}">
        <p14:creationId xmlns:p14="http://schemas.microsoft.com/office/powerpoint/2010/main" val="25021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lights in a black background&#10;&#10;AI-generated content may be incorrect.">
            <a:extLst>
              <a:ext uri="{FF2B5EF4-FFF2-40B4-BE49-F238E27FC236}">
                <a16:creationId xmlns:a16="http://schemas.microsoft.com/office/drawing/2014/main" id="{4BD381F3-A5FF-2977-C5FE-A3CC7FB72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A0922A92-EA40-2E80-70E2-3B4680A87516}"/>
              </a:ext>
            </a:extLst>
          </p:cNvPr>
          <p:cNvSpPr/>
          <p:nvPr/>
        </p:nvSpPr>
        <p:spPr>
          <a:xfrm flipH="1">
            <a:off x="-1896" y="-6788"/>
            <a:ext cx="12192001" cy="686478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5" name="Cube 14">
            <a:extLst>
              <a:ext uri="{FF2B5EF4-FFF2-40B4-BE49-F238E27FC236}">
                <a16:creationId xmlns:a16="http://schemas.microsoft.com/office/drawing/2014/main" id="{2F65397F-56B6-4D24-9E41-56BBEB6640F3}"/>
              </a:ext>
            </a:extLst>
          </p:cNvPr>
          <p:cNvSpPr/>
          <p:nvPr/>
        </p:nvSpPr>
        <p:spPr>
          <a:xfrm>
            <a:off x="6993498" y="0"/>
            <a:ext cx="5198502" cy="5198502"/>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900E4777-8D94-DB79-C04C-B005C8EEC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54D8C182-1EBA-1058-4CED-BDEEF30BDF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0" name="TextBox 9">
            <a:extLst>
              <a:ext uri="{FF2B5EF4-FFF2-40B4-BE49-F238E27FC236}">
                <a16:creationId xmlns:a16="http://schemas.microsoft.com/office/drawing/2014/main" id="{771DAD2F-3B14-D25F-2937-607832B60D48}"/>
              </a:ext>
            </a:extLst>
          </p:cNvPr>
          <p:cNvSpPr txBox="1"/>
          <p:nvPr/>
        </p:nvSpPr>
        <p:spPr>
          <a:xfrm>
            <a:off x="6680512" y="1865421"/>
            <a:ext cx="5198502" cy="1446550"/>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pPr algn="r"/>
            <a:r>
              <a:rPr lang="en-US" sz="4400" b="1" dirty="0">
                <a:solidFill>
                  <a:schemeClr val="bg1"/>
                </a:solidFill>
                <a:effectLst>
                  <a:outerShdw blurRad="50800" dist="38100" dir="8100000" algn="tr" rotWithShape="0">
                    <a:prstClr val="black">
                      <a:alpha val="40000"/>
                    </a:prstClr>
                  </a:outerShdw>
                </a:effectLst>
                <a:latin typeface="+mj-lt"/>
                <a:cs typeface="+mn-cs"/>
              </a:rPr>
              <a:t>XSYNERGY </a:t>
            </a:r>
            <a:r>
              <a:rPr lang="en-IN" sz="4400" b="1" dirty="0">
                <a:solidFill>
                  <a:schemeClr val="accent6"/>
                </a:solidFill>
                <a:effectLst>
                  <a:outerShdw blurRad="50800" dist="38100" dir="8100000" algn="tr" rotWithShape="0">
                    <a:prstClr val="black">
                      <a:alpha val="40000"/>
                    </a:prstClr>
                  </a:outerShdw>
                </a:effectLst>
                <a:latin typeface="+mj-lt"/>
                <a:cs typeface="+mn-cs"/>
              </a:rPr>
              <a:t>TOKENOMIQUE</a:t>
            </a:r>
            <a:endParaRPr lang="en-US" sz="4400" b="1" dirty="0">
              <a:solidFill>
                <a:schemeClr val="accent6"/>
              </a:solidFill>
              <a:effectLst>
                <a:outerShdw blurRad="50800" dist="38100" dir="8100000" algn="tr" rotWithShape="0">
                  <a:prstClr val="black">
                    <a:alpha val="40000"/>
                  </a:prstClr>
                </a:outerShdw>
              </a:effectLst>
              <a:latin typeface="+mj-lt"/>
              <a:cs typeface="+mn-cs"/>
            </a:endParaRPr>
          </a:p>
        </p:txBody>
      </p:sp>
      <p:pic>
        <p:nvPicPr>
          <p:cNvPr id="12" name="Picture 11" descr="A circular chart with a coin in center&#10;&#10;AI-generated content may be incorrect.">
            <a:extLst>
              <a:ext uri="{FF2B5EF4-FFF2-40B4-BE49-F238E27FC236}">
                <a16:creationId xmlns:a16="http://schemas.microsoft.com/office/drawing/2014/main" id="{ADE82AD4-3A40-39CC-A178-464AA73D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581" y="944819"/>
            <a:ext cx="5569528" cy="5569528"/>
          </a:xfrm>
          <a:prstGeom prst="rect">
            <a:avLst/>
          </a:prstGeom>
        </p:spPr>
      </p:pic>
      <p:sp>
        <p:nvSpPr>
          <p:cNvPr id="14" name="TextBox 13">
            <a:extLst>
              <a:ext uri="{FF2B5EF4-FFF2-40B4-BE49-F238E27FC236}">
                <a16:creationId xmlns:a16="http://schemas.microsoft.com/office/drawing/2014/main" id="{1F3704B4-1183-9F52-E886-B1632EE7FFC6}"/>
              </a:ext>
            </a:extLst>
          </p:cNvPr>
          <p:cNvSpPr txBox="1"/>
          <p:nvPr/>
        </p:nvSpPr>
        <p:spPr>
          <a:xfrm rot="21144803">
            <a:off x="2212898" y="1864255"/>
            <a:ext cx="1287686"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57.5%</a:t>
            </a:r>
          </a:p>
        </p:txBody>
      </p:sp>
      <p:sp>
        <p:nvSpPr>
          <p:cNvPr id="17" name="TextBox 16">
            <a:extLst>
              <a:ext uri="{FF2B5EF4-FFF2-40B4-BE49-F238E27FC236}">
                <a16:creationId xmlns:a16="http://schemas.microsoft.com/office/drawing/2014/main" id="{2B2FA27F-684E-5DA0-4C22-A8D301B08909}"/>
              </a:ext>
            </a:extLst>
          </p:cNvPr>
          <p:cNvSpPr txBox="1"/>
          <p:nvPr/>
        </p:nvSpPr>
        <p:spPr>
          <a:xfrm>
            <a:off x="1352468" y="3434085"/>
            <a:ext cx="984333"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0A1FA59E-689E-7F08-2A9C-844AB435A5AA}"/>
              </a:ext>
            </a:extLst>
          </p:cNvPr>
          <p:cNvSpPr txBox="1"/>
          <p:nvPr/>
        </p:nvSpPr>
        <p:spPr>
          <a:xfrm rot="1167674">
            <a:off x="2192977" y="5152390"/>
            <a:ext cx="1207203" cy="461665"/>
          </a:xfrm>
          <a:prstGeom prst="rect">
            <a:avLst/>
          </a:prstGeom>
          <a:noFill/>
        </p:spPr>
        <p:txBody>
          <a:bodyPr wrap="square">
            <a:spAutoFit/>
          </a:bodyPr>
          <a:lstStyle/>
          <a:p>
            <a:r>
              <a:rPr lang="en-IN" sz="2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7.5%</a:t>
            </a:r>
          </a:p>
        </p:txBody>
      </p:sp>
      <p:sp>
        <p:nvSpPr>
          <p:cNvPr id="23" name="TextBox 22">
            <a:extLst>
              <a:ext uri="{FF2B5EF4-FFF2-40B4-BE49-F238E27FC236}">
                <a16:creationId xmlns:a16="http://schemas.microsoft.com/office/drawing/2014/main" id="{3D3A72A4-E530-3F6C-290B-F03A1D110AFB}"/>
              </a:ext>
            </a:extLst>
          </p:cNvPr>
          <p:cNvSpPr txBox="1"/>
          <p:nvPr/>
        </p:nvSpPr>
        <p:spPr>
          <a:xfrm rot="19344091">
            <a:off x="3888536" y="5004613"/>
            <a:ext cx="1126836"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2.5%</a:t>
            </a:r>
          </a:p>
        </p:txBody>
      </p:sp>
      <p:sp>
        <p:nvSpPr>
          <p:cNvPr id="25" name="TextBox 24">
            <a:extLst>
              <a:ext uri="{FF2B5EF4-FFF2-40B4-BE49-F238E27FC236}">
                <a16:creationId xmlns:a16="http://schemas.microsoft.com/office/drawing/2014/main" id="{2CAE75D4-9DA3-837C-BD51-BF3E07E29234}"/>
              </a:ext>
            </a:extLst>
          </p:cNvPr>
          <p:cNvSpPr txBox="1"/>
          <p:nvPr/>
        </p:nvSpPr>
        <p:spPr>
          <a:xfrm rot="16574261">
            <a:off x="4629427" y="3265810"/>
            <a:ext cx="1195903"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2.5%</a:t>
            </a:r>
          </a:p>
        </p:txBody>
      </p:sp>
      <p:sp>
        <p:nvSpPr>
          <p:cNvPr id="27" name="TextBox 26">
            <a:extLst>
              <a:ext uri="{FF2B5EF4-FFF2-40B4-BE49-F238E27FC236}">
                <a16:creationId xmlns:a16="http://schemas.microsoft.com/office/drawing/2014/main" id="{07ACE26B-83FA-023D-5C79-B788D4FB3B1E}"/>
              </a:ext>
            </a:extLst>
          </p:cNvPr>
          <p:cNvSpPr txBox="1"/>
          <p:nvPr/>
        </p:nvSpPr>
        <p:spPr>
          <a:xfrm rot="1896595">
            <a:off x="3881460" y="1917889"/>
            <a:ext cx="1104312" cy="461665"/>
          </a:xfrm>
          <a:prstGeom prst="rect">
            <a:avLst/>
          </a:prstGeom>
          <a:noFill/>
        </p:spPr>
        <p:txBody>
          <a:bodyPr wrap="square">
            <a:spAutoFit/>
          </a:bodyPr>
          <a:lstStyle/>
          <a:p>
            <a:r>
              <a:rPr lang="en-IN" sz="2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20.0%</a:t>
            </a:r>
          </a:p>
        </p:txBody>
      </p:sp>
      <p:sp>
        <p:nvSpPr>
          <p:cNvPr id="29" name="TextBox 28">
            <a:extLst>
              <a:ext uri="{FF2B5EF4-FFF2-40B4-BE49-F238E27FC236}">
                <a16:creationId xmlns:a16="http://schemas.microsoft.com/office/drawing/2014/main" id="{8BADDD2C-AD65-A97B-F9F7-CA3668B0ABD0}"/>
              </a:ext>
            </a:extLst>
          </p:cNvPr>
          <p:cNvSpPr txBox="1"/>
          <p:nvPr/>
        </p:nvSpPr>
        <p:spPr>
          <a:xfrm>
            <a:off x="1386235" y="384236"/>
            <a:ext cx="1660975"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Jalonnement</a:t>
            </a:r>
            <a:endParaRPr lang="en-IN" sz="1400" b="1" dirty="0">
              <a:solidFill>
                <a:schemeClr val="bg1"/>
              </a:solidFill>
              <a:latin typeface="Arial" panose="020B0604020202020204" pitchFamily="34" charset="0"/>
              <a:cs typeface="Arial" panose="020B0604020202020204" pitchFamily="34" charset="0"/>
            </a:endParaRPr>
          </a:p>
          <a:p>
            <a:pPr algn="ctr"/>
            <a:r>
              <a:rPr lang="en-IN" sz="1400" b="1" dirty="0" err="1">
                <a:solidFill>
                  <a:schemeClr val="bg1"/>
                </a:solidFill>
                <a:latin typeface="Arial" panose="020B0604020202020204" pitchFamily="34" charset="0"/>
                <a:cs typeface="Arial" panose="020B0604020202020204" pitchFamily="34" charset="0"/>
              </a:rPr>
              <a:t>Récompenses</a:t>
            </a:r>
            <a:endParaRPr lang="en-IN" sz="1400" b="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C5D47CA-86E0-E65A-F9B6-0FE89C1CC6AB}"/>
              </a:ext>
            </a:extLst>
          </p:cNvPr>
          <p:cNvSpPr txBox="1"/>
          <p:nvPr/>
        </p:nvSpPr>
        <p:spPr>
          <a:xfrm>
            <a:off x="112311" y="1726658"/>
            <a:ext cx="1505033" cy="738664"/>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Coffre</a:t>
            </a:r>
            <a:r>
              <a:rPr lang="en-IN" sz="1400" b="1" dirty="0">
                <a:solidFill>
                  <a:schemeClr val="bg1"/>
                </a:solidFill>
                <a:latin typeface="Arial" panose="020B0604020202020204" pitchFamily="34" charset="0"/>
                <a:cs typeface="Arial" panose="020B0604020202020204" pitchFamily="34" charset="0"/>
              </a:rPr>
              <a:t>-fort </a:t>
            </a:r>
            <a:r>
              <a:rPr lang="en-IN" sz="1400" b="1" dirty="0" err="1">
                <a:solidFill>
                  <a:schemeClr val="bg1"/>
                </a:solidFill>
                <a:latin typeface="Arial" panose="020B0604020202020204" pitchFamily="34" charset="0"/>
                <a:cs typeface="Arial" panose="020B0604020202020204" pitchFamily="34" charset="0"/>
              </a:rPr>
              <a:t>multiplicateur</a:t>
            </a:r>
            <a:r>
              <a:rPr lang="en-IN" sz="1400" b="1" dirty="0">
                <a:solidFill>
                  <a:schemeClr val="bg1"/>
                </a:solidFill>
                <a:latin typeface="Arial" panose="020B0604020202020204" pitchFamily="34" charset="0"/>
                <a:cs typeface="Arial" panose="020B0604020202020204" pitchFamily="34" charset="0"/>
              </a:rPr>
              <a:t> de </a:t>
            </a:r>
            <a:r>
              <a:rPr lang="en-IN" sz="1400" b="1" dirty="0" err="1">
                <a:solidFill>
                  <a:schemeClr val="bg1"/>
                </a:solidFill>
                <a:latin typeface="Arial" panose="020B0604020202020204" pitchFamily="34" charset="0"/>
                <a:cs typeface="Arial" panose="020B0604020202020204" pitchFamily="34" charset="0"/>
              </a:rPr>
              <a:t>parrainage</a:t>
            </a:r>
            <a:endParaRPr lang="en-IN" sz="14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0429CE5-FC10-C7E6-63E6-FC314EBE95FC}"/>
              </a:ext>
            </a:extLst>
          </p:cNvPr>
          <p:cNvSpPr txBox="1"/>
          <p:nvPr/>
        </p:nvSpPr>
        <p:spPr>
          <a:xfrm>
            <a:off x="19754" y="5801969"/>
            <a:ext cx="1425037" cy="523220"/>
          </a:xfrm>
          <a:prstGeom prst="rect">
            <a:avLst/>
          </a:prstGeom>
          <a:noFill/>
        </p:spPr>
        <p:txBody>
          <a:bodyPr wrap="square">
            <a:spAutoFit/>
          </a:bodyPr>
          <a:lstStyle/>
          <a:p>
            <a:r>
              <a:rPr lang="en-IN" sz="1400" b="1" dirty="0">
                <a:solidFill>
                  <a:schemeClr val="bg1"/>
                </a:solidFill>
                <a:latin typeface="Arial" panose="020B0604020202020204" pitchFamily="34" charset="0"/>
                <a:cs typeface="Arial" panose="020B0604020202020204" pitchFamily="34" charset="0"/>
              </a:rPr>
              <a:t>Marketing et </a:t>
            </a:r>
            <a:r>
              <a:rPr lang="en-IN" sz="1400" b="1" dirty="0" err="1">
                <a:solidFill>
                  <a:schemeClr val="bg1"/>
                </a:solidFill>
                <a:latin typeface="Arial" panose="020B0604020202020204" pitchFamily="34" charset="0"/>
                <a:cs typeface="Arial" panose="020B0604020202020204" pitchFamily="34" charset="0"/>
              </a:rPr>
              <a:t>lancement</a:t>
            </a:r>
            <a:endParaRPr lang="en-IN" sz="14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20BA033-3F8F-C11B-F5D5-2051B60E5D63}"/>
              </a:ext>
            </a:extLst>
          </p:cNvPr>
          <p:cNvSpPr txBox="1"/>
          <p:nvPr/>
        </p:nvSpPr>
        <p:spPr>
          <a:xfrm>
            <a:off x="5239345" y="6183117"/>
            <a:ext cx="1745486" cy="523220"/>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Réserve</a:t>
            </a:r>
            <a:r>
              <a:rPr lang="en-IN" sz="1400" b="1" dirty="0">
                <a:solidFill>
                  <a:schemeClr val="bg1"/>
                </a:solidFill>
                <a:latin typeface="Arial" panose="020B0604020202020204" pitchFamily="34" charset="0"/>
                <a:cs typeface="Arial" panose="020B0604020202020204" pitchFamily="34" charset="0"/>
              </a:rPr>
              <a:t> de </a:t>
            </a:r>
            <a:r>
              <a:rPr lang="en-IN" sz="1400" b="1" dirty="0" err="1">
                <a:solidFill>
                  <a:schemeClr val="bg1"/>
                </a:solidFill>
                <a:latin typeface="Arial" panose="020B0604020202020204" pitchFamily="34" charset="0"/>
                <a:cs typeface="Arial" panose="020B0604020202020204" pitchFamily="34" charset="0"/>
              </a:rPr>
              <a:t>brûlage</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d'urgence</a:t>
            </a:r>
            <a:endParaRPr lang="en-IN" sz="1400"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C9C1810-5F64-C585-6854-5B0172232AED}"/>
              </a:ext>
            </a:extLst>
          </p:cNvPr>
          <p:cNvSpPr txBox="1"/>
          <p:nvPr/>
        </p:nvSpPr>
        <p:spPr>
          <a:xfrm>
            <a:off x="4598964" y="478938"/>
            <a:ext cx="1660974"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Fourniture</a:t>
            </a:r>
            <a:r>
              <a:rPr lang="en-IN" sz="1400" b="1" dirty="0">
                <a:solidFill>
                  <a:schemeClr val="bg1"/>
                </a:solidFill>
                <a:latin typeface="Arial" panose="020B0604020202020204" pitchFamily="34" charset="0"/>
                <a:cs typeface="Arial" panose="020B0604020202020204" pitchFamily="34" charset="0"/>
              </a:rPr>
              <a:t> de </a:t>
            </a:r>
            <a:r>
              <a:rPr lang="en-IN" sz="1400" b="1" dirty="0" err="1">
                <a:solidFill>
                  <a:schemeClr val="bg1"/>
                </a:solidFill>
                <a:latin typeface="Arial" panose="020B0604020202020204" pitchFamily="34" charset="0"/>
                <a:cs typeface="Arial" panose="020B0604020202020204" pitchFamily="34" charset="0"/>
              </a:rPr>
              <a:t>liquidités</a:t>
            </a:r>
            <a:endParaRPr lang="en-IN"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BABDFE2-D7F5-F55D-A8F0-A41BE3B7BE8D}"/>
              </a:ext>
            </a:extLst>
          </p:cNvPr>
          <p:cNvSpPr txBox="1"/>
          <p:nvPr/>
        </p:nvSpPr>
        <p:spPr>
          <a:xfrm>
            <a:off x="6119400" y="1499948"/>
            <a:ext cx="1302031" cy="523220"/>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Sécurité</a:t>
            </a:r>
            <a:r>
              <a:rPr lang="en-IN" sz="1400" b="1" dirty="0">
                <a:solidFill>
                  <a:schemeClr val="bg1"/>
                </a:solidFill>
                <a:latin typeface="Arial" panose="020B0604020202020204" pitchFamily="34" charset="0"/>
                <a:cs typeface="Arial" panose="020B0604020202020204" pitchFamily="34" charset="0"/>
              </a:rPr>
              <a:t> et audit</a:t>
            </a:r>
          </a:p>
        </p:txBody>
      </p:sp>
      <p:cxnSp>
        <p:nvCxnSpPr>
          <p:cNvPr id="36" name="Straight Connector 35">
            <a:extLst>
              <a:ext uri="{FF2B5EF4-FFF2-40B4-BE49-F238E27FC236}">
                <a16:creationId xmlns:a16="http://schemas.microsoft.com/office/drawing/2014/main" id="{6315967C-01B3-1366-F572-A513368F84A0}"/>
              </a:ext>
            </a:extLst>
          </p:cNvPr>
          <p:cNvCxnSpPr>
            <a:cxnSpLocks/>
            <a:endCxn id="33" idx="2"/>
          </p:cNvCxnSpPr>
          <p:nvPr/>
        </p:nvCxnSpPr>
        <p:spPr>
          <a:xfrm flipV="1">
            <a:off x="4932477" y="1002158"/>
            <a:ext cx="496974" cy="27755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8E66330B-0DA7-9067-1DB0-3A1BD9B4645B}"/>
              </a:ext>
            </a:extLst>
          </p:cNvPr>
          <p:cNvCxnSpPr>
            <a:cxnSpLocks/>
          </p:cNvCxnSpPr>
          <p:nvPr/>
        </p:nvCxnSpPr>
        <p:spPr>
          <a:xfrm flipV="1">
            <a:off x="6383544" y="2075361"/>
            <a:ext cx="98852" cy="170287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1D8DC12-E32C-DD6E-E663-C0FB250976CD}"/>
              </a:ext>
            </a:extLst>
          </p:cNvPr>
          <p:cNvCxnSpPr>
            <a:cxnSpLocks/>
          </p:cNvCxnSpPr>
          <p:nvPr/>
        </p:nvCxnSpPr>
        <p:spPr>
          <a:xfrm flipH="1" flipV="1">
            <a:off x="2252137" y="896792"/>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CB2F5513-C9E8-A0AD-BD24-8880C398CA31}"/>
              </a:ext>
            </a:extLst>
          </p:cNvPr>
          <p:cNvCxnSpPr>
            <a:cxnSpLocks/>
          </p:cNvCxnSpPr>
          <p:nvPr/>
        </p:nvCxnSpPr>
        <p:spPr>
          <a:xfrm flipH="1" flipV="1">
            <a:off x="807853" y="2444693"/>
            <a:ext cx="367141" cy="775538"/>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582F93BD-01A2-316C-FC12-AF3DDAAA04DB}"/>
              </a:ext>
            </a:extLst>
          </p:cNvPr>
          <p:cNvCxnSpPr>
            <a:cxnSpLocks/>
          </p:cNvCxnSpPr>
          <p:nvPr/>
        </p:nvCxnSpPr>
        <p:spPr>
          <a:xfrm flipV="1">
            <a:off x="1237592" y="5761528"/>
            <a:ext cx="732703" cy="182889"/>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307DC46D-4722-5EA4-83B8-AF7EEAF54152}"/>
              </a:ext>
            </a:extLst>
          </p:cNvPr>
          <p:cNvCxnSpPr>
            <a:cxnSpLocks/>
          </p:cNvCxnSpPr>
          <p:nvPr/>
        </p:nvCxnSpPr>
        <p:spPr>
          <a:xfrm flipH="1" flipV="1">
            <a:off x="5429451" y="5763911"/>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0" name="Table 49">
            <a:extLst>
              <a:ext uri="{FF2B5EF4-FFF2-40B4-BE49-F238E27FC236}">
                <a16:creationId xmlns:a16="http://schemas.microsoft.com/office/drawing/2014/main" id="{77D8EE88-B2A9-B20E-9C46-D06A8F8577A0}"/>
              </a:ext>
            </a:extLst>
          </p:cNvPr>
          <p:cNvGraphicFramePr>
            <a:graphicFrameLocks noGrp="1"/>
          </p:cNvGraphicFramePr>
          <p:nvPr>
            <p:extLst>
              <p:ext uri="{D42A27DB-BD31-4B8C-83A1-F6EECF244321}">
                <p14:modId xmlns:p14="http://schemas.microsoft.com/office/powerpoint/2010/main" val="943619136"/>
              </p:ext>
            </p:extLst>
          </p:nvPr>
        </p:nvGraphicFramePr>
        <p:xfrm>
          <a:off x="6986726" y="3524918"/>
          <a:ext cx="4802755" cy="2800375"/>
        </p:xfrm>
        <a:graphic>
          <a:graphicData uri="http://schemas.openxmlformats.org/drawingml/2006/table">
            <a:tbl>
              <a:tblPr firstRow="1" bandRow="1">
                <a:tableStyleId>{E8B1032C-EA38-4F05-BA0D-38AFFFC7BED3}</a:tableStyleId>
              </a:tblPr>
              <a:tblGrid>
                <a:gridCol w="2457647">
                  <a:extLst>
                    <a:ext uri="{9D8B030D-6E8A-4147-A177-3AD203B41FA5}">
                      <a16:colId xmlns:a16="http://schemas.microsoft.com/office/drawing/2014/main" val="3121714536"/>
                    </a:ext>
                  </a:extLst>
                </a:gridCol>
                <a:gridCol w="2345108">
                  <a:extLst>
                    <a:ext uri="{9D8B030D-6E8A-4147-A177-3AD203B41FA5}">
                      <a16:colId xmlns:a16="http://schemas.microsoft.com/office/drawing/2014/main" val="3212096320"/>
                    </a:ext>
                  </a:extLst>
                </a:gridCol>
              </a:tblGrid>
              <a:tr h="744072">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Nom du jeton</a:t>
                      </a:r>
                    </a:p>
                  </a:txBody>
                  <a:tcPr anchor="ctr"/>
                </a:tc>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XSYNERGY</a:t>
                      </a:r>
                    </a:p>
                  </a:txBody>
                  <a:tcPr anchor="ctr"/>
                </a:tc>
                <a:extLst>
                  <a:ext uri="{0D108BD9-81ED-4DB2-BD59-A6C34878D82A}">
                    <a16:rowId xmlns:a16="http://schemas.microsoft.com/office/drawing/2014/main" val="1938135931"/>
                  </a:ext>
                </a:extLst>
              </a:tr>
              <a:tr h="631945">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TICKER DE JETON</a:t>
                      </a:r>
                    </a:p>
                  </a:txBody>
                  <a:tcPr anchor="ctr">
                    <a:solidFill>
                      <a:schemeClr val="accent6">
                        <a:alpha val="75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a:t>
                      </a:r>
                    </a:p>
                  </a:txBody>
                  <a:tcPr anchor="ctr">
                    <a:solidFill>
                      <a:schemeClr val="accent6">
                        <a:alpha val="75000"/>
                      </a:schemeClr>
                    </a:solidFill>
                  </a:tcPr>
                </a:tc>
                <a:extLst>
                  <a:ext uri="{0D108BD9-81ED-4DB2-BD59-A6C34878D82A}">
                    <a16:rowId xmlns:a16="http://schemas.microsoft.com/office/drawing/2014/main" val="2035508653"/>
                  </a:ext>
                </a:extLst>
              </a:tr>
              <a:tr h="705115">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OFFRE TOTALE</a:t>
                      </a:r>
                    </a:p>
                  </a:txBody>
                  <a:tcPr anchor="ctr"/>
                </a:tc>
                <a:tc>
                  <a:txBody>
                    <a:bodyPr/>
                    <a:lstStyle/>
                    <a:p>
                      <a:pPr marL="0" algn="ctr" defTabSz="914400" rtl="0" eaLnBrk="1" latinLnBrk="0" hangingPunct="1"/>
                      <a:r>
                        <a:rPr lang="en-US"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88,888,888</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89732747"/>
                  </a:ext>
                </a:extLst>
              </a:tr>
              <a:tr h="650148">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BLOCKCHAIN</a:t>
                      </a:r>
                    </a:p>
                  </a:txBody>
                  <a:tcPr anchor="ctr">
                    <a:solidFill>
                      <a:schemeClr val="accent6">
                        <a:alpha val="74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POLYGON</a:t>
                      </a:r>
                    </a:p>
                  </a:txBody>
                  <a:tcPr anchor="ctr">
                    <a:solidFill>
                      <a:schemeClr val="accent6">
                        <a:alpha val="74000"/>
                      </a:schemeClr>
                    </a:solidFill>
                  </a:tcPr>
                </a:tc>
                <a:extLst>
                  <a:ext uri="{0D108BD9-81ED-4DB2-BD59-A6C34878D82A}">
                    <a16:rowId xmlns:a16="http://schemas.microsoft.com/office/drawing/2014/main" val="465175194"/>
                  </a:ext>
                </a:extLst>
              </a:tr>
            </a:tbl>
          </a:graphicData>
        </a:graphic>
      </p:graphicFrame>
    </p:spTree>
    <p:extLst>
      <p:ext uri="{BB962C8B-B14F-4D97-AF65-F5344CB8AC3E}">
        <p14:creationId xmlns:p14="http://schemas.microsoft.com/office/powerpoint/2010/main" val="358065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12FB8E0F-7533-9B1B-6BC9-C8FFE959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ADED45A4-45BF-B7CB-A90A-132B31B59252}"/>
              </a:ext>
            </a:extLst>
          </p:cNvPr>
          <p:cNvSpPr/>
          <p:nvPr/>
        </p:nvSpPr>
        <p:spPr>
          <a:xfrm flipH="1">
            <a:off x="-3" y="-45480"/>
            <a:ext cx="12192001" cy="68580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3" name="Rectangle 42">
            <a:extLst>
              <a:ext uri="{FF2B5EF4-FFF2-40B4-BE49-F238E27FC236}">
                <a16:creationId xmlns:a16="http://schemas.microsoft.com/office/drawing/2014/main" id="{FFE942BD-349D-55B9-B288-824705D2F9FA}"/>
              </a:ext>
            </a:extLst>
          </p:cNvPr>
          <p:cNvSpPr/>
          <p:nvPr/>
        </p:nvSpPr>
        <p:spPr>
          <a:xfrm>
            <a:off x="2441370" y="677715"/>
            <a:ext cx="7173344" cy="1200329"/>
          </a:xfrm>
          <a:prstGeom prst="rect">
            <a:avLst/>
          </a:prstGeom>
        </p:spPr>
        <p:txBody>
          <a:bodyPr wrap="square">
            <a:spAutoFit/>
          </a:bodyPr>
          <a:lstStyle/>
          <a:p>
            <a:pPr algn="ctr">
              <a:lnSpc>
                <a:spcPct val="90000"/>
              </a:lnSpc>
              <a:spcBef>
                <a:spcPts val="1200"/>
              </a:spcBef>
            </a:pPr>
            <a:r>
              <a:rPr lang="en-IN" sz="4000" b="1" dirty="0">
                <a:solidFill>
                  <a:schemeClr val="bg1"/>
                </a:solidFill>
                <a:latin typeface="+mj-lt"/>
              </a:rPr>
              <a:t>XSYNERGY </a:t>
            </a:r>
            <a:r>
              <a:rPr lang="en-IN" sz="4000" b="1" dirty="0">
                <a:solidFill>
                  <a:schemeClr val="accent6"/>
                </a:solidFill>
                <a:latin typeface="+mj-lt"/>
              </a:rPr>
              <a:t>RÉPARTITION DES REVENUS</a:t>
            </a:r>
            <a:endParaRPr lang="en-US" sz="4000" b="1" dirty="0">
              <a:solidFill>
                <a:schemeClr val="accent6"/>
              </a:solidFill>
              <a:latin typeface="+mj-lt"/>
            </a:endParaRPr>
          </a:p>
        </p:txBody>
      </p:sp>
      <p:sp>
        <p:nvSpPr>
          <p:cNvPr id="15" name="Cube 14">
            <a:extLst>
              <a:ext uri="{FF2B5EF4-FFF2-40B4-BE49-F238E27FC236}">
                <a16:creationId xmlns:a16="http://schemas.microsoft.com/office/drawing/2014/main" id="{AC0D04C0-AD7D-49EC-8926-E998CCEA390B}"/>
              </a:ext>
            </a:extLst>
          </p:cNvPr>
          <p:cNvSpPr/>
          <p:nvPr/>
        </p:nvSpPr>
        <p:spPr>
          <a:xfrm flipH="1">
            <a:off x="5615779" y="4871723"/>
            <a:ext cx="2922816" cy="2837177"/>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Cube 15">
            <a:extLst>
              <a:ext uri="{FF2B5EF4-FFF2-40B4-BE49-F238E27FC236}">
                <a16:creationId xmlns:a16="http://schemas.microsoft.com/office/drawing/2014/main" id="{2A27FFC2-DDEE-4A42-A577-B18A4D0CED3F}"/>
              </a:ext>
            </a:extLst>
          </p:cNvPr>
          <p:cNvSpPr/>
          <p:nvPr/>
        </p:nvSpPr>
        <p:spPr>
          <a:xfrm flipH="1">
            <a:off x="9577519" y="-1375876"/>
            <a:ext cx="3945190" cy="393327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A green lit up coin&#10;&#10;AI-generated content may be incorrect.">
            <a:extLst>
              <a:ext uri="{FF2B5EF4-FFF2-40B4-BE49-F238E27FC236}">
                <a16:creationId xmlns:a16="http://schemas.microsoft.com/office/drawing/2014/main" id="{BF0FCA4E-53F4-CCF8-84BE-1BC635985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6" name="TextBox 5">
            <a:extLst>
              <a:ext uri="{FF2B5EF4-FFF2-40B4-BE49-F238E27FC236}">
                <a16:creationId xmlns:a16="http://schemas.microsoft.com/office/drawing/2014/main" id="{91AC6D12-EBE4-4A9C-A055-6977B54391CA}"/>
              </a:ext>
            </a:extLst>
          </p:cNvPr>
          <p:cNvSpPr txBox="1"/>
          <p:nvPr/>
        </p:nvSpPr>
        <p:spPr>
          <a:xfrm>
            <a:off x="10675772" y="6455523"/>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TextBox 12">
            <a:extLst>
              <a:ext uri="{FF2B5EF4-FFF2-40B4-BE49-F238E27FC236}">
                <a16:creationId xmlns:a16="http://schemas.microsoft.com/office/drawing/2014/main" id="{0DDF84AB-8828-6FB3-531B-DDF5DD383399}"/>
              </a:ext>
            </a:extLst>
          </p:cNvPr>
          <p:cNvSpPr txBox="1"/>
          <p:nvPr/>
        </p:nvSpPr>
        <p:spPr>
          <a:xfrm>
            <a:off x="324776" y="1715625"/>
            <a:ext cx="4091118" cy="5016758"/>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Récompenses</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instantanées</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 </a:t>
            </a: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Gagnez immédiatement, directement dans votre portefeuille</a:t>
            </a:r>
            <a:b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Activité</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d'équipe</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 </a:t>
            </a: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Vous pouvez bénéficier des retombées à mesure que le réseau se développe.</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Croissance</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passive : </a:t>
            </a: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Une partie de chaque contribution est versée dans le coffre-fort, où vos récompenses continuent de croître.</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a:buClr>
                <a:schemeClr val="accent6"/>
              </a:buClr>
            </a:pPr>
            <a:r>
              <a:rPr lang="fr-FR" sz="2000" b="1" dirty="0">
                <a:solidFill>
                  <a:schemeClr val="bg1"/>
                </a:solidFill>
                <a:latin typeface="Arial" panose="020B0604020202020204" pitchFamily="34" charset="0"/>
                <a:ea typeface="Cambria" panose="02040503050406030204" pitchFamily="18" charset="0"/>
                <a:cs typeface="Arial" panose="020B0604020202020204" pitchFamily="34" charset="0"/>
              </a:rPr>
              <a:t>Pas d'intermédiaires. Pas de retard.</a:t>
            </a:r>
            <a:endPar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81C01404-3000-F1CF-E56B-C6DAEFCA89B9}"/>
              </a:ext>
            </a:extLst>
          </p:cNvPr>
          <p:cNvSpPr/>
          <p:nvPr/>
        </p:nvSpPr>
        <p:spPr>
          <a:xfrm>
            <a:off x="4740673" y="2637772"/>
            <a:ext cx="7174628" cy="33280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9" name="Table 18">
            <a:extLst>
              <a:ext uri="{FF2B5EF4-FFF2-40B4-BE49-F238E27FC236}">
                <a16:creationId xmlns:a16="http://schemas.microsoft.com/office/drawing/2014/main" id="{98410D83-8F2C-64A7-1A65-F6D7609A57AC}"/>
              </a:ext>
            </a:extLst>
          </p:cNvPr>
          <p:cNvGraphicFramePr>
            <a:graphicFrameLocks noGrp="1"/>
          </p:cNvGraphicFramePr>
          <p:nvPr>
            <p:extLst>
              <p:ext uri="{D42A27DB-BD31-4B8C-83A1-F6EECF244321}">
                <p14:modId xmlns:p14="http://schemas.microsoft.com/office/powerpoint/2010/main" val="2531403210"/>
              </p:ext>
            </p:extLst>
          </p:nvPr>
        </p:nvGraphicFramePr>
        <p:xfrm>
          <a:off x="4740676" y="2609928"/>
          <a:ext cx="7174628" cy="3629431"/>
        </p:xfrm>
        <a:graphic>
          <a:graphicData uri="http://schemas.openxmlformats.org/drawingml/2006/table">
            <a:tbl>
              <a:tblPr firstRow="1" bandRow="1">
                <a:tableStyleId>{E8B1032C-EA38-4F05-BA0D-38AFFFC7BED3}</a:tableStyleId>
              </a:tblPr>
              <a:tblGrid>
                <a:gridCol w="5122415">
                  <a:extLst>
                    <a:ext uri="{9D8B030D-6E8A-4147-A177-3AD203B41FA5}">
                      <a16:colId xmlns:a16="http://schemas.microsoft.com/office/drawing/2014/main" val="3121714536"/>
                    </a:ext>
                  </a:extLst>
                </a:gridCol>
                <a:gridCol w="2052213">
                  <a:extLst>
                    <a:ext uri="{9D8B030D-6E8A-4147-A177-3AD203B41FA5}">
                      <a16:colId xmlns:a16="http://schemas.microsoft.com/office/drawing/2014/main" val="3212096320"/>
                    </a:ext>
                  </a:extLst>
                </a:gridCol>
              </a:tblGrid>
              <a:tr h="657057">
                <a:tc>
                  <a:txBody>
                    <a:bodyPr/>
                    <a:lstStyle/>
                    <a:p>
                      <a:pPr algn="ctr"/>
                      <a:r>
                        <a:rPr lang="en-IN" sz="2400" dirty="0">
                          <a:solidFill>
                            <a:schemeClr val="bg1"/>
                          </a:solidFill>
                          <a:effectLst>
                            <a:outerShdw blurRad="50800" dist="38100" dir="8100000" algn="tr" rotWithShape="0">
                              <a:prstClr val="black">
                                <a:alpha val="40000"/>
                              </a:prstClr>
                            </a:outerShdw>
                          </a:effectLst>
                        </a:rPr>
                        <a:t>XSYNERGY 1</a:t>
                      </a:r>
                      <a:endParaRPr lang="en-IN" sz="2400" dirty="0">
                        <a:effectLst>
                          <a:outerShdw blurRad="50800" dist="38100" dir="8100000" algn="tr" rotWithShape="0">
                            <a:prstClr val="black">
                              <a:alpha val="40000"/>
                            </a:prstClr>
                          </a:outerShdw>
                        </a:effectLst>
                      </a:endParaRPr>
                    </a:p>
                  </a:txBody>
                  <a:tcPr anchor="ctr"/>
                </a:tc>
                <a:tc>
                  <a:txBody>
                    <a:bodyPr/>
                    <a:lstStyle/>
                    <a:p>
                      <a:pPr algn="ctr"/>
                      <a:r>
                        <a:rPr lang="en-IN" sz="2400" dirty="0">
                          <a:solidFill>
                            <a:schemeClr val="bg1"/>
                          </a:solidFill>
                          <a:effectLst>
                            <a:outerShdw blurRad="50800" dist="38100" dir="8100000" algn="tr" rotWithShape="0">
                              <a:prstClr val="black">
                                <a:alpha val="40000"/>
                              </a:prstClr>
                            </a:outerShdw>
                          </a:effectLst>
                        </a:rPr>
                        <a:t>30%</a:t>
                      </a:r>
                      <a:endParaRPr lang="en-IN" sz="2400" dirty="0">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1938135931"/>
                  </a:ext>
                </a:extLst>
              </a:tr>
              <a:tr h="626933">
                <a:tc>
                  <a:txBody>
                    <a:bodyPr/>
                    <a:lstStyle/>
                    <a:p>
                      <a:pPr algn="ctr"/>
                      <a:r>
                        <a:rPr lang="en-IN" sz="2400" b="1" dirty="0">
                          <a:solidFill>
                            <a:schemeClr val="bg1"/>
                          </a:solidFill>
                          <a:effectLst>
                            <a:outerShdw blurRad="50800" dist="38100" dir="8100000" algn="tr" rotWithShape="0">
                              <a:prstClr val="black">
                                <a:alpha val="40000"/>
                              </a:prstClr>
                            </a:outerShdw>
                          </a:effectLst>
                        </a:rPr>
                        <a:t>XSYNERGY 2</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tc>
                  <a:txBody>
                    <a:bodyPr/>
                    <a:lstStyle/>
                    <a:p>
                      <a:pPr algn="ctr"/>
                      <a:r>
                        <a:rPr lang="en-IN" sz="2400" b="1" dirty="0">
                          <a:solidFill>
                            <a:schemeClr val="bg1"/>
                          </a:solidFill>
                          <a:effectLst>
                            <a:outerShdw blurRad="50800" dist="38100" dir="8100000" algn="tr" rotWithShape="0">
                              <a:prstClr val="black">
                                <a:alpha val="40000"/>
                              </a:prstClr>
                            </a:outerShdw>
                          </a:effectLst>
                        </a:rPr>
                        <a:t>30%</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extLst>
                  <a:ext uri="{0D108BD9-81ED-4DB2-BD59-A6C34878D82A}">
                    <a16:rowId xmlns:a16="http://schemas.microsoft.com/office/drawing/2014/main" val="2035508653"/>
                  </a:ext>
                </a:extLst>
              </a:tr>
              <a:tr h="699521">
                <a:tc>
                  <a:txBody>
                    <a:bodyPr/>
                    <a:lstStyle/>
                    <a:p>
                      <a:pPr marL="0" algn="ctr" defTabSz="914400" rtl="0" eaLnBrk="1" latinLnBrk="0" hangingPunct="1"/>
                      <a:r>
                        <a:rPr lang="fr-FR" sz="2400" b="1" kern="1200" dirty="0">
                          <a:solidFill>
                            <a:schemeClr val="bg1"/>
                          </a:solidFill>
                          <a:effectLst>
                            <a:outerShdw blurRad="50800" dist="38100" dir="8100000" algn="tr" rotWithShape="0">
                              <a:prstClr val="black">
                                <a:alpha val="40000"/>
                              </a:prstClr>
                            </a:outerShdw>
                          </a:effectLst>
                          <a:latin typeface="+mn-lt"/>
                          <a:ea typeface="+mn-ea"/>
                          <a:cs typeface="+mn-cs"/>
                        </a:rPr>
                        <a:t>JALONNEMENT AUTOMATIQUE DE COFFRE-FORT XSYNERGY</a:t>
                      </a:r>
                      <a:endParaRPr lang="en-IN" sz="2400" b="1" kern="1200" dirty="0">
                        <a:solidFill>
                          <a:schemeClr val="bg1"/>
                        </a:solidFill>
                        <a:effectLst>
                          <a:outerShdw blurRad="50800" dist="38100" dir="8100000" algn="tr" rotWithShape="0">
                            <a:prstClr val="black">
                              <a:alpha val="40000"/>
                            </a:prstClr>
                          </a:outerShdw>
                        </a:effectLst>
                        <a:latin typeface="+mn-lt"/>
                        <a:ea typeface="+mn-ea"/>
                        <a:cs typeface="+mn-cs"/>
                      </a:endParaRP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mn-lt"/>
                          <a:ea typeface="+mn-ea"/>
                          <a:cs typeface="+mn-cs"/>
                        </a:rPr>
                        <a:t>25%</a:t>
                      </a:r>
                    </a:p>
                  </a:txBody>
                  <a:tcPr anchor="ctr"/>
                </a:tc>
                <a:extLst>
                  <a:ext uri="{0D108BD9-81ED-4DB2-BD59-A6C34878D82A}">
                    <a16:rowId xmlns:a16="http://schemas.microsoft.com/office/drawing/2014/main" val="3789732747"/>
                  </a:ext>
                </a:extLst>
              </a:tr>
              <a:tr h="644991">
                <a:tc>
                  <a:txBody>
                    <a:bodyPr/>
                    <a:lstStyle/>
                    <a:p>
                      <a:pPr algn="ctr"/>
                      <a:r>
                        <a:rPr lang="fr-FR" sz="2400" b="1" dirty="0">
                          <a:solidFill>
                            <a:schemeClr val="bg1"/>
                          </a:solidFill>
                          <a:effectLst>
                            <a:outerShdw blurRad="50800" dist="38100" dir="8100000" algn="tr" rotWithShape="0">
                              <a:prstClr val="black">
                                <a:alpha val="40000"/>
                              </a:prstClr>
                            </a:outerShdw>
                          </a:effectLst>
                        </a:rPr>
                        <a:t>FONDS DE RÉSERVE XSYNERGY SOLANA</a:t>
                      </a:r>
                      <a:endParaRPr lang="en-IN" sz="2400" b="1" dirty="0">
                        <a:solidFill>
                          <a:schemeClr val="bg1"/>
                        </a:solidFill>
                        <a:effectLst>
                          <a:outerShdw blurRad="50800" dist="38100" dir="8100000" algn="tr" rotWithShape="0">
                            <a:prstClr val="black">
                              <a:alpha val="40000"/>
                            </a:prstClr>
                          </a:outerShdw>
                        </a:effectLst>
                      </a:endParaRPr>
                    </a:p>
                  </a:txBody>
                  <a:tcPr anchor="ctr">
                    <a:solidFill>
                      <a:schemeClr val="accent6">
                        <a:alpha val="74000"/>
                      </a:schemeClr>
                    </a:solidFill>
                  </a:tcPr>
                </a:tc>
                <a:tc>
                  <a:txBody>
                    <a:bodyPr/>
                    <a:lstStyle/>
                    <a:p>
                      <a:pPr algn="ctr"/>
                      <a:r>
                        <a:rPr lang="en-IN" sz="2400" b="1" dirty="0">
                          <a:solidFill>
                            <a:schemeClr val="bg1"/>
                          </a:solidFill>
                          <a:effectLst>
                            <a:outerShdw blurRad="50800" dist="38100" dir="8100000" algn="tr" rotWithShape="0">
                              <a:prstClr val="black">
                                <a:alpha val="40000"/>
                              </a:prstClr>
                            </a:outerShdw>
                          </a:effectLst>
                        </a:rPr>
                        <a:t>10%</a:t>
                      </a:r>
                    </a:p>
                  </a:txBody>
                  <a:tcPr anchor="ctr">
                    <a:solidFill>
                      <a:schemeClr val="accent6">
                        <a:alpha val="74000"/>
                      </a:schemeClr>
                    </a:solidFill>
                  </a:tcPr>
                </a:tc>
                <a:extLst>
                  <a:ext uri="{0D108BD9-81ED-4DB2-BD59-A6C34878D82A}">
                    <a16:rowId xmlns:a16="http://schemas.microsoft.com/office/drawing/2014/main" val="465175194"/>
                  </a:ext>
                </a:extLst>
              </a:tr>
              <a:tr h="699521">
                <a:tc>
                  <a:txBody>
                    <a:bodyPr/>
                    <a:lstStyle/>
                    <a:p>
                      <a:pPr algn="ctr"/>
                      <a:r>
                        <a:rPr lang="en-US" sz="2400" b="1" dirty="0">
                          <a:solidFill>
                            <a:schemeClr val="bg1"/>
                          </a:solidFill>
                          <a:effectLst>
                            <a:outerShdw blurRad="50800" dist="38100" dir="8100000" algn="tr" rotWithShape="0">
                              <a:prstClr val="black">
                                <a:alpha val="40000"/>
                              </a:prstClr>
                            </a:outerShdw>
                          </a:effectLst>
                        </a:rPr>
                        <a:t>XSYNERGY ACHAT ET BRÛLAGE</a:t>
                      </a:r>
                      <a:endParaRPr lang="en-IN" sz="2400" b="1" dirty="0">
                        <a:solidFill>
                          <a:schemeClr val="bg1"/>
                        </a:solidFill>
                        <a:effectLst>
                          <a:outerShdw blurRad="50800" dist="38100" dir="8100000" algn="tr" rotWithShape="0">
                            <a:prstClr val="black">
                              <a:alpha val="40000"/>
                            </a:prstClr>
                          </a:outerShdw>
                        </a:effectLst>
                      </a:endParaRPr>
                    </a:p>
                  </a:txBody>
                  <a:tcPr anchor="ctr"/>
                </a:tc>
                <a:tc>
                  <a:txBody>
                    <a:bodyPr/>
                    <a:lstStyle/>
                    <a:p>
                      <a:pPr algn="ctr"/>
                      <a:r>
                        <a:rPr lang="en-US" sz="2400" b="1" dirty="0">
                          <a:solidFill>
                            <a:schemeClr val="bg1"/>
                          </a:solidFill>
                          <a:effectLst>
                            <a:outerShdw blurRad="50800" dist="38100" dir="8100000" algn="tr" rotWithShape="0">
                              <a:prstClr val="black">
                                <a:alpha val="40000"/>
                              </a:prstClr>
                            </a:outerShdw>
                          </a:effectLst>
                        </a:rPr>
                        <a:t>5%</a:t>
                      </a:r>
                      <a:endParaRPr lang="en-IN" sz="2400" b="1" dirty="0">
                        <a:solidFill>
                          <a:schemeClr val="bg1"/>
                        </a:solidFill>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3758541145"/>
                  </a:ext>
                </a:extLst>
              </a:tr>
            </a:tbl>
          </a:graphicData>
        </a:graphic>
      </p:graphicFrame>
    </p:spTree>
    <p:extLst>
      <p:ext uri="{BB962C8B-B14F-4D97-AF65-F5344CB8AC3E}">
        <p14:creationId xmlns:p14="http://schemas.microsoft.com/office/powerpoint/2010/main" val="35805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0CF1A4AE-A0BB-3FB4-BDCB-AB4A00473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C96359D0-0AD1-8400-9E13-3657F605AE52}"/>
              </a:ext>
            </a:extLst>
          </p:cNvPr>
          <p:cNvSpPr/>
          <p:nvPr/>
        </p:nvSpPr>
        <p:spPr>
          <a:xfrm flipH="1">
            <a:off x="-2" y="-901"/>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DEBD10B-6A6B-44DA-8EA1-5FAB1F68B9F3}"/>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32496129-2387-4AB7-A31E-14BF7E7D66C0}"/>
              </a:ext>
            </a:extLst>
          </p:cNvPr>
          <p:cNvSpPr txBox="1"/>
          <p:nvPr/>
        </p:nvSpPr>
        <p:spPr>
          <a:xfrm>
            <a:off x="4006768" y="407799"/>
            <a:ext cx="4434522" cy="769441"/>
          </a:xfrm>
          <a:prstGeom prst="rect">
            <a:avLst/>
          </a:prstGeom>
        </p:spPr>
        <p:txBody>
          <a:bodyPr wrap="square" rtlCol="0" anchor="b">
            <a:spAutoFit/>
          </a:bodyPr>
          <a:lstStyle/>
          <a:p>
            <a:r>
              <a:rPr lang="en-US" sz="4400" b="1" dirty="0">
                <a:solidFill>
                  <a:schemeClr val="accent6"/>
                </a:solidFill>
                <a:latin typeface="+mj-lt"/>
              </a:rPr>
              <a:t>XSYNERGY</a:t>
            </a:r>
            <a:r>
              <a:rPr lang="en-US" sz="4400" b="1" dirty="0">
                <a:solidFill>
                  <a:schemeClr val="bg1"/>
                </a:solidFill>
                <a:latin typeface="+mj-lt"/>
              </a:rPr>
              <a:t> 1</a:t>
            </a:r>
            <a:endParaRPr lang="en-ID" sz="4400" b="1" dirty="0">
              <a:solidFill>
                <a:schemeClr val="bg1"/>
              </a:solidFill>
              <a:latin typeface="+mj-lt"/>
            </a:endParaRPr>
          </a:p>
        </p:txBody>
      </p:sp>
      <p:sp>
        <p:nvSpPr>
          <p:cNvPr id="39" name="Cube 38">
            <a:extLst>
              <a:ext uri="{FF2B5EF4-FFF2-40B4-BE49-F238E27FC236}">
                <a16:creationId xmlns:a16="http://schemas.microsoft.com/office/drawing/2014/main" id="{9B67CF93-9992-47A2-81AE-6FACC03FF55F}"/>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57C4960-7071-5503-C58F-AF0ADA502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7" name="TextBox 6">
            <a:extLst>
              <a:ext uri="{FF2B5EF4-FFF2-40B4-BE49-F238E27FC236}">
                <a16:creationId xmlns:a16="http://schemas.microsoft.com/office/drawing/2014/main" id="{BB208A67-9BE2-7CFB-9697-BAFAE33D8593}"/>
              </a:ext>
            </a:extLst>
          </p:cNvPr>
          <p:cNvSpPr txBox="1"/>
          <p:nvPr/>
        </p:nvSpPr>
        <p:spPr>
          <a:xfrm>
            <a:off x="4091707" y="1074620"/>
            <a:ext cx="4923288" cy="338554"/>
          </a:xfrm>
          <a:prstGeom prst="rect">
            <a:avLst/>
          </a:prstGeom>
          <a:noFill/>
        </p:spPr>
        <p:txBody>
          <a:bodyPr wrap="square">
            <a:spAutoFit/>
          </a:bodyPr>
          <a:lstStyle/>
          <a:p>
            <a:r>
              <a:rPr lang="en-US" sz="1600" b="1" dirty="0" err="1">
                <a:solidFill>
                  <a:schemeClr val="bg1"/>
                </a:solidFill>
                <a:latin typeface="+mj-lt"/>
              </a:rPr>
              <a:t>Votre</a:t>
            </a:r>
            <a:r>
              <a:rPr lang="en-US" sz="1600" b="1" dirty="0">
                <a:solidFill>
                  <a:schemeClr val="bg1"/>
                </a:solidFill>
                <a:latin typeface="+mj-lt"/>
              </a:rPr>
              <a:t> premier pas </a:t>
            </a:r>
            <a:r>
              <a:rPr lang="en-US" sz="1600" b="1" dirty="0" err="1">
                <a:solidFill>
                  <a:schemeClr val="bg1"/>
                </a:solidFill>
                <a:latin typeface="+mj-lt"/>
              </a:rPr>
              <a:t>vers</a:t>
            </a:r>
            <a:r>
              <a:rPr lang="en-US" sz="1600" b="1" dirty="0">
                <a:solidFill>
                  <a:schemeClr val="bg1"/>
                </a:solidFill>
                <a:latin typeface="+mj-lt"/>
              </a:rPr>
              <a:t> </a:t>
            </a:r>
            <a:r>
              <a:rPr lang="en-US" sz="1600" b="1" dirty="0">
                <a:solidFill>
                  <a:schemeClr val="accent6"/>
                </a:solidFill>
                <a:latin typeface="+mj-lt"/>
              </a:rPr>
              <a:t>Gains </a:t>
            </a:r>
            <a:r>
              <a:rPr lang="en-US" sz="1600" b="1" dirty="0" err="1">
                <a:solidFill>
                  <a:schemeClr val="accent6"/>
                </a:solidFill>
                <a:latin typeface="+mj-lt"/>
              </a:rPr>
              <a:t>infinis</a:t>
            </a:r>
            <a:endParaRPr lang="en-IN" sz="1600" b="1" dirty="0">
              <a:solidFill>
                <a:schemeClr val="accent6"/>
              </a:solidFill>
              <a:latin typeface="+mj-lt"/>
            </a:endParaRPr>
          </a:p>
        </p:txBody>
      </p:sp>
      <p:sp>
        <p:nvSpPr>
          <p:cNvPr id="11" name="TextBox 10">
            <a:extLst>
              <a:ext uri="{FF2B5EF4-FFF2-40B4-BE49-F238E27FC236}">
                <a16:creationId xmlns:a16="http://schemas.microsoft.com/office/drawing/2014/main" id="{6D5524D4-1174-3ED6-E787-6D0D71602B8F}"/>
              </a:ext>
            </a:extLst>
          </p:cNvPr>
          <p:cNvSpPr txBox="1"/>
          <p:nvPr/>
        </p:nvSpPr>
        <p:spPr>
          <a:xfrm>
            <a:off x="423742" y="2127763"/>
            <a:ext cx="6573208" cy="3816429"/>
          </a:xfrm>
          <a:prstGeom prst="rect">
            <a:avLst/>
          </a:prstGeom>
          <a:noFill/>
        </p:spPr>
        <p:txBody>
          <a:bodyPr wrap="square">
            <a:spAutoFit/>
          </a:bodyPr>
          <a:lstStyle/>
          <a:p>
            <a:pPr>
              <a:buNone/>
            </a:pPr>
            <a:r>
              <a:rPr lang="en-US" b="1" dirty="0" err="1">
                <a:solidFill>
                  <a:schemeClr val="accent6"/>
                </a:solidFill>
                <a:latin typeface="Arial" panose="020B0604020202020204" pitchFamily="34" charset="0"/>
                <a:cs typeface="Arial" panose="020B0604020202020204" pitchFamily="34" charset="0"/>
              </a:rPr>
              <a:t>Voici</a:t>
            </a:r>
            <a:r>
              <a:rPr lang="en-US" b="1" dirty="0">
                <a:solidFill>
                  <a:schemeClr val="accent6"/>
                </a:solidFill>
                <a:latin typeface="Arial" panose="020B0604020202020204" pitchFamily="34" charset="0"/>
                <a:cs typeface="Arial" panose="020B0604020202020204" pitchFamily="34" charset="0"/>
              </a:rPr>
              <a:t> comment </a:t>
            </a:r>
            <a:r>
              <a:rPr lang="en-US" b="1" dirty="0" err="1">
                <a:solidFill>
                  <a:schemeClr val="accent6"/>
                </a:solidFill>
                <a:latin typeface="Arial" panose="020B0604020202020204" pitchFamily="34" charset="0"/>
                <a:cs typeface="Arial" panose="020B0604020202020204" pitchFamily="34" charset="0"/>
              </a:rPr>
              <a:t>cela</a:t>
            </a:r>
            <a:r>
              <a:rPr lang="en-US" b="1" dirty="0">
                <a:solidFill>
                  <a:schemeClr val="accent6"/>
                </a:solidFill>
                <a:latin typeface="Arial" panose="020B0604020202020204" pitchFamily="34" charset="0"/>
                <a:cs typeface="Arial" panose="020B0604020202020204" pitchFamily="34" charset="0"/>
              </a:rPr>
              <a:t> </a:t>
            </a:r>
            <a:r>
              <a:rPr lang="en-US" b="1" dirty="0" err="1">
                <a:solidFill>
                  <a:schemeClr val="accent6"/>
                </a:solidFill>
                <a:latin typeface="Arial" panose="020B0604020202020204" pitchFamily="34" charset="0"/>
                <a:cs typeface="Arial" panose="020B0604020202020204" pitchFamily="34" charset="0"/>
              </a:rPr>
              <a:t>fonctionne</a:t>
            </a:r>
            <a:r>
              <a:rPr lang="en-US" b="1" dirty="0">
                <a:solidFill>
                  <a:schemeClr val="accent6"/>
                </a:solidFill>
                <a:latin typeface="Arial" panose="020B0604020202020204" pitchFamily="34" charset="0"/>
                <a:cs typeface="Arial" panose="020B0604020202020204" pitchFamily="34" charset="0"/>
              </a:rPr>
              <a:t> :</a:t>
            </a:r>
            <a:br>
              <a:rPr lang="en-US" sz="1600" b="1" dirty="0">
                <a:solidFill>
                  <a:schemeClr val="accent6"/>
                </a:solidFill>
                <a:latin typeface="Arial" panose="020B0604020202020204" pitchFamily="34" charset="0"/>
                <a:cs typeface="Arial" panose="020B0604020202020204" pitchFamily="34" charset="0"/>
              </a:rPr>
            </a:br>
            <a:endParaRPr lang="en-US" sz="1600" b="1" dirty="0">
              <a:solidFill>
                <a:schemeClr val="accent6"/>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Place 1: </a:t>
            </a:r>
            <a:r>
              <a:rPr lang="fr-FR" sz="1600" dirty="0">
                <a:solidFill>
                  <a:schemeClr val="bg1"/>
                </a:solidFill>
                <a:latin typeface="Arial" panose="020B0604020202020204" pitchFamily="34" charset="0"/>
                <a:cs typeface="Arial" panose="020B0604020202020204" pitchFamily="34" charset="0"/>
              </a:rPr>
              <a:t>Votre première référence vous paie instantanément 100 % directement sur votre compte </a:t>
            </a:r>
            <a:r>
              <a:rPr lang="en-US" sz="1600" dirty="0">
                <a:solidFill>
                  <a:schemeClr val="bg1"/>
                </a:solidFill>
                <a:latin typeface="Arial" panose="020B0604020202020204" pitchFamily="34" charset="0"/>
                <a:cs typeface="Arial" panose="020B0604020202020204" pitchFamily="34" charset="0"/>
              </a:rPr>
              <a:t>wallet.</a:t>
            </a:r>
          </a:p>
          <a:p>
            <a:pPr>
              <a:buNone/>
            </a:pPr>
            <a:r>
              <a:rPr lang="en-US" sz="1600" b="1" dirty="0">
                <a:solidFill>
                  <a:schemeClr val="accent6"/>
                </a:solidFill>
                <a:latin typeface="Arial" panose="020B0604020202020204" pitchFamily="34" charset="0"/>
                <a:cs typeface="Arial" panose="020B0604020202020204" pitchFamily="34" charset="0"/>
              </a:rPr>
              <a:t>Place 2: </a:t>
            </a:r>
            <a:r>
              <a:rPr lang="fr-FR" sz="1600" dirty="0">
                <a:solidFill>
                  <a:schemeClr val="bg1"/>
                </a:solidFill>
                <a:latin typeface="Arial" panose="020B0604020202020204" pitchFamily="34" charset="0"/>
                <a:cs typeface="Arial" panose="020B0604020202020204" pitchFamily="34" charset="0"/>
              </a:rPr>
              <a:t>Votre deuxième parrainage vous paie également instantanément à 100 % directement sur votre portefeuille.</a:t>
            </a:r>
            <a:endParaRPr lang="en-US" sz="1600" dirty="0">
              <a:solidFill>
                <a:schemeClr val="bg1"/>
              </a:solidFill>
              <a:latin typeface="Arial" panose="020B0604020202020204" pitchFamily="34" charset="0"/>
              <a:cs typeface="Arial" panose="020B0604020202020204" pitchFamily="34" charset="0"/>
            </a:endParaRPr>
          </a:p>
          <a:p>
            <a:pPr>
              <a:buNone/>
            </a:pPr>
            <a:endParaRPr lang="en-US" sz="1600" dirty="0">
              <a:solidFill>
                <a:schemeClr val="bg1"/>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Place 3: </a:t>
            </a:r>
            <a:r>
              <a:rPr lang="fr-FR" sz="1600" dirty="0">
                <a:solidFill>
                  <a:schemeClr val="bg1"/>
                </a:solidFill>
                <a:latin typeface="Arial" panose="020B0604020202020204" pitchFamily="34" charset="0"/>
                <a:cs typeface="Arial" panose="020B0604020202020204" pitchFamily="34" charset="0"/>
              </a:rPr>
              <a:t>Votre troisième parrainage paie votre sponsor ci-dessus. et cela redémarre votre cycle afin que vous puissiez gagner à nouveau grâce aux 3 prochains parrainages.</a:t>
            </a:r>
            <a:br>
              <a:rPr lang="en-US" sz="1600" dirty="0">
                <a:solidFill>
                  <a:schemeClr val="bg1"/>
                </a:solidFill>
                <a:latin typeface="Arial" panose="020B0604020202020204" pitchFamily="34" charset="0"/>
                <a:cs typeface="Arial" panose="020B0604020202020204" pitchFamily="34" charset="0"/>
              </a:rPr>
            </a:br>
            <a:r>
              <a:rPr lang="en-US" sz="1600" b="1" dirty="0">
                <a:solidFill>
                  <a:schemeClr val="accent6"/>
                </a:solidFill>
                <a:latin typeface="Arial" panose="020B0604020202020204" pitchFamily="34" charset="0"/>
                <a:cs typeface="Arial" panose="020B0604020202020204" pitchFamily="34" charset="0"/>
              </a:rPr>
              <a:t>Que </a:t>
            </a:r>
            <a:r>
              <a:rPr lang="en-US" sz="1600" b="1" dirty="0" err="1">
                <a:solidFill>
                  <a:schemeClr val="accent6"/>
                </a:solidFill>
                <a:latin typeface="Arial" panose="020B0604020202020204" pitchFamily="34" charset="0"/>
                <a:cs typeface="Arial" panose="020B0604020202020204" pitchFamily="34" charset="0"/>
              </a:rPr>
              <a:t>signifie</a:t>
            </a:r>
            <a:r>
              <a:rPr lang="en-US" sz="1600" b="1" dirty="0">
                <a:solidFill>
                  <a:schemeClr val="accent6"/>
                </a:solidFill>
                <a:latin typeface="Arial" panose="020B0604020202020204" pitchFamily="34" charset="0"/>
                <a:cs typeface="Arial" panose="020B0604020202020204" pitchFamily="34" charset="0"/>
              </a:rPr>
              <a:t> « cycle » ?</a:t>
            </a:r>
          </a:p>
          <a:p>
            <a:pPr>
              <a:buNone/>
            </a:pPr>
            <a:r>
              <a:rPr lang="fr-FR" sz="1600" dirty="0">
                <a:solidFill>
                  <a:schemeClr val="bg1"/>
                </a:solidFill>
                <a:latin typeface="Arial" panose="020B0604020202020204" pitchFamily="34" charset="0"/>
                <a:cs typeface="Arial" panose="020B0604020202020204" pitchFamily="34" charset="0"/>
              </a:rPr>
              <a:t>Un cycle se compose de trois parrainages. Chaque fois que vous terminez trois parrainages, le système relance automatiquement un nouveau cycle. Vous pouvez ainsi continuer à gagner sans jamais racheter.</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2F2F601-8FD6-64D8-B20F-83629411202F}"/>
              </a:ext>
            </a:extLst>
          </p:cNvPr>
          <p:cNvSpPr/>
          <p:nvPr/>
        </p:nvSpPr>
        <p:spPr>
          <a:xfrm>
            <a:off x="9101071" y="1240275"/>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9CFABE-90DA-BD95-3A98-660A0B666223}"/>
              </a:ext>
            </a:extLst>
          </p:cNvPr>
          <p:cNvSpPr txBox="1"/>
          <p:nvPr/>
        </p:nvSpPr>
        <p:spPr>
          <a:xfrm>
            <a:off x="9627274" y="1360488"/>
            <a:ext cx="812870" cy="530466"/>
          </a:xfrm>
          <a:prstGeom prst="rect">
            <a:avLst/>
          </a:prstGeom>
          <a:noFill/>
        </p:spPr>
        <p:txBody>
          <a:bodyPr wrap="square" rtlCol="0">
            <a:spAutoFit/>
          </a:bodyPr>
          <a:lstStyle/>
          <a:p>
            <a:pPr>
              <a:lnSpc>
                <a:spcPct val="110000"/>
              </a:lnSpc>
            </a:pPr>
            <a:r>
              <a:rPr lang="en-US" sz="2800" b="1" dirty="0">
                <a:solidFill>
                  <a:schemeClr val="bg1"/>
                </a:solidFill>
                <a:latin typeface="+mj-lt"/>
              </a:rPr>
              <a:t>ID</a:t>
            </a:r>
          </a:p>
        </p:txBody>
      </p:sp>
      <p:grpSp>
        <p:nvGrpSpPr>
          <p:cNvPr id="14" name="Group 13">
            <a:extLst>
              <a:ext uri="{FF2B5EF4-FFF2-40B4-BE49-F238E27FC236}">
                <a16:creationId xmlns:a16="http://schemas.microsoft.com/office/drawing/2014/main" id="{E1482FDC-A202-E51F-1188-3B0A6F0B187F}"/>
              </a:ext>
            </a:extLst>
          </p:cNvPr>
          <p:cNvGrpSpPr/>
          <p:nvPr/>
        </p:nvGrpSpPr>
        <p:grpSpPr>
          <a:xfrm>
            <a:off x="8910126" y="1351826"/>
            <a:ext cx="529014" cy="507288"/>
            <a:chOff x="3140667" y="2901058"/>
            <a:chExt cx="757038" cy="725949"/>
          </a:xfrm>
        </p:grpSpPr>
        <p:sp>
          <p:nvSpPr>
            <p:cNvPr id="15" name="Rectangle: Rounded Corners 14">
              <a:extLst>
                <a:ext uri="{FF2B5EF4-FFF2-40B4-BE49-F238E27FC236}">
                  <a16:creationId xmlns:a16="http://schemas.microsoft.com/office/drawing/2014/main" id="{02205592-685F-F375-85A8-D069A60ABF00}"/>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6952690-5C8A-54D5-91DD-5EB09DDF8C8F}"/>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21" name="Arrow: Up 20">
            <a:extLst>
              <a:ext uri="{FF2B5EF4-FFF2-40B4-BE49-F238E27FC236}">
                <a16:creationId xmlns:a16="http://schemas.microsoft.com/office/drawing/2014/main" id="{82AA3344-02EE-BBFE-C623-8B9393E59CD2}"/>
              </a:ext>
            </a:extLst>
          </p:cNvPr>
          <p:cNvSpPr/>
          <p:nvPr/>
        </p:nvSpPr>
        <p:spPr>
          <a:xfrm>
            <a:off x="9023873" y="145987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4648E69E-314C-9023-7E1A-2A0525FE1DA2}"/>
              </a:ext>
            </a:extLst>
          </p:cNvPr>
          <p:cNvSpPr/>
          <p:nvPr/>
        </p:nvSpPr>
        <p:spPr>
          <a:xfrm>
            <a:off x="9101070" y="3778937"/>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25600-DB0C-7DE1-3638-B18730E70BC8}"/>
              </a:ext>
            </a:extLst>
          </p:cNvPr>
          <p:cNvSpPr txBox="1"/>
          <p:nvPr/>
        </p:nvSpPr>
        <p:spPr>
          <a:xfrm>
            <a:off x="9627273" y="3899150"/>
            <a:ext cx="812870" cy="530466"/>
          </a:xfrm>
          <a:prstGeom prst="rect">
            <a:avLst/>
          </a:prstGeom>
          <a:noFill/>
        </p:spPr>
        <p:txBody>
          <a:bodyPr wrap="square" rtlCol="0">
            <a:spAutoFit/>
          </a:bodyPr>
          <a:lstStyle/>
          <a:p>
            <a:pPr>
              <a:lnSpc>
                <a:spcPct val="110000"/>
              </a:lnSpc>
            </a:pPr>
            <a:r>
              <a:rPr lang="en-US" sz="2800" b="1" dirty="0">
                <a:solidFill>
                  <a:schemeClr val="bg1"/>
                </a:solidFill>
                <a:latin typeface="+mj-lt"/>
              </a:rPr>
              <a:t>ID</a:t>
            </a:r>
          </a:p>
        </p:txBody>
      </p:sp>
      <p:grpSp>
        <p:nvGrpSpPr>
          <p:cNvPr id="35" name="Group 34">
            <a:extLst>
              <a:ext uri="{FF2B5EF4-FFF2-40B4-BE49-F238E27FC236}">
                <a16:creationId xmlns:a16="http://schemas.microsoft.com/office/drawing/2014/main" id="{AA16A8A2-3685-9667-121D-026706F82D1F}"/>
              </a:ext>
            </a:extLst>
          </p:cNvPr>
          <p:cNvGrpSpPr/>
          <p:nvPr/>
        </p:nvGrpSpPr>
        <p:grpSpPr>
          <a:xfrm>
            <a:off x="8910125" y="3890488"/>
            <a:ext cx="529014" cy="507288"/>
            <a:chOff x="3140667" y="2901058"/>
            <a:chExt cx="757038" cy="725949"/>
          </a:xfrm>
        </p:grpSpPr>
        <p:sp>
          <p:nvSpPr>
            <p:cNvPr id="40" name="Rectangle: Rounded Corners 39">
              <a:extLst>
                <a:ext uri="{FF2B5EF4-FFF2-40B4-BE49-F238E27FC236}">
                  <a16:creationId xmlns:a16="http://schemas.microsoft.com/office/drawing/2014/main" id="{8251A99D-3B35-B6BA-038C-6D91FF3D4313}"/>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66413C16-5BEC-1201-D1C0-48B5FEBD5374}"/>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44" name="Flowchart: Connector 43">
            <a:extLst>
              <a:ext uri="{FF2B5EF4-FFF2-40B4-BE49-F238E27FC236}">
                <a16:creationId xmlns:a16="http://schemas.microsoft.com/office/drawing/2014/main" id="{D72F3E84-3A46-FDFB-6180-A8039F187F0A}"/>
              </a:ext>
            </a:extLst>
          </p:cNvPr>
          <p:cNvSpPr/>
          <p:nvPr/>
        </p:nvSpPr>
        <p:spPr>
          <a:xfrm>
            <a:off x="8592593" y="2195657"/>
            <a:ext cx="431280" cy="42325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lowchart: Connector 44">
            <a:extLst>
              <a:ext uri="{FF2B5EF4-FFF2-40B4-BE49-F238E27FC236}">
                <a16:creationId xmlns:a16="http://schemas.microsoft.com/office/drawing/2014/main" id="{D6E5468F-3D52-C2EB-955A-5D77E33A9555}"/>
              </a:ext>
            </a:extLst>
          </p:cNvPr>
          <p:cNvSpPr/>
          <p:nvPr/>
        </p:nvSpPr>
        <p:spPr>
          <a:xfrm>
            <a:off x="9533740"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lowchart: Connector 45">
            <a:extLst>
              <a:ext uri="{FF2B5EF4-FFF2-40B4-BE49-F238E27FC236}">
                <a16:creationId xmlns:a16="http://schemas.microsoft.com/office/drawing/2014/main" id="{184CB510-3EFD-3BBF-E439-113F9F2C0DA0}"/>
              </a:ext>
            </a:extLst>
          </p:cNvPr>
          <p:cNvSpPr/>
          <p:nvPr/>
        </p:nvSpPr>
        <p:spPr>
          <a:xfrm>
            <a:off x="10502885"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8" name="Picture 47" descr="A black and white image of a wallet&#10;&#10;AI-generated content may be incorrect.">
            <a:extLst>
              <a:ext uri="{FF2B5EF4-FFF2-40B4-BE49-F238E27FC236}">
                <a16:creationId xmlns:a16="http://schemas.microsoft.com/office/drawing/2014/main" id="{A6F4A0CF-E912-F94C-4DEA-A85EA8F71F8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534643" y="264600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50" name="Straight Arrow Connector 49">
            <a:extLst>
              <a:ext uri="{FF2B5EF4-FFF2-40B4-BE49-F238E27FC236}">
                <a16:creationId xmlns:a16="http://schemas.microsoft.com/office/drawing/2014/main" id="{0FC19C07-2BDB-9899-1B54-24A9E0738A45}"/>
              </a:ext>
            </a:extLst>
          </p:cNvPr>
          <p:cNvCxnSpPr>
            <a:cxnSpLocks/>
          </p:cNvCxnSpPr>
          <p:nvPr/>
        </p:nvCxnSpPr>
        <p:spPr>
          <a:xfrm flipH="1" flipV="1">
            <a:off x="10061452" y="2997613"/>
            <a:ext cx="769305" cy="761633"/>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4" name="Picture 53" descr="A blue arrows on a black background&#10;&#10;AI-generated content may be incorrect.">
            <a:extLst>
              <a:ext uri="{FF2B5EF4-FFF2-40B4-BE49-F238E27FC236}">
                <a16:creationId xmlns:a16="http://schemas.microsoft.com/office/drawing/2014/main" id="{DACC308E-2D58-5B88-1BDE-7A4EF700675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639807" y="3881014"/>
            <a:ext cx="511652" cy="511652"/>
          </a:xfrm>
          <a:prstGeom prst="rect">
            <a:avLst/>
          </a:prstGeom>
        </p:spPr>
      </p:pic>
      <p:cxnSp>
        <p:nvCxnSpPr>
          <p:cNvPr id="63" name="Straight Connector 62">
            <a:extLst>
              <a:ext uri="{FF2B5EF4-FFF2-40B4-BE49-F238E27FC236}">
                <a16:creationId xmlns:a16="http://schemas.microsoft.com/office/drawing/2014/main" id="{BCFE8796-5F89-1B9B-61BB-7D6D2368F405}"/>
              </a:ext>
            </a:extLst>
          </p:cNvPr>
          <p:cNvCxnSpPr/>
          <p:nvPr/>
        </p:nvCxnSpPr>
        <p:spPr>
          <a:xfrm>
            <a:off x="10913389" y="4604136"/>
            <a:ext cx="0" cy="1121955"/>
          </a:xfrm>
          <a:prstGeom prst="line">
            <a:avLst/>
          </a:prstGeom>
          <a:ln w="31750">
            <a:solidFill>
              <a:schemeClr val="bg1"/>
            </a:solidFill>
          </a:ln>
        </p:spPr>
        <p:style>
          <a:lnRef idx="3">
            <a:schemeClr val="accent6"/>
          </a:lnRef>
          <a:fillRef idx="0">
            <a:schemeClr val="accent6"/>
          </a:fillRef>
          <a:effectRef idx="2">
            <a:schemeClr val="accent6"/>
          </a:effectRef>
          <a:fontRef idx="minor">
            <a:schemeClr val="tx1"/>
          </a:fontRef>
        </p:style>
      </p:cxnSp>
      <p:sp>
        <p:nvSpPr>
          <p:cNvPr id="65" name="Flowchart: Connector 64">
            <a:extLst>
              <a:ext uri="{FF2B5EF4-FFF2-40B4-BE49-F238E27FC236}">
                <a16:creationId xmlns:a16="http://schemas.microsoft.com/office/drawing/2014/main" id="{89F65725-74F7-2EC6-9DD8-EB3E34EBC67C}"/>
              </a:ext>
            </a:extLst>
          </p:cNvPr>
          <p:cNvSpPr/>
          <p:nvPr/>
        </p:nvSpPr>
        <p:spPr>
          <a:xfrm>
            <a:off x="8037489" y="5743847"/>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5FD983E5-43F3-996B-7B57-ED44AB3AA141}"/>
              </a:ext>
            </a:extLst>
          </p:cNvPr>
          <p:cNvSpPr/>
          <p:nvPr/>
        </p:nvSpPr>
        <p:spPr>
          <a:xfrm>
            <a:off x="9353173" y="5727481"/>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Flowchart: Connector 66">
            <a:extLst>
              <a:ext uri="{FF2B5EF4-FFF2-40B4-BE49-F238E27FC236}">
                <a16:creationId xmlns:a16="http://schemas.microsoft.com/office/drawing/2014/main" id="{DA51EA3A-5014-4E7B-7BDB-CDB11541BB10}"/>
              </a:ext>
            </a:extLst>
          </p:cNvPr>
          <p:cNvSpPr/>
          <p:nvPr/>
        </p:nvSpPr>
        <p:spPr>
          <a:xfrm>
            <a:off x="10587625" y="5746415"/>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53C4C4-8E91-CDC0-D978-3F6DD2AA94D4}"/>
              </a:ext>
            </a:extLst>
          </p:cNvPr>
          <p:cNvCxnSpPr>
            <a:cxnSpLocks/>
          </p:cNvCxnSpPr>
          <p:nvPr/>
        </p:nvCxnSpPr>
        <p:spPr>
          <a:xfrm flipV="1">
            <a:off x="8441290" y="4604136"/>
            <a:ext cx="563746" cy="1142279"/>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ACAF6BB-3258-DCD6-EEAC-CE7AB5D27323}"/>
              </a:ext>
            </a:extLst>
          </p:cNvPr>
          <p:cNvCxnSpPr>
            <a:cxnSpLocks/>
          </p:cNvCxnSpPr>
          <p:nvPr/>
        </p:nvCxnSpPr>
        <p:spPr>
          <a:xfrm flipH="1" flipV="1">
            <a:off x="9645244" y="4686579"/>
            <a:ext cx="30096" cy="1040452"/>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3F7DEF21-0D41-4D47-5976-EC00F80A9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617" y="5815961"/>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E9811312-8BCF-7970-59E2-BA47C23BB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773" y="580708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5" name="Picture 74" descr="A blue arrows on a black background&#10;&#10;AI-generated content may be incorrect.">
            <a:extLst>
              <a:ext uri="{FF2B5EF4-FFF2-40B4-BE49-F238E27FC236}">
                <a16:creationId xmlns:a16="http://schemas.microsoft.com/office/drawing/2014/main" id="{BBE8EA26-78D7-155A-97A0-ACF4E130B539}"/>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10727403" y="5900191"/>
            <a:ext cx="397079" cy="397079"/>
          </a:xfrm>
          <a:prstGeom prst="rect">
            <a:avLst/>
          </a:prstGeom>
        </p:spPr>
      </p:pic>
      <p:sp>
        <p:nvSpPr>
          <p:cNvPr id="77" name="TextBox 76">
            <a:extLst>
              <a:ext uri="{FF2B5EF4-FFF2-40B4-BE49-F238E27FC236}">
                <a16:creationId xmlns:a16="http://schemas.microsoft.com/office/drawing/2014/main" id="{901209D6-BB33-6698-A4F4-C74BAF5E2F5C}"/>
              </a:ext>
            </a:extLst>
          </p:cNvPr>
          <p:cNvSpPr txBox="1"/>
          <p:nvPr/>
        </p:nvSpPr>
        <p:spPr>
          <a:xfrm>
            <a:off x="7688285" y="5820829"/>
            <a:ext cx="404509" cy="523220"/>
          </a:xfrm>
          <a:prstGeom prst="rect">
            <a:avLst/>
          </a:prstGeom>
          <a:noFill/>
        </p:spPr>
        <p:txBody>
          <a:bodyPr wrap="square">
            <a:spAutoFit/>
          </a:bodyPr>
          <a:lstStyle/>
          <a:p>
            <a:r>
              <a:rPr lang="en-US" sz="2800" b="1" dirty="0">
                <a:solidFill>
                  <a:schemeClr val="bg1"/>
                </a:solidFill>
                <a:latin typeface="+mj-lt"/>
              </a:rPr>
              <a:t>1</a:t>
            </a:r>
            <a:endParaRPr lang="en-IN" sz="2800" b="1" dirty="0">
              <a:solidFill>
                <a:schemeClr val="bg1"/>
              </a:solidFill>
              <a:latin typeface="+mj-lt"/>
            </a:endParaRPr>
          </a:p>
        </p:txBody>
      </p:sp>
      <p:sp>
        <p:nvSpPr>
          <p:cNvPr id="78" name="TextBox 77">
            <a:extLst>
              <a:ext uri="{FF2B5EF4-FFF2-40B4-BE49-F238E27FC236}">
                <a16:creationId xmlns:a16="http://schemas.microsoft.com/office/drawing/2014/main" id="{614558C5-3E50-FAB8-C5C4-8F7499A7BB44}"/>
              </a:ext>
            </a:extLst>
          </p:cNvPr>
          <p:cNvSpPr txBox="1"/>
          <p:nvPr/>
        </p:nvSpPr>
        <p:spPr>
          <a:xfrm>
            <a:off x="8905707" y="5844623"/>
            <a:ext cx="404509" cy="523220"/>
          </a:xfrm>
          <a:prstGeom prst="rect">
            <a:avLst/>
          </a:prstGeom>
          <a:noFill/>
        </p:spPr>
        <p:txBody>
          <a:bodyPr wrap="square">
            <a:spAutoFit/>
          </a:bodyPr>
          <a:lstStyle/>
          <a:p>
            <a:r>
              <a:rPr lang="en-US" sz="2800" b="1" dirty="0">
                <a:solidFill>
                  <a:schemeClr val="bg1"/>
                </a:solidFill>
                <a:latin typeface="+mj-lt"/>
              </a:rPr>
              <a:t>2</a:t>
            </a:r>
            <a:endParaRPr lang="en-IN" sz="2800" b="1" dirty="0">
              <a:solidFill>
                <a:schemeClr val="bg1"/>
              </a:solidFill>
              <a:latin typeface="+mj-lt"/>
            </a:endParaRPr>
          </a:p>
        </p:txBody>
      </p:sp>
      <p:sp>
        <p:nvSpPr>
          <p:cNvPr id="79" name="TextBox 78">
            <a:extLst>
              <a:ext uri="{FF2B5EF4-FFF2-40B4-BE49-F238E27FC236}">
                <a16:creationId xmlns:a16="http://schemas.microsoft.com/office/drawing/2014/main" id="{552E764B-4436-B13E-957A-C0554970998F}"/>
              </a:ext>
            </a:extLst>
          </p:cNvPr>
          <p:cNvSpPr txBox="1"/>
          <p:nvPr/>
        </p:nvSpPr>
        <p:spPr>
          <a:xfrm>
            <a:off x="11279957" y="5827231"/>
            <a:ext cx="404509" cy="523220"/>
          </a:xfrm>
          <a:prstGeom prst="rect">
            <a:avLst/>
          </a:prstGeom>
          <a:noFill/>
        </p:spPr>
        <p:txBody>
          <a:bodyPr wrap="square">
            <a:spAutoFit/>
          </a:bodyPr>
          <a:lstStyle/>
          <a:p>
            <a:r>
              <a:rPr lang="en-US" sz="2800" b="1" dirty="0">
                <a:solidFill>
                  <a:schemeClr val="bg1"/>
                </a:solidFill>
                <a:latin typeface="+mj-lt"/>
              </a:rPr>
              <a:t>3</a:t>
            </a:r>
            <a:endParaRPr lang="en-IN" sz="2800" b="1" dirty="0">
              <a:solidFill>
                <a:schemeClr val="bg1"/>
              </a:solidFill>
              <a:latin typeface="+mj-lt"/>
            </a:endParaRPr>
          </a:p>
        </p:txBody>
      </p:sp>
      <p:sp>
        <p:nvSpPr>
          <p:cNvPr id="80" name="TextBox 79">
            <a:extLst>
              <a:ext uri="{FF2B5EF4-FFF2-40B4-BE49-F238E27FC236}">
                <a16:creationId xmlns:a16="http://schemas.microsoft.com/office/drawing/2014/main" id="{3B007D80-71AD-5875-3935-7BA86A9F6E3D}"/>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84013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CC40-EAEE-0C8B-57DF-3E5B800B7FE7}"/>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43600184-B434-C007-8AA4-9ED793D3E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F23607F0-4453-6369-E1DF-27F8CB4D3427}"/>
              </a:ext>
            </a:extLst>
          </p:cNvPr>
          <p:cNvSpPr/>
          <p:nvPr/>
        </p:nvSpPr>
        <p:spPr>
          <a:xfrm flipH="1">
            <a:off x="-2" y="-901"/>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A063C619-6151-2FA9-B3BA-300C4F024D88}"/>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0D914D38-EE99-A9C2-D722-1C163CB2611A}"/>
              </a:ext>
            </a:extLst>
          </p:cNvPr>
          <p:cNvSpPr txBox="1"/>
          <p:nvPr/>
        </p:nvSpPr>
        <p:spPr>
          <a:xfrm>
            <a:off x="1878187" y="428260"/>
            <a:ext cx="10889520" cy="707886"/>
          </a:xfrm>
          <a:prstGeom prst="rect">
            <a:avLst/>
          </a:prstGeom>
        </p:spPr>
        <p:txBody>
          <a:bodyPr wrap="square" rtlCol="0" anchor="b">
            <a:spAutoFit/>
          </a:bodyPr>
          <a:lstStyle/>
          <a:p>
            <a:r>
              <a:rPr lang="en-US" sz="4000" b="1" dirty="0">
                <a:solidFill>
                  <a:schemeClr val="accent6"/>
                </a:solidFill>
                <a:latin typeface="+mj-lt"/>
              </a:rPr>
              <a:t>XSYNERGY </a:t>
            </a:r>
            <a:r>
              <a:rPr lang="en-US" sz="4000" b="1" dirty="0">
                <a:solidFill>
                  <a:schemeClr val="bg1"/>
                </a:solidFill>
                <a:latin typeface="+mj-lt"/>
              </a:rPr>
              <a:t>2 COMMENT ÇA MARCHE</a:t>
            </a:r>
            <a:r>
              <a:rPr lang="en-US" sz="4000" b="1" dirty="0">
                <a:solidFill>
                  <a:schemeClr val="accent6"/>
                </a:solidFill>
                <a:latin typeface="+mj-lt"/>
              </a:rPr>
              <a:t>?</a:t>
            </a:r>
            <a:endParaRPr lang="en-ID" sz="4000" b="1" dirty="0">
              <a:solidFill>
                <a:schemeClr val="accent6"/>
              </a:solidFill>
              <a:latin typeface="+mj-lt"/>
            </a:endParaRPr>
          </a:p>
        </p:txBody>
      </p:sp>
      <p:sp>
        <p:nvSpPr>
          <p:cNvPr id="39" name="Cube 38">
            <a:extLst>
              <a:ext uri="{FF2B5EF4-FFF2-40B4-BE49-F238E27FC236}">
                <a16:creationId xmlns:a16="http://schemas.microsoft.com/office/drawing/2014/main" id="{BC0E790D-A0F9-525D-E713-9CEDC190B4F4}"/>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2B1E8A9-3A91-A7F4-C8A5-456DE88D0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9E06CD90-98AB-A22D-1422-EC21CB21C690}"/>
              </a:ext>
            </a:extLst>
          </p:cNvPr>
          <p:cNvSpPr txBox="1"/>
          <p:nvPr/>
        </p:nvSpPr>
        <p:spPr>
          <a:xfrm>
            <a:off x="997730" y="1397929"/>
            <a:ext cx="6001766" cy="3970318"/>
          </a:xfrm>
          <a:prstGeom prst="rect">
            <a:avLst/>
          </a:prstGeom>
          <a:noFill/>
        </p:spPr>
        <p:txBody>
          <a:bodyPr wrap="square">
            <a:spAutoFit/>
          </a:bodyPr>
          <a:lstStyle/>
          <a:p>
            <a:r>
              <a:rPr lang="en-US" sz="1600" b="1" dirty="0">
                <a:solidFill>
                  <a:schemeClr val="accent6"/>
                </a:solidFill>
                <a:latin typeface="+mj-lt"/>
              </a:rPr>
              <a:t>Machines à sous 1 &amp; 2: </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Machines à sous 1 &amp; 2: </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100 % des commissions disponibles sont versées à votre </a:t>
            </a:r>
            <a:r>
              <a:rPr lang="fr-FR" dirty="0" err="1">
                <a:solidFill>
                  <a:schemeClr val="bg1"/>
                </a:solidFill>
                <a:latin typeface="Arial" panose="020B0604020202020204" pitchFamily="34" charset="0"/>
                <a:ea typeface="Cambria" panose="02040503050406030204" pitchFamily="18" charset="0"/>
                <a:cs typeface="Arial" panose="020B0604020202020204" pitchFamily="34" charset="0"/>
              </a:rPr>
              <a:t>upline</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 ce qui permet au système de fonctionner correctement et de récompenser le travail d'équipe.</a:t>
            </a:r>
            <a:br>
              <a:rPr lang="en-US" dirty="0">
                <a:solidFill>
                  <a:schemeClr val="bg1"/>
                </a:solidFill>
                <a:latin typeface="Arial" panose="020B0604020202020204" pitchFamily="34" charset="0"/>
                <a:ea typeface="Cambria" panose="02040503050406030204" pitchFamily="18" charset="0"/>
                <a:cs typeface="Arial" panose="020B0604020202020204" pitchFamily="34" charset="0"/>
              </a:rPr>
            </a:br>
            <a:br>
              <a:rPr lang="en-US" dirty="0">
                <a:solidFill>
                  <a:schemeClr val="bg1"/>
                </a:solidFill>
                <a:latin typeface="Cambria" panose="02040503050406030204" pitchFamily="18" charset="0"/>
                <a:ea typeface="Cambria" panose="02040503050406030204" pitchFamily="18" charset="0"/>
                <a:cs typeface="ADLaM Display" panose="02010000000000000000" pitchFamily="2" charset="0"/>
              </a:rPr>
            </a:br>
            <a:r>
              <a:rPr lang="en-US" sz="1600" b="1" dirty="0">
                <a:solidFill>
                  <a:schemeClr val="accent6"/>
                </a:solidFill>
                <a:latin typeface="+mj-lt"/>
              </a:rPr>
              <a:t>Machines à sous 3, 4 &amp; 5: </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vous pouvez gagner des commissions disponibles à 100 % instantanément dans votre portefeuille.</a:t>
            </a:r>
          </a:p>
          <a:p>
            <a:r>
              <a:rPr lang="en-US" sz="1600" b="1" dirty="0">
                <a:solidFill>
                  <a:schemeClr val="accent6"/>
                </a:solidFill>
                <a:latin typeface="+mj-lt"/>
              </a:rPr>
              <a:t>Machines à sous 6 (Fermeture du </a:t>
            </a:r>
            <a:r>
              <a:rPr lang="en-US" sz="1600" b="1" dirty="0" err="1">
                <a:solidFill>
                  <a:schemeClr val="accent6"/>
                </a:solidFill>
                <a:latin typeface="+mj-lt"/>
              </a:rPr>
              <a:t>créneau</a:t>
            </a:r>
            <a:r>
              <a:rPr lang="en-US" sz="1600" b="1" dirty="0">
                <a:solidFill>
                  <a:schemeClr val="accent6"/>
                </a:solidFill>
                <a:latin typeface="+mj-lt"/>
              </a:rPr>
              <a:t>): </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Cette machine à sous ne vous rapporte rien. Elle déclenche un réinvestissement automatique, rouvrant ainsi votre cycle XSYNERGY2. Le gain est reversé à votre partenaire le plus fort, tandis que vous conservez votre position active pour gagner encore et encore.</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86B27B2-B055-6515-0C04-1F105E685BEE}"/>
              </a:ext>
            </a:extLst>
          </p:cNvPr>
          <p:cNvSpPr/>
          <p:nvPr/>
        </p:nvSpPr>
        <p:spPr>
          <a:xfrm>
            <a:off x="8912789" y="1520329"/>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FE2025-538D-5BB7-9AFF-0002B3FCA655}"/>
              </a:ext>
            </a:extLst>
          </p:cNvPr>
          <p:cNvSpPr txBox="1"/>
          <p:nvPr/>
        </p:nvSpPr>
        <p:spPr>
          <a:xfrm>
            <a:off x="9438992" y="1640542"/>
            <a:ext cx="812870" cy="530466"/>
          </a:xfrm>
          <a:prstGeom prst="rect">
            <a:avLst/>
          </a:prstGeom>
          <a:noFill/>
        </p:spPr>
        <p:txBody>
          <a:bodyPr wrap="square" rtlCol="0">
            <a:spAutoFit/>
          </a:bodyPr>
          <a:lstStyle/>
          <a:p>
            <a:pPr>
              <a:lnSpc>
                <a:spcPct val="110000"/>
              </a:lnSpc>
            </a:pPr>
            <a:r>
              <a:rPr lang="en-US" sz="2800" b="1" dirty="0">
                <a:solidFill>
                  <a:schemeClr val="bg1"/>
                </a:solidFill>
                <a:latin typeface="+mj-lt"/>
              </a:rPr>
              <a:t>ID</a:t>
            </a:r>
          </a:p>
        </p:txBody>
      </p:sp>
      <p:grpSp>
        <p:nvGrpSpPr>
          <p:cNvPr id="35" name="Group 34">
            <a:extLst>
              <a:ext uri="{FF2B5EF4-FFF2-40B4-BE49-F238E27FC236}">
                <a16:creationId xmlns:a16="http://schemas.microsoft.com/office/drawing/2014/main" id="{61492E84-52F3-4A05-DA8D-346A6F6E4D56}"/>
              </a:ext>
            </a:extLst>
          </p:cNvPr>
          <p:cNvGrpSpPr/>
          <p:nvPr/>
        </p:nvGrpSpPr>
        <p:grpSpPr>
          <a:xfrm>
            <a:off x="8721844" y="1631880"/>
            <a:ext cx="529014" cy="507288"/>
            <a:chOff x="3140667" y="2901058"/>
            <a:chExt cx="757038" cy="725949"/>
          </a:xfrm>
        </p:grpSpPr>
        <p:sp>
          <p:nvSpPr>
            <p:cNvPr id="40" name="Rectangle: Rounded Corners 39">
              <a:extLst>
                <a:ext uri="{FF2B5EF4-FFF2-40B4-BE49-F238E27FC236}">
                  <a16:creationId xmlns:a16="http://schemas.microsoft.com/office/drawing/2014/main" id="{6B4444CF-8AF9-BADE-1A5F-5F5CEF13F3BB}"/>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8F5F2842-FF55-AF3D-8990-7E30EA474D60}"/>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65" name="Flowchart: Connector 64">
            <a:extLst>
              <a:ext uri="{FF2B5EF4-FFF2-40B4-BE49-F238E27FC236}">
                <a16:creationId xmlns:a16="http://schemas.microsoft.com/office/drawing/2014/main" id="{16B46A1A-1818-8BBA-5AAC-2BA37EEB68BB}"/>
              </a:ext>
            </a:extLst>
          </p:cNvPr>
          <p:cNvSpPr/>
          <p:nvPr/>
        </p:nvSpPr>
        <p:spPr>
          <a:xfrm>
            <a:off x="7506763" y="4797068"/>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CDC56759-79B0-494B-513E-AC078EC50D56}"/>
              </a:ext>
            </a:extLst>
          </p:cNvPr>
          <p:cNvSpPr/>
          <p:nvPr/>
        </p:nvSpPr>
        <p:spPr>
          <a:xfrm>
            <a:off x="8760301" y="477182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AA7DE9-21BD-26FF-A6B2-5EABB940E130}"/>
              </a:ext>
            </a:extLst>
          </p:cNvPr>
          <p:cNvCxnSpPr>
            <a:cxnSpLocks/>
          </p:cNvCxnSpPr>
          <p:nvPr/>
        </p:nvCxnSpPr>
        <p:spPr>
          <a:xfrm flipV="1">
            <a:off x="8559622" y="2236900"/>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06EF7344-4416-740C-CA2B-D898B074D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891" y="4869182"/>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2BDB2075-630C-ED3A-9F33-8D58986E2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01" y="485142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7" name="TextBox 76">
            <a:extLst>
              <a:ext uri="{FF2B5EF4-FFF2-40B4-BE49-F238E27FC236}">
                <a16:creationId xmlns:a16="http://schemas.microsoft.com/office/drawing/2014/main" id="{3F45DE75-F669-28A8-5A8C-E68177CAB895}"/>
              </a:ext>
            </a:extLst>
          </p:cNvPr>
          <p:cNvSpPr txBox="1"/>
          <p:nvPr/>
        </p:nvSpPr>
        <p:spPr>
          <a:xfrm>
            <a:off x="7685095" y="5489229"/>
            <a:ext cx="404509" cy="400110"/>
          </a:xfrm>
          <a:prstGeom prst="rect">
            <a:avLst/>
          </a:prstGeom>
          <a:noFill/>
        </p:spPr>
        <p:txBody>
          <a:bodyPr wrap="square">
            <a:spAutoFit/>
          </a:bodyPr>
          <a:lstStyle/>
          <a:p>
            <a:r>
              <a:rPr lang="en-US" sz="2000" b="1" dirty="0">
                <a:solidFill>
                  <a:schemeClr val="bg1"/>
                </a:solidFill>
                <a:latin typeface="+mj-lt"/>
              </a:rPr>
              <a:t>3</a:t>
            </a:r>
            <a:endParaRPr lang="en-IN" sz="2000" b="1" dirty="0">
              <a:solidFill>
                <a:schemeClr val="bg1"/>
              </a:solidFill>
              <a:latin typeface="+mj-lt"/>
            </a:endParaRPr>
          </a:p>
        </p:txBody>
      </p:sp>
      <p:sp>
        <p:nvSpPr>
          <p:cNvPr id="78" name="TextBox 77">
            <a:extLst>
              <a:ext uri="{FF2B5EF4-FFF2-40B4-BE49-F238E27FC236}">
                <a16:creationId xmlns:a16="http://schemas.microsoft.com/office/drawing/2014/main" id="{5581F3AE-3041-7113-1282-7CC090D5CB35}"/>
              </a:ext>
            </a:extLst>
          </p:cNvPr>
          <p:cNvSpPr txBox="1"/>
          <p:nvPr/>
        </p:nvSpPr>
        <p:spPr>
          <a:xfrm>
            <a:off x="8981215" y="5482986"/>
            <a:ext cx="404509" cy="400110"/>
          </a:xfrm>
          <a:prstGeom prst="rect">
            <a:avLst/>
          </a:prstGeom>
          <a:noFill/>
        </p:spPr>
        <p:txBody>
          <a:bodyPr wrap="square">
            <a:spAutoFit/>
          </a:bodyPr>
          <a:lstStyle/>
          <a:p>
            <a:r>
              <a:rPr lang="en-US" sz="2000" b="1" dirty="0">
                <a:solidFill>
                  <a:schemeClr val="bg1"/>
                </a:solidFill>
                <a:latin typeface="+mj-lt"/>
              </a:rPr>
              <a:t>4</a:t>
            </a:r>
            <a:endParaRPr lang="en-IN" sz="2000" b="1" dirty="0">
              <a:solidFill>
                <a:schemeClr val="bg1"/>
              </a:solidFill>
              <a:latin typeface="+mj-lt"/>
            </a:endParaRPr>
          </a:p>
        </p:txBody>
      </p:sp>
      <p:sp>
        <p:nvSpPr>
          <p:cNvPr id="79" name="TextBox 78">
            <a:extLst>
              <a:ext uri="{FF2B5EF4-FFF2-40B4-BE49-F238E27FC236}">
                <a16:creationId xmlns:a16="http://schemas.microsoft.com/office/drawing/2014/main" id="{9BBD0351-CD35-D5A0-8FBF-D13BAC2A1861}"/>
              </a:ext>
            </a:extLst>
          </p:cNvPr>
          <p:cNvSpPr txBox="1"/>
          <p:nvPr/>
        </p:nvSpPr>
        <p:spPr>
          <a:xfrm>
            <a:off x="10037691" y="5500160"/>
            <a:ext cx="404509" cy="369332"/>
          </a:xfrm>
          <a:prstGeom prst="rect">
            <a:avLst/>
          </a:prstGeom>
          <a:noFill/>
        </p:spPr>
        <p:txBody>
          <a:bodyPr wrap="square">
            <a:spAutoFit/>
          </a:bodyPr>
          <a:lstStyle/>
          <a:p>
            <a:r>
              <a:rPr lang="en-US" b="1" dirty="0">
                <a:solidFill>
                  <a:schemeClr val="bg1"/>
                </a:solidFill>
                <a:latin typeface="+mj-lt"/>
              </a:rPr>
              <a:t>5</a:t>
            </a:r>
            <a:endParaRPr lang="en-IN" b="1" dirty="0">
              <a:solidFill>
                <a:schemeClr val="bg1"/>
              </a:solidFill>
              <a:latin typeface="+mj-lt"/>
            </a:endParaRPr>
          </a:p>
        </p:txBody>
      </p:sp>
      <p:sp>
        <p:nvSpPr>
          <p:cNvPr id="10" name="TextBox 9">
            <a:extLst>
              <a:ext uri="{FF2B5EF4-FFF2-40B4-BE49-F238E27FC236}">
                <a16:creationId xmlns:a16="http://schemas.microsoft.com/office/drawing/2014/main" id="{BF4D210F-EF86-CCA1-5DB2-D37402DF0917}"/>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8" name="Flowchart: Connector 27">
            <a:extLst>
              <a:ext uri="{FF2B5EF4-FFF2-40B4-BE49-F238E27FC236}">
                <a16:creationId xmlns:a16="http://schemas.microsoft.com/office/drawing/2014/main" id="{81352AD7-C62E-CFC5-1645-3C9BC426FF31}"/>
              </a:ext>
            </a:extLst>
          </p:cNvPr>
          <p:cNvSpPr/>
          <p:nvPr/>
        </p:nvSpPr>
        <p:spPr>
          <a:xfrm>
            <a:off x="8020749" y="3101887"/>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lowchart: Connector 28">
            <a:extLst>
              <a:ext uri="{FF2B5EF4-FFF2-40B4-BE49-F238E27FC236}">
                <a16:creationId xmlns:a16="http://schemas.microsoft.com/office/drawing/2014/main" id="{C2451354-201C-42C6-7AB1-C4BE7B0E54D8}"/>
              </a:ext>
            </a:extLst>
          </p:cNvPr>
          <p:cNvSpPr/>
          <p:nvPr/>
        </p:nvSpPr>
        <p:spPr>
          <a:xfrm>
            <a:off x="10232424" y="3112828"/>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lowchart: Connector 29">
            <a:extLst>
              <a:ext uri="{FF2B5EF4-FFF2-40B4-BE49-F238E27FC236}">
                <a16:creationId xmlns:a16="http://schemas.microsoft.com/office/drawing/2014/main" id="{4F02E112-927A-5C46-8569-D92236D6CB5E}"/>
              </a:ext>
            </a:extLst>
          </p:cNvPr>
          <p:cNvSpPr/>
          <p:nvPr/>
        </p:nvSpPr>
        <p:spPr>
          <a:xfrm>
            <a:off x="11013962" y="4797068"/>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descr="A blue arrows on a black background&#10;&#10;AI-generated content may be incorrect.">
            <a:extLst>
              <a:ext uri="{FF2B5EF4-FFF2-40B4-BE49-F238E27FC236}">
                <a16:creationId xmlns:a16="http://schemas.microsoft.com/office/drawing/2014/main" id="{78953770-8C9B-137B-87DC-F8E04F1ED572}"/>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11153740" y="4950844"/>
            <a:ext cx="397079" cy="397079"/>
          </a:xfrm>
          <a:prstGeom prst="rect">
            <a:avLst/>
          </a:prstGeom>
        </p:spPr>
      </p:pic>
      <p:sp>
        <p:nvSpPr>
          <p:cNvPr id="32" name="TextBox 31">
            <a:extLst>
              <a:ext uri="{FF2B5EF4-FFF2-40B4-BE49-F238E27FC236}">
                <a16:creationId xmlns:a16="http://schemas.microsoft.com/office/drawing/2014/main" id="{5409DD19-CDCF-042F-E97D-5974996DBEA1}"/>
              </a:ext>
            </a:extLst>
          </p:cNvPr>
          <p:cNvSpPr txBox="1"/>
          <p:nvPr/>
        </p:nvSpPr>
        <p:spPr>
          <a:xfrm>
            <a:off x="11235777" y="5507455"/>
            <a:ext cx="404509" cy="369332"/>
          </a:xfrm>
          <a:prstGeom prst="rect">
            <a:avLst/>
          </a:prstGeom>
          <a:noFill/>
        </p:spPr>
        <p:txBody>
          <a:bodyPr wrap="square">
            <a:spAutoFit/>
          </a:bodyPr>
          <a:lstStyle/>
          <a:p>
            <a:r>
              <a:rPr lang="en-US" b="1" dirty="0">
                <a:solidFill>
                  <a:schemeClr val="bg1"/>
                </a:solidFill>
                <a:latin typeface="+mj-lt"/>
              </a:rPr>
              <a:t>6</a:t>
            </a:r>
            <a:endParaRPr lang="en-IN" b="1" dirty="0">
              <a:solidFill>
                <a:schemeClr val="bg1"/>
              </a:solidFill>
              <a:latin typeface="+mj-lt"/>
            </a:endParaRPr>
          </a:p>
        </p:txBody>
      </p:sp>
      <p:cxnSp>
        <p:nvCxnSpPr>
          <p:cNvPr id="36" name="Straight Arrow Connector 35">
            <a:extLst>
              <a:ext uri="{FF2B5EF4-FFF2-40B4-BE49-F238E27FC236}">
                <a16:creationId xmlns:a16="http://schemas.microsoft.com/office/drawing/2014/main" id="{B8EFBD57-A4B3-C338-95F3-5EDDFCA2AD8B}"/>
              </a:ext>
            </a:extLst>
          </p:cNvPr>
          <p:cNvCxnSpPr>
            <a:cxnSpLocks/>
            <a:stCxn id="29" idx="0"/>
          </p:cNvCxnSpPr>
          <p:nvPr/>
        </p:nvCxnSpPr>
        <p:spPr>
          <a:xfrm flipH="1" flipV="1">
            <a:off x="10195456" y="2221702"/>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3B0C99E5-E58B-6761-44AB-35D1F5DFF784}"/>
              </a:ext>
            </a:extLst>
          </p:cNvPr>
          <p:cNvCxnSpPr>
            <a:cxnSpLocks/>
          </p:cNvCxnSpPr>
          <p:nvPr/>
        </p:nvCxnSpPr>
        <p:spPr>
          <a:xfrm flipV="1">
            <a:off x="7875491" y="3812287"/>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40D6240E-B771-655B-251E-2A41D7023061}"/>
              </a:ext>
            </a:extLst>
          </p:cNvPr>
          <p:cNvCxnSpPr>
            <a:cxnSpLocks/>
          </p:cNvCxnSpPr>
          <p:nvPr/>
        </p:nvCxnSpPr>
        <p:spPr>
          <a:xfrm flipH="1" flipV="1">
            <a:off x="8653174" y="3880698"/>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9553DFB6-CCB9-A32C-5240-02C5068889EF}"/>
              </a:ext>
            </a:extLst>
          </p:cNvPr>
          <p:cNvCxnSpPr>
            <a:cxnSpLocks/>
          </p:cNvCxnSpPr>
          <p:nvPr/>
        </p:nvCxnSpPr>
        <p:spPr>
          <a:xfrm flipV="1">
            <a:off x="10249667" y="3841125"/>
            <a:ext cx="287025" cy="914344"/>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7C16A4DE-F581-8024-EDCA-A37FC0F0136A}"/>
              </a:ext>
            </a:extLst>
          </p:cNvPr>
          <p:cNvCxnSpPr>
            <a:cxnSpLocks/>
          </p:cNvCxnSpPr>
          <p:nvPr/>
        </p:nvCxnSpPr>
        <p:spPr>
          <a:xfrm flipH="1" flipV="1">
            <a:off x="10892782" y="3909536"/>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Arrow: Up 50">
            <a:extLst>
              <a:ext uri="{FF2B5EF4-FFF2-40B4-BE49-F238E27FC236}">
                <a16:creationId xmlns:a16="http://schemas.microsoft.com/office/drawing/2014/main" id="{B0907036-CA96-9A9F-C762-BA318C78997C}"/>
              </a:ext>
            </a:extLst>
          </p:cNvPr>
          <p:cNvSpPr/>
          <p:nvPr/>
        </p:nvSpPr>
        <p:spPr>
          <a:xfrm>
            <a:off x="8286046" y="3372297"/>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Up 51">
            <a:extLst>
              <a:ext uri="{FF2B5EF4-FFF2-40B4-BE49-F238E27FC236}">
                <a16:creationId xmlns:a16="http://schemas.microsoft.com/office/drawing/2014/main" id="{7D739FEB-BB2A-325C-3827-3FA86B3CFFCB}"/>
              </a:ext>
            </a:extLst>
          </p:cNvPr>
          <p:cNvSpPr/>
          <p:nvPr/>
        </p:nvSpPr>
        <p:spPr>
          <a:xfrm>
            <a:off x="10522416" y="335079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TextBox 52">
            <a:extLst>
              <a:ext uri="{FF2B5EF4-FFF2-40B4-BE49-F238E27FC236}">
                <a16:creationId xmlns:a16="http://schemas.microsoft.com/office/drawing/2014/main" id="{8A38B73F-2EBE-2642-7BC7-036E0BB0D949}"/>
              </a:ext>
            </a:extLst>
          </p:cNvPr>
          <p:cNvSpPr txBox="1"/>
          <p:nvPr/>
        </p:nvSpPr>
        <p:spPr>
          <a:xfrm>
            <a:off x="8219658" y="2724851"/>
            <a:ext cx="404509" cy="400110"/>
          </a:xfrm>
          <a:prstGeom prst="rect">
            <a:avLst/>
          </a:prstGeom>
          <a:noFill/>
        </p:spPr>
        <p:txBody>
          <a:bodyPr wrap="square">
            <a:spAutoFit/>
          </a:bodyPr>
          <a:lstStyle/>
          <a:p>
            <a:r>
              <a:rPr lang="en-US" sz="2000" b="1" dirty="0">
                <a:solidFill>
                  <a:schemeClr val="bg1"/>
                </a:solidFill>
                <a:latin typeface="+mj-lt"/>
              </a:rPr>
              <a:t>1</a:t>
            </a:r>
            <a:endParaRPr lang="en-IN" sz="2000" b="1" dirty="0">
              <a:solidFill>
                <a:schemeClr val="bg1"/>
              </a:solidFill>
              <a:latin typeface="+mj-lt"/>
            </a:endParaRPr>
          </a:p>
        </p:txBody>
      </p:sp>
      <p:sp>
        <p:nvSpPr>
          <p:cNvPr id="55" name="TextBox 54">
            <a:extLst>
              <a:ext uri="{FF2B5EF4-FFF2-40B4-BE49-F238E27FC236}">
                <a16:creationId xmlns:a16="http://schemas.microsoft.com/office/drawing/2014/main" id="{68B08FB7-5863-B506-D3B7-E6DEB7F2017A}"/>
              </a:ext>
            </a:extLst>
          </p:cNvPr>
          <p:cNvSpPr txBox="1"/>
          <p:nvPr/>
        </p:nvSpPr>
        <p:spPr>
          <a:xfrm>
            <a:off x="10663003" y="2754061"/>
            <a:ext cx="404509" cy="400110"/>
          </a:xfrm>
          <a:prstGeom prst="rect">
            <a:avLst/>
          </a:prstGeom>
          <a:noFill/>
        </p:spPr>
        <p:txBody>
          <a:bodyPr wrap="square">
            <a:spAutoFit/>
          </a:bodyPr>
          <a:lstStyle/>
          <a:p>
            <a:r>
              <a:rPr lang="en-US" sz="2000" b="1" dirty="0">
                <a:solidFill>
                  <a:schemeClr val="bg1"/>
                </a:solidFill>
                <a:latin typeface="+mj-lt"/>
              </a:rPr>
              <a:t>2</a:t>
            </a:r>
            <a:endParaRPr lang="en-IN" sz="2000" b="1" dirty="0">
              <a:solidFill>
                <a:schemeClr val="bg1"/>
              </a:solidFill>
              <a:latin typeface="+mj-lt"/>
            </a:endParaRPr>
          </a:p>
        </p:txBody>
      </p:sp>
      <p:sp>
        <p:nvSpPr>
          <p:cNvPr id="56" name="Flowchart: Connector 55">
            <a:extLst>
              <a:ext uri="{FF2B5EF4-FFF2-40B4-BE49-F238E27FC236}">
                <a16:creationId xmlns:a16="http://schemas.microsoft.com/office/drawing/2014/main" id="{DFBC5A15-ED3A-DBC8-2934-CC75F698C635}"/>
              </a:ext>
            </a:extLst>
          </p:cNvPr>
          <p:cNvSpPr/>
          <p:nvPr/>
        </p:nvSpPr>
        <p:spPr>
          <a:xfrm>
            <a:off x="9827099" y="477330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7" name="Picture 56" descr="A black and white image of a wallet&#10;&#10;AI-generated content may be incorrect.">
            <a:extLst>
              <a:ext uri="{FF2B5EF4-FFF2-40B4-BE49-F238E27FC236}">
                <a16:creationId xmlns:a16="http://schemas.microsoft.com/office/drawing/2014/main" id="{21EA2D4E-2F3B-D210-224B-71FE28EE9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699" y="485290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9" name="Flowchart: Connector 58">
            <a:extLst>
              <a:ext uri="{FF2B5EF4-FFF2-40B4-BE49-F238E27FC236}">
                <a16:creationId xmlns:a16="http://schemas.microsoft.com/office/drawing/2014/main" id="{A40419F3-6A3E-08E9-62D9-737D42B57091}"/>
              </a:ext>
            </a:extLst>
          </p:cNvPr>
          <p:cNvSpPr/>
          <p:nvPr/>
        </p:nvSpPr>
        <p:spPr>
          <a:xfrm>
            <a:off x="499418" y="2094996"/>
            <a:ext cx="470759" cy="446204"/>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Arrow: Up 59">
            <a:extLst>
              <a:ext uri="{FF2B5EF4-FFF2-40B4-BE49-F238E27FC236}">
                <a16:creationId xmlns:a16="http://schemas.microsoft.com/office/drawing/2014/main" id="{01B143CC-CCED-9F03-961A-EFDE0626BA9E}"/>
              </a:ext>
            </a:extLst>
          </p:cNvPr>
          <p:cNvSpPr/>
          <p:nvPr/>
        </p:nvSpPr>
        <p:spPr>
          <a:xfrm>
            <a:off x="634292" y="2202736"/>
            <a:ext cx="204286" cy="20989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lowchart: Connector 63">
            <a:extLst>
              <a:ext uri="{FF2B5EF4-FFF2-40B4-BE49-F238E27FC236}">
                <a16:creationId xmlns:a16="http://schemas.microsoft.com/office/drawing/2014/main" id="{09E892DA-0A9F-F9F3-9DA9-DFA8B942785A}"/>
              </a:ext>
            </a:extLst>
          </p:cNvPr>
          <p:cNvSpPr/>
          <p:nvPr/>
        </p:nvSpPr>
        <p:spPr>
          <a:xfrm>
            <a:off x="516140" y="3183458"/>
            <a:ext cx="470759" cy="446204"/>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9" name="Picture 68" descr="A black and white image of a wallet&#10;&#10;AI-generated content may be incorrect.">
            <a:extLst>
              <a:ext uri="{FF2B5EF4-FFF2-40B4-BE49-F238E27FC236}">
                <a16:creationId xmlns:a16="http://schemas.microsoft.com/office/drawing/2014/main" id="{12E66159-F0FB-F0F5-CDD1-4C453279B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13" y="3221222"/>
            <a:ext cx="349419" cy="3494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0" name="Flowchart: Connector 69">
            <a:extLst>
              <a:ext uri="{FF2B5EF4-FFF2-40B4-BE49-F238E27FC236}">
                <a16:creationId xmlns:a16="http://schemas.microsoft.com/office/drawing/2014/main" id="{71E986CF-C476-EB46-94E5-3FF6F9A1A01C}"/>
              </a:ext>
            </a:extLst>
          </p:cNvPr>
          <p:cNvSpPr/>
          <p:nvPr/>
        </p:nvSpPr>
        <p:spPr>
          <a:xfrm>
            <a:off x="526080" y="4047820"/>
            <a:ext cx="470759" cy="446204"/>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2" name="Picture 71" descr="A blue arrows on a black background&#10;&#10;AI-generated content may be incorrect.">
            <a:extLst>
              <a:ext uri="{FF2B5EF4-FFF2-40B4-BE49-F238E27FC236}">
                <a16:creationId xmlns:a16="http://schemas.microsoft.com/office/drawing/2014/main" id="{811BE9DC-B7AA-67E1-B4EC-863B5FB00FDB}"/>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645424" y="4148355"/>
            <a:ext cx="238666" cy="238666"/>
          </a:xfrm>
          <a:prstGeom prst="rect">
            <a:avLst/>
          </a:prstGeom>
        </p:spPr>
      </p:pic>
      <p:sp>
        <p:nvSpPr>
          <p:cNvPr id="6" name="TextBox 5">
            <a:extLst>
              <a:ext uri="{FF2B5EF4-FFF2-40B4-BE49-F238E27FC236}">
                <a16:creationId xmlns:a16="http://schemas.microsoft.com/office/drawing/2014/main" id="{57BB149C-7475-6549-FB26-06D4D098CC59}"/>
              </a:ext>
            </a:extLst>
          </p:cNvPr>
          <p:cNvSpPr txBox="1"/>
          <p:nvPr/>
        </p:nvSpPr>
        <p:spPr>
          <a:xfrm>
            <a:off x="444231" y="5429057"/>
            <a:ext cx="6001766" cy="1077218"/>
          </a:xfrm>
          <a:prstGeom prst="rect">
            <a:avLst/>
          </a:prstGeom>
          <a:noFill/>
        </p:spPr>
        <p:txBody>
          <a:bodyPr wrap="square">
            <a:spAutoFit/>
          </a:bodyPr>
          <a:lstStyle/>
          <a:p>
            <a:r>
              <a:rPr lang="en-IN"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Résultat</a:t>
            </a:r>
            <a:r>
              <a:rPr lang="en-IN"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fr-FR" sz="1600" dirty="0">
                <a:solidFill>
                  <a:schemeClr val="bg1"/>
                </a:solidFill>
                <a:latin typeface="Arial" panose="020B0604020202020204" pitchFamily="34" charset="0"/>
                <a:ea typeface="Cambria" panose="02040503050406030204" pitchFamily="18" charset="0"/>
                <a:cs typeface="Arial" panose="020B0604020202020204" pitchFamily="34" charset="0"/>
              </a:rPr>
              <a:t>Vous recevez trois paiements instantanés directs à chaque cycle et le système redémarre automatiquement pour que vous ne manquiez jamais une chance de continuer à gagner</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34300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587F-41FC-55C6-EA6D-F5BDE8BD3721}"/>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B9C0170B-0615-7004-3613-E7A97CE9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33576B-3474-8DAA-9236-34C092B9D2DD}"/>
              </a:ext>
            </a:extLst>
          </p:cNvPr>
          <p:cNvSpPr/>
          <p:nvPr/>
        </p:nvSpPr>
        <p:spPr>
          <a:xfrm flipH="1">
            <a:off x="-2" y="-901"/>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13790D6-0F01-C2DD-8101-D25F58011C8E}"/>
              </a:ext>
            </a:extLst>
          </p:cNvPr>
          <p:cNvSpPr/>
          <p:nvPr/>
        </p:nvSpPr>
        <p:spPr>
          <a:xfrm>
            <a:off x="9098621" y="-662012"/>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D860D9B8-9CCF-5361-7655-BA8CAC6D3C74}"/>
              </a:ext>
            </a:extLst>
          </p:cNvPr>
          <p:cNvSpPr txBox="1"/>
          <p:nvPr/>
        </p:nvSpPr>
        <p:spPr>
          <a:xfrm>
            <a:off x="1977275" y="491359"/>
            <a:ext cx="9140858" cy="707886"/>
          </a:xfrm>
          <a:prstGeom prst="rect">
            <a:avLst/>
          </a:prstGeom>
        </p:spPr>
        <p:txBody>
          <a:bodyPr wrap="square" rtlCol="0" anchor="b">
            <a:spAutoFit/>
          </a:bodyPr>
          <a:lstStyle/>
          <a:p>
            <a:r>
              <a:rPr lang="en-IN" sz="4000" b="1" dirty="0">
                <a:solidFill>
                  <a:schemeClr val="bg1"/>
                </a:solidFill>
                <a:latin typeface="+mj-lt"/>
              </a:rPr>
              <a:t>XSYNERGY </a:t>
            </a:r>
            <a:r>
              <a:rPr lang="en-IN" sz="4000" b="1" dirty="0">
                <a:solidFill>
                  <a:schemeClr val="accent6"/>
                </a:solidFill>
                <a:latin typeface="+mj-lt"/>
              </a:rPr>
              <a:t>MATRICE </a:t>
            </a:r>
            <a:r>
              <a:rPr lang="en-IN" sz="4000" b="1" dirty="0">
                <a:solidFill>
                  <a:schemeClr val="bg1"/>
                </a:solidFill>
                <a:latin typeface="+mj-lt"/>
              </a:rPr>
              <a:t>CROISSANCE</a:t>
            </a:r>
            <a:endParaRPr lang="en-ID" sz="4000" b="1" dirty="0">
              <a:solidFill>
                <a:schemeClr val="bg1"/>
              </a:solidFill>
              <a:latin typeface="+mj-lt"/>
            </a:endParaRPr>
          </a:p>
        </p:txBody>
      </p:sp>
      <p:sp>
        <p:nvSpPr>
          <p:cNvPr id="39" name="Cube 38">
            <a:extLst>
              <a:ext uri="{FF2B5EF4-FFF2-40B4-BE49-F238E27FC236}">
                <a16:creationId xmlns:a16="http://schemas.microsoft.com/office/drawing/2014/main" id="{4CC214C4-FB3F-D78E-ADC4-85C1D7551A73}"/>
              </a:ext>
            </a:extLst>
          </p:cNvPr>
          <p:cNvSpPr/>
          <p:nvPr/>
        </p:nvSpPr>
        <p:spPr>
          <a:xfrm flipH="1">
            <a:off x="8404097" y="465470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F24B8587-80A3-6329-D577-99398C9F5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5A4E7117-5BF4-37EB-53B5-443FD0BC903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Rectangle 12">
            <a:extLst>
              <a:ext uri="{FF2B5EF4-FFF2-40B4-BE49-F238E27FC236}">
                <a16:creationId xmlns:a16="http://schemas.microsoft.com/office/drawing/2014/main" id="{83D925DF-2112-2BC8-96F7-215ABEE9919F}"/>
              </a:ext>
            </a:extLst>
          </p:cNvPr>
          <p:cNvSpPr/>
          <p:nvPr/>
        </p:nvSpPr>
        <p:spPr>
          <a:xfrm>
            <a:off x="576109" y="1404013"/>
            <a:ext cx="11226056" cy="51317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4" name="Table 13">
            <a:extLst>
              <a:ext uri="{FF2B5EF4-FFF2-40B4-BE49-F238E27FC236}">
                <a16:creationId xmlns:a16="http://schemas.microsoft.com/office/drawing/2014/main" id="{D6C30E94-D57F-293C-0E0C-909C68E2BAA4}"/>
              </a:ext>
            </a:extLst>
          </p:cNvPr>
          <p:cNvGraphicFramePr>
            <a:graphicFrameLocks noGrp="1"/>
          </p:cNvGraphicFramePr>
          <p:nvPr>
            <p:extLst>
              <p:ext uri="{D42A27DB-BD31-4B8C-83A1-F6EECF244321}">
                <p14:modId xmlns:p14="http://schemas.microsoft.com/office/powerpoint/2010/main" val="3595969180"/>
              </p:ext>
            </p:extLst>
          </p:nvPr>
        </p:nvGraphicFramePr>
        <p:xfrm>
          <a:off x="576109" y="1385117"/>
          <a:ext cx="11226055" cy="5622461"/>
        </p:xfrm>
        <a:graphic>
          <a:graphicData uri="http://schemas.openxmlformats.org/drawingml/2006/table">
            <a:tbl>
              <a:tblPr firstRow="1" bandRow="1">
                <a:tableStyleId>{E8B1032C-EA38-4F05-BA0D-38AFFFC7BED3}</a:tableStyleId>
              </a:tblPr>
              <a:tblGrid>
                <a:gridCol w="2182113">
                  <a:extLst>
                    <a:ext uri="{9D8B030D-6E8A-4147-A177-3AD203B41FA5}">
                      <a16:colId xmlns:a16="http://schemas.microsoft.com/office/drawing/2014/main" val="3121714536"/>
                    </a:ext>
                  </a:extLst>
                </a:gridCol>
                <a:gridCol w="4136376">
                  <a:extLst>
                    <a:ext uri="{9D8B030D-6E8A-4147-A177-3AD203B41FA5}">
                      <a16:colId xmlns:a16="http://schemas.microsoft.com/office/drawing/2014/main" val="3212096320"/>
                    </a:ext>
                  </a:extLst>
                </a:gridCol>
                <a:gridCol w="4907566">
                  <a:extLst>
                    <a:ext uri="{9D8B030D-6E8A-4147-A177-3AD203B41FA5}">
                      <a16:colId xmlns:a16="http://schemas.microsoft.com/office/drawing/2014/main" val="4068632567"/>
                    </a:ext>
                  </a:extLst>
                </a:gridCol>
              </a:tblGrid>
              <a:tr h="651533">
                <a:tc>
                  <a:txBody>
                    <a:bodyPr/>
                    <a:lstStyle/>
                    <a:p>
                      <a:pPr algn="ctr">
                        <a:buNone/>
                      </a:pPr>
                      <a:r>
                        <a:rPr lang="en-IN" sz="1600" b="1" kern="1200" dirty="0">
                          <a:solidFill>
                            <a:schemeClr val="bg1"/>
                          </a:solidFill>
                          <a:latin typeface="+mj-lt"/>
                          <a:ea typeface="+mn-ea"/>
                          <a:cs typeface="+mn-cs"/>
                        </a:rPr>
                        <a:t>FONCTIONNALITÉ</a:t>
                      </a:r>
                    </a:p>
                  </a:txBody>
                  <a:tcPr anchor="ctr"/>
                </a:tc>
                <a:tc>
                  <a:txBody>
                    <a:bodyPr/>
                    <a:lstStyle/>
                    <a:p>
                      <a:pPr algn="ctr">
                        <a:buNone/>
                      </a:pPr>
                      <a:r>
                        <a:rPr lang="en-IN" sz="1600" b="1" kern="1200" dirty="0">
                          <a:solidFill>
                            <a:schemeClr val="bg1"/>
                          </a:solidFill>
                          <a:latin typeface="+mj-lt"/>
                          <a:ea typeface="+mn-ea"/>
                          <a:cs typeface="+mn-cs"/>
                        </a:rPr>
                        <a:t>XSYNERGY 1</a:t>
                      </a:r>
                    </a:p>
                  </a:txBody>
                  <a:tcPr anchor="ctr"/>
                </a:tc>
                <a:tc>
                  <a:txBody>
                    <a:bodyPr/>
                    <a:lstStyle/>
                    <a:p>
                      <a:pPr algn="ctr">
                        <a:buNone/>
                      </a:pPr>
                      <a:r>
                        <a:rPr lang="en-IN" sz="1600" b="1" kern="1200" dirty="0">
                          <a:solidFill>
                            <a:schemeClr val="bg1"/>
                          </a:solidFill>
                          <a:latin typeface="+mj-lt"/>
                          <a:ea typeface="+mn-ea"/>
                          <a:cs typeface="+mn-cs"/>
                        </a:rPr>
                        <a:t>XSYNERGY 2</a:t>
                      </a:r>
                    </a:p>
                  </a:txBody>
                  <a:tcPr anchor="ctr"/>
                </a:tc>
                <a:extLst>
                  <a:ext uri="{0D108BD9-81ED-4DB2-BD59-A6C34878D82A}">
                    <a16:rowId xmlns:a16="http://schemas.microsoft.com/office/drawing/2014/main" val="1938135931"/>
                  </a:ext>
                </a:extLst>
              </a:tr>
              <a:tr h="553352">
                <a:tc>
                  <a:txBody>
                    <a:bodyPr/>
                    <a:lstStyle/>
                    <a:p>
                      <a:pPr algn="ct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Structure</a:t>
                      </a:r>
                    </a:p>
                  </a:txBody>
                  <a:tcPr anchor="ctr">
                    <a:solidFill>
                      <a:schemeClr val="accent6">
                        <a:alpha val="37000"/>
                      </a:schemeClr>
                    </a:solidFill>
                  </a:tcPr>
                </a:tc>
                <a:tc>
                  <a:txBody>
                    <a:bodyPr/>
                    <a:lstStyle/>
                    <a:p>
                      <a:pPr algn="ctr"/>
                      <a:r>
                        <a:rPr lang="en-IN" sz="1600" b="1" dirty="0">
                          <a:solidFill>
                            <a:schemeClr val="bg1"/>
                          </a:solidFill>
                          <a:effectLst>
                            <a:glow rad="63500">
                              <a:schemeClr val="accent2">
                                <a:satMod val="175000"/>
                                <a:alpha val="40000"/>
                              </a:schemeClr>
                            </a:glow>
                            <a:outerShdw blurRad="50800" dist="38100" dir="8100000" algn="tr" rotWithShape="0">
                              <a:prstClr val="black">
                                <a:alpha val="40000"/>
                              </a:prstClr>
                            </a:outerShdw>
                          </a:effectLst>
                        </a:rPr>
                        <a:t>3 TACHES</a:t>
                      </a:r>
                      <a:endParaRPr lang="en-IN" sz="1600" b="1" dirty="0">
                        <a:effectLst>
                          <a:glow rad="63500">
                            <a:schemeClr val="accent2">
                              <a:satMod val="175000"/>
                              <a:alpha val="40000"/>
                            </a:schemeClr>
                          </a:glow>
                          <a:outerShdw blurRad="50800" dist="38100" dir="8100000" algn="tr" rotWithShape="0">
                            <a:prstClr val="black">
                              <a:alpha val="40000"/>
                            </a:prstClr>
                          </a:outerShdw>
                        </a:effectLst>
                      </a:endParaRPr>
                    </a:p>
                  </a:txBody>
                  <a:tcPr anchor="ctr">
                    <a:solidFill>
                      <a:schemeClr val="accent6">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6 TACHES</a:t>
                      </a:r>
                    </a:p>
                  </a:txBody>
                  <a:tcPr anchor="ctr">
                    <a:solidFill>
                      <a:schemeClr val="accent6">
                        <a:alpha val="37000"/>
                      </a:schemeClr>
                    </a:solidFill>
                  </a:tcPr>
                </a:tc>
                <a:extLst>
                  <a:ext uri="{0D108BD9-81ED-4DB2-BD59-A6C34878D82A}">
                    <a16:rowId xmlns:a16="http://schemas.microsoft.com/office/drawing/2014/main" val="2035508653"/>
                  </a:ext>
                </a:extLst>
              </a:tr>
              <a:tr h="748558">
                <a:tc>
                  <a:txBody>
                    <a:bodyPr/>
                    <a:lstStyle/>
                    <a:p>
                      <a:pPr marL="0" algn="ctr" defTabSz="914400" rtl="0" eaLnBrk="1" latinLnBrk="0" hangingPunct="1"/>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Qui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remplit</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les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postes</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marL="0" algn="ctr" defTabSz="914400" rtl="0" eaLnBrk="1" latinLnBrk="0" hangingPunct="1"/>
                      <a:r>
                        <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UNIQUEMENT VOS PARRAINAGES PERSONNELS</a:t>
                      </a:r>
                    </a:p>
                  </a:txBody>
                  <a:tcPr anchor="ctr"/>
                </a:tc>
                <a:tc>
                  <a:txBody>
                    <a:bodyPr/>
                    <a:lstStyle/>
                    <a:p>
                      <a:pPr marL="0" algn="ctr" defTabSz="914400" rtl="0" eaLnBrk="1" latinLnBrk="0" hangingPunct="1"/>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À PARTIR DE VOS INVITATIONS, DE VOS DÉPÔTS EN AVAL ET DE VOS ACTIVITÉS D'ÉQUIPE</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89732747"/>
                  </a:ext>
                </a:extLst>
              </a:tr>
              <a:tr h="1063741">
                <a:tc>
                  <a:txBody>
                    <a:bodyPr/>
                    <a:lstStyle/>
                    <a:p>
                      <a:pPr algn="ct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Flux de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paiement</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SPOT 1 : PAIEMENT DE 100 % SUR VOTRE PORTEFEUILLE</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SPOT 2 : PAIEMENT DE 100 % SUR VOTRE PORTEFEUILLE</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SPOT 3 : PAIEMENT À 100 % SOUS FORME DE RÉINVESTISSEMENT</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tc>
                  <a:txBody>
                    <a:bodyPr/>
                    <a:lstStyle/>
                    <a:p>
                      <a:pPr algn="ct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EMPLACEMENTS 1 ET 2 : PAIEMENT DE 100 % À VOTRE UPLINE</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MACHINES À SOUS 3, 4 ET 5 : 100 % DE PAIEMENT SUR VOTRE PORTEFEUILLE</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EMPLACEMENT 6 : RÉINVESTIR (PAIEMENT DE 100 % À LA PERSONNE CI-DESSUS)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extLst>
                  <a:ext uri="{0D108BD9-81ED-4DB2-BD59-A6C34878D82A}">
                    <a16:rowId xmlns:a16="http://schemas.microsoft.com/office/drawing/2014/main" val="465175194"/>
                  </a:ext>
                </a:extLst>
              </a:tr>
              <a:tr h="61742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Réinvestissement</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SPOT 3 DÉCLENCHE LA RÉOUVERTURE DU CYCLE</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L'EMPLACEMENT 6 DÉCLENCHE LA RÉOUVERTURE DU CYCLE</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58541145"/>
                  </a:ext>
                </a:extLst>
              </a:tr>
              <a:tr h="748558">
                <a:tc>
                  <a:txBody>
                    <a:bodyPr/>
                    <a:lstStyle/>
                    <a:p>
                      <a:pPr marL="0" algn="ctr" defTabSz="914400" rtl="0" eaLnBrk="1" latinLnBrk="0" hangingPunct="1"/>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Avantage</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principal</a:t>
                      </a:r>
                    </a:p>
                  </a:txBody>
                  <a:tcPr anchor="ctr">
                    <a:solidFill>
                      <a:schemeClr val="accent6">
                        <a:alpha val="39000"/>
                      </a:schemeClr>
                    </a:solidFill>
                  </a:tcPr>
                </a:tc>
                <a:tc>
                  <a:txBody>
                    <a:bodyPr/>
                    <a:lstStyle/>
                    <a:p>
                      <a:pPr marL="0" algn="ctr" defTabSz="914400" rtl="0" eaLnBrk="1" latinLnBrk="0" hangingPunct="1"/>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DÉMARRAGE RAPIDE, REVENU INSTANTANÉ DES 2 PREMIERS PARTENAIRES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tc>
                  <a:txBody>
                    <a:bodyPr/>
                    <a:lstStyle/>
                    <a:p>
                      <a:pPr marL="0" algn="ctr" defTabSz="914400" rtl="0" eaLnBrk="1" latinLnBrk="0" hangingPunct="1"/>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PUISSANCE DE L'ÉQUIPE + RETOMBÉES = RÉSEAU PLUS LARGE ET FLUX DE REVENUS MULTIPLES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extLst>
                  <a:ext uri="{0D108BD9-81ED-4DB2-BD59-A6C34878D82A}">
                    <a16:rowId xmlns:a16="http://schemas.microsoft.com/office/drawing/2014/main" val="1710968611"/>
                  </a:ext>
                </a:extLst>
              </a:tr>
              <a:tr h="748558">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Potentiel</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de gain</a:t>
                      </a:r>
                    </a:p>
                  </a:txBody>
                  <a:tcPr anchor="ctr"/>
                </a:tc>
                <a:tc>
                  <a:txBody>
                    <a:bodyPr/>
                    <a:lstStyle/>
                    <a:p>
                      <a:pPr algn="ct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CYCLES ILLIMITÉS CAR VOS 3 PLACES SE REMPLISSENT CONTINUELLEMENT</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fr-FR"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DUPLICATION DE MASSE AVEC EFFORT D'ÉQUIPE + DÉPÔT POUR DES CYCLES CONTINUS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1065549932"/>
                  </a:ext>
                </a:extLst>
              </a:tr>
            </a:tbl>
          </a:graphicData>
        </a:graphic>
      </p:graphicFrame>
    </p:spTree>
    <p:extLst>
      <p:ext uri="{BB962C8B-B14F-4D97-AF65-F5344CB8AC3E}">
        <p14:creationId xmlns:p14="http://schemas.microsoft.com/office/powerpoint/2010/main" val="116653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AA9C-C5DE-6433-BDAA-27EE3542263E}"/>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5E7E13B7-36D0-8753-7A41-D60E7C6BD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53A432F3-1B73-6D20-65EF-4D8A1B8EE5C7}"/>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637B71A1-7BAE-8360-F667-C2FC4D122536}"/>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C011AC15-AE04-3FC8-A2C7-3D2E48A8AD3E}"/>
              </a:ext>
            </a:extLst>
          </p:cNvPr>
          <p:cNvSpPr txBox="1"/>
          <p:nvPr/>
        </p:nvSpPr>
        <p:spPr>
          <a:xfrm>
            <a:off x="2669115" y="857405"/>
            <a:ext cx="7560222"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OBTENIR </a:t>
            </a:r>
            <a:r>
              <a:rPr lang="en-IN" sz="3600" b="1" dirty="0">
                <a:solidFill>
                  <a:schemeClr val="accent6"/>
                </a:solidFill>
                <a:latin typeface="+mj-lt"/>
              </a:rPr>
              <a:t>COMMENCÉ</a:t>
            </a:r>
            <a:r>
              <a:rPr lang="en-IN" sz="3600" b="1" dirty="0">
                <a:solidFill>
                  <a:schemeClr val="bg1"/>
                </a:solidFill>
                <a:latin typeface="+mj-lt"/>
              </a:rPr>
              <a:t> MAINTENANT</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83A64E4E-6726-AB27-2A84-6BF1C50A2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29ABB1FB-040A-4863-B4FA-DB8B256F79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 name="Rectangle: Rounded Corners 1">
            <a:extLst>
              <a:ext uri="{FF2B5EF4-FFF2-40B4-BE49-F238E27FC236}">
                <a16:creationId xmlns:a16="http://schemas.microsoft.com/office/drawing/2014/main" id="{C15F3DA7-4217-BF98-2B13-9F5940CB66BF}"/>
              </a:ext>
            </a:extLst>
          </p:cNvPr>
          <p:cNvSpPr/>
          <p:nvPr/>
        </p:nvSpPr>
        <p:spPr>
          <a:xfrm>
            <a:off x="2006375" y="3029170"/>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8D6BAD5-6D6A-F574-B7BA-D04F8205D1F4}"/>
              </a:ext>
            </a:extLst>
          </p:cNvPr>
          <p:cNvGrpSpPr/>
          <p:nvPr/>
        </p:nvGrpSpPr>
        <p:grpSpPr>
          <a:xfrm>
            <a:off x="1733193" y="3370481"/>
            <a:ext cx="581554" cy="1511983"/>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4B27D87D-9C92-FADE-BC5B-C2781968966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77596595-C2E8-CF61-FB95-C1B00ED9223A}"/>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3" name="TextBox 22">
            <a:extLst>
              <a:ext uri="{FF2B5EF4-FFF2-40B4-BE49-F238E27FC236}">
                <a16:creationId xmlns:a16="http://schemas.microsoft.com/office/drawing/2014/main" id="{789C7CAB-181A-AE86-75CF-E58E3952B116}"/>
              </a:ext>
            </a:extLst>
          </p:cNvPr>
          <p:cNvSpPr txBox="1"/>
          <p:nvPr/>
        </p:nvSpPr>
        <p:spPr>
          <a:xfrm>
            <a:off x="2135685" y="3381671"/>
            <a:ext cx="2188683" cy="1477328"/>
          </a:xfrm>
          <a:prstGeom prst="rect">
            <a:avLst/>
          </a:prstGeom>
          <a:noFill/>
        </p:spPr>
        <p:txBody>
          <a:bodyPr wrap="square">
            <a:spAutoFit/>
          </a:bodyPr>
          <a:lstStyle/>
          <a:p>
            <a:pPr algn="ctr">
              <a:buNone/>
            </a:pPr>
            <a:r>
              <a:rPr lang="fr-FR" dirty="0">
                <a:solidFill>
                  <a:schemeClr val="bg1"/>
                </a:solidFill>
                <a:latin typeface="Arial" panose="020B0604020202020204" pitchFamily="34" charset="0"/>
                <a:cs typeface="Arial" panose="020B0604020202020204" pitchFamily="34" charset="0"/>
              </a:rPr>
              <a:t>Créer un portefeuille (</a:t>
            </a:r>
            <a:r>
              <a:rPr lang="fr-FR" dirty="0" err="1">
                <a:solidFill>
                  <a:schemeClr val="bg1"/>
                </a:solidFill>
                <a:latin typeface="Arial" panose="020B0604020202020204" pitchFamily="34" charset="0"/>
                <a:cs typeface="Arial" panose="020B0604020202020204" pitchFamily="34" charset="0"/>
              </a:rPr>
              <a:t>MetaMask</a:t>
            </a:r>
            <a:r>
              <a:rPr lang="fr-FR" dirty="0">
                <a:solidFill>
                  <a:schemeClr val="bg1"/>
                </a:solidFill>
                <a:latin typeface="Arial" panose="020B0604020202020204" pitchFamily="34" charset="0"/>
                <a:cs typeface="Arial" panose="020B0604020202020204" pitchFamily="34" charset="0"/>
              </a:rPr>
              <a:t>, Trust </a:t>
            </a:r>
            <a:r>
              <a:rPr lang="fr-FR" dirty="0" err="1">
                <a:solidFill>
                  <a:schemeClr val="bg1"/>
                </a:solidFill>
                <a:latin typeface="Arial" panose="020B0604020202020204" pitchFamily="34" charset="0"/>
                <a:cs typeface="Arial" panose="020B0604020202020204" pitchFamily="34" charset="0"/>
              </a:rPr>
              <a:t>Wallet</a:t>
            </a:r>
            <a:r>
              <a:rPr lang="fr-FR" dirty="0">
                <a:solidFill>
                  <a:schemeClr val="bg1"/>
                </a:solidFill>
                <a:latin typeface="Arial" panose="020B0604020202020204" pitchFamily="34" charset="0"/>
                <a:cs typeface="Arial" panose="020B0604020202020204" pitchFamily="34" charset="0"/>
              </a:rPr>
              <a:t> et tout autre portefeuille Web 3)</a:t>
            </a:r>
            <a:endParaRPr lang="en-IN" dirty="0">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5959F0CA-2785-8E78-BA78-C16FAE3112BA}"/>
              </a:ext>
            </a:extLst>
          </p:cNvPr>
          <p:cNvSpPr/>
          <p:nvPr/>
        </p:nvSpPr>
        <p:spPr>
          <a:xfrm>
            <a:off x="4965875" y="3052635"/>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CFC370E-9C43-9578-E57B-99BCE69530E6}"/>
              </a:ext>
            </a:extLst>
          </p:cNvPr>
          <p:cNvGrpSpPr/>
          <p:nvPr/>
        </p:nvGrpSpPr>
        <p:grpSpPr>
          <a:xfrm>
            <a:off x="4692693" y="3393946"/>
            <a:ext cx="581554" cy="1511983"/>
            <a:chOff x="3140667" y="2901058"/>
            <a:chExt cx="757038" cy="725949"/>
          </a:xfrm>
          <a:scene3d>
            <a:camera prst="orthographicFront">
              <a:rot lat="0" lon="0" rev="0"/>
            </a:camera>
            <a:lightRig rig="balanced" dir="t">
              <a:rot lat="0" lon="0" rev="8700000"/>
            </a:lightRig>
          </a:scene3d>
        </p:grpSpPr>
        <p:sp>
          <p:nvSpPr>
            <p:cNvPr id="27" name="Rectangle: Rounded Corners 26">
              <a:extLst>
                <a:ext uri="{FF2B5EF4-FFF2-40B4-BE49-F238E27FC236}">
                  <a16:creationId xmlns:a16="http://schemas.microsoft.com/office/drawing/2014/main" id="{2762F6C6-FD6A-2EA2-F207-AA6F8983353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任意形状 644">
              <a:extLst>
                <a:ext uri="{FF2B5EF4-FFF2-40B4-BE49-F238E27FC236}">
                  <a16:creationId xmlns:a16="http://schemas.microsoft.com/office/drawing/2014/main" id="{56F2391B-9625-46D6-65D2-5EB131E04168}"/>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0" name="TextBox 29">
            <a:extLst>
              <a:ext uri="{FF2B5EF4-FFF2-40B4-BE49-F238E27FC236}">
                <a16:creationId xmlns:a16="http://schemas.microsoft.com/office/drawing/2014/main" id="{C177ACAD-08DC-F73F-D9B4-2D92FAD7260C}"/>
              </a:ext>
            </a:extLst>
          </p:cNvPr>
          <p:cNvSpPr txBox="1"/>
          <p:nvPr/>
        </p:nvSpPr>
        <p:spPr>
          <a:xfrm>
            <a:off x="5384671" y="3742462"/>
            <a:ext cx="1643783" cy="1200329"/>
          </a:xfrm>
          <a:prstGeom prst="rect">
            <a:avLst/>
          </a:prstGeom>
          <a:noFill/>
        </p:spPr>
        <p:txBody>
          <a:bodyPr wrap="square">
            <a:spAutoFit/>
          </a:bodyPr>
          <a:lstStyle/>
          <a:p>
            <a:pPr algn="ctr">
              <a:buNone/>
            </a:pPr>
            <a:r>
              <a:rPr lang="fr-FR" dirty="0">
                <a:solidFill>
                  <a:schemeClr val="bg1"/>
                </a:solidFill>
                <a:latin typeface="Arial" panose="020B0604020202020204" pitchFamily="34" charset="0"/>
                <a:cs typeface="Arial" panose="020B0604020202020204" pitchFamily="34" charset="0"/>
              </a:rPr>
              <a:t>Ajouter le réseau </a:t>
            </a:r>
            <a:r>
              <a:rPr lang="fr-FR" dirty="0" err="1">
                <a:solidFill>
                  <a:schemeClr val="bg1"/>
                </a:solidFill>
                <a:latin typeface="Arial" panose="020B0604020202020204" pitchFamily="34" charset="0"/>
                <a:cs typeface="Arial" panose="020B0604020202020204" pitchFamily="34" charset="0"/>
              </a:rPr>
              <a:t>Polygon</a:t>
            </a:r>
            <a:r>
              <a:rPr lang="fr-FR" dirty="0">
                <a:solidFill>
                  <a:schemeClr val="bg1"/>
                </a:solidFill>
                <a:latin typeface="Arial" panose="020B0604020202020204" pitchFamily="34" charset="0"/>
                <a:cs typeface="Arial" panose="020B0604020202020204" pitchFamily="34" charset="0"/>
              </a:rPr>
              <a:t> et l'USDT</a:t>
            </a:r>
            <a:endParaRPr lang="en-IN" dirty="0">
              <a:solidFill>
                <a:schemeClr val="bg1"/>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D39B8C36-B43A-328F-CD0A-B414209D83A6}"/>
              </a:ext>
            </a:extLst>
          </p:cNvPr>
          <p:cNvSpPr/>
          <p:nvPr/>
        </p:nvSpPr>
        <p:spPr>
          <a:xfrm>
            <a:off x="7942814" y="3075073"/>
            <a:ext cx="2736900" cy="2925522"/>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6AFB177-D808-725F-8B37-94EC40E65701}"/>
              </a:ext>
            </a:extLst>
          </p:cNvPr>
          <p:cNvGrpSpPr/>
          <p:nvPr/>
        </p:nvGrpSpPr>
        <p:grpSpPr>
          <a:xfrm>
            <a:off x="7651088" y="3742462"/>
            <a:ext cx="581554" cy="1511983"/>
            <a:chOff x="3140667" y="2901058"/>
            <a:chExt cx="757038" cy="725949"/>
          </a:xfrm>
          <a:scene3d>
            <a:camera prst="orthographicFront">
              <a:rot lat="0" lon="0" rev="0"/>
            </a:camera>
            <a:lightRig rig="balanced" dir="t">
              <a:rot lat="0" lon="0" rev="8700000"/>
            </a:lightRig>
          </a:scene3d>
        </p:grpSpPr>
        <p:sp>
          <p:nvSpPr>
            <p:cNvPr id="33" name="Rectangle: Rounded Corners 32">
              <a:extLst>
                <a:ext uri="{FF2B5EF4-FFF2-40B4-BE49-F238E27FC236}">
                  <a16:creationId xmlns:a16="http://schemas.microsoft.com/office/drawing/2014/main" id="{00070BE6-DA8A-20F1-0910-9B47CFF0A4D0}"/>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4" name="任意形状 644">
              <a:extLst>
                <a:ext uri="{FF2B5EF4-FFF2-40B4-BE49-F238E27FC236}">
                  <a16:creationId xmlns:a16="http://schemas.microsoft.com/office/drawing/2014/main" id="{EAAD8F8D-84C3-A9AF-E64B-529546B28CF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5" name="TextBox 34">
            <a:extLst>
              <a:ext uri="{FF2B5EF4-FFF2-40B4-BE49-F238E27FC236}">
                <a16:creationId xmlns:a16="http://schemas.microsoft.com/office/drawing/2014/main" id="{DCBD8802-D8E8-9EDE-E40C-D3B020323921}"/>
              </a:ext>
            </a:extLst>
          </p:cNvPr>
          <p:cNvSpPr txBox="1"/>
          <p:nvPr/>
        </p:nvSpPr>
        <p:spPr>
          <a:xfrm>
            <a:off x="8384599" y="3395072"/>
            <a:ext cx="2163095" cy="2585323"/>
          </a:xfrm>
          <a:prstGeom prst="rect">
            <a:avLst/>
          </a:prstGeom>
          <a:noFill/>
        </p:spPr>
        <p:txBody>
          <a:bodyPr wrap="square">
            <a:spAutoFit/>
          </a:bodyPr>
          <a:lstStyle/>
          <a:p>
            <a:pPr algn="ctr">
              <a:buNone/>
            </a:pPr>
            <a:r>
              <a:rPr lang="fr-FR" dirty="0">
                <a:solidFill>
                  <a:schemeClr val="bg1"/>
                </a:solidFill>
                <a:latin typeface="Arial" panose="020B0604020202020204" pitchFamily="34" charset="0"/>
                <a:cs typeface="Arial" panose="020B0604020202020204" pitchFamily="34" charset="0"/>
              </a:rPr>
              <a:t>Alors, connectez votre portefeuille web3 à Xsynergy.io pour acheter des emplacements </a:t>
            </a:r>
            <a:r>
              <a:rPr lang="fr-FR" dirty="0" err="1">
                <a:solidFill>
                  <a:schemeClr val="bg1"/>
                </a:solidFill>
                <a:latin typeface="Arial" panose="020B0604020202020204" pitchFamily="34" charset="0"/>
                <a:cs typeface="Arial" panose="020B0604020202020204" pitchFamily="34" charset="0"/>
              </a:rPr>
              <a:t>Xsynergy</a:t>
            </a:r>
            <a:r>
              <a:rPr lang="fr-FR" dirty="0">
                <a:solidFill>
                  <a:schemeClr val="bg1"/>
                </a:solidFill>
                <a:latin typeface="Arial" panose="020B0604020202020204" pitchFamily="34" charset="0"/>
                <a:cs typeface="Arial" panose="020B0604020202020204" pitchFamily="34" charset="0"/>
              </a:rPr>
              <a:t> pour acheter des emplacements d'énergie</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descr="A purple hexagon with white logo&#10;&#10;AI-generated content may be incorrect.">
            <a:extLst>
              <a:ext uri="{FF2B5EF4-FFF2-40B4-BE49-F238E27FC236}">
                <a16:creationId xmlns:a16="http://schemas.microsoft.com/office/drawing/2014/main" id="{4A542204-760B-5C37-130E-D666723F7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795" y="2482791"/>
            <a:ext cx="1184564" cy="1184564"/>
          </a:xfrm>
          <a:prstGeom prst="rect">
            <a:avLst/>
          </a:prstGeom>
        </p:spPr>
      </p:pic>
    </p:spTree>
    <p:extLst>
      <p:ext uri="{BB962C8B-B14F-4D97-AF65-F5344CB8AC3E}">
        <p14:creationId xmlns:p14="http://schemas.microsoft.com/office/powerpoint/2010/main" val="12143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9CF9-66FA-6674-505D-F32131623936}"/>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02C757BE-0249-71C2-AB7A-65EE40A8E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32695C45-6E1D-1E70-5AE5-592966632A31}"/>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3" name="TextBox 12">
            <a:extLst>
              <a:ext uri="{FF2B5EF4-FFF2-40B4-BE49-F238E27FC236}">
                <a16:creationId xmlns:a16="http://schemas.microsoft.com/office/drawing/2014/main" id="{28E979F1-B034-69D7-D932-FE049CEC6112}"/>
              </a:ext>
            </a:extLst>
          </p:cNvPr>
          <p:cNvSpPr txBox="1"/>
          <p:nvPr/>
        </p:nvSpPr>
        <p:spPr>
          <a:xfrm>
            <a:off x="3002165" y="395206"/>
            <a:ext cx="6728688"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accent6"/>
                </a:solidFill>
                <a:latin typeface="+mj-lt"/>
              </a:rPr>
              <a:t>CLAUSE DE NON-RESPONSABILITÉ</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46CB941E-4B26-E50E-EBFE-68B3381EE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72"/>
            <a:ext cx="868218" cy="868218"/>
          </a:xfrm>
          <a:prstGeom prst="rect">
            <a:avLst/>
          </a:prstGeom>
        </p:spPr>
      </p:pic>
      <p:sp>
        <p:nvSpPr>
          <p:cNvPr id="10" name="TextBox 9">
            <a:extLst>
              <a:ext uri="{FF2B5EF4-FFF2-40B4-BE49-F238E27FC236}">
                <a16:creationId xmlns:a16="http://schemas.microsoft.com/office/drawing/2014/main" id="{42F5FCB0-DC9B-EE95-13D2-15D279AAA17D}"/>
              </a:ext>
            </a:extLst>
          </p:cNvPr>
          <p:cNvSpPr txBox="1"/>
          <p:nvPr/>
        </p:nvSpPr>
        <p:spPr>
          <a:xfrm>
            <a:off x="440705" y="1025364"/>
            <a:ext cx="11428021" cy="5693866"/>
          </a:xfrm>
          <a:prstGeom prst="rect">
            <a:avLst/>
          </a:prstGeom>
          <a:noFill/>
        </p:spPr>
        <p:txBody>
          <a:bodyPr wrap="square">
            <a:spAutoFit/>
          </a:bodyPr>
          <a:lstStyle/>
          <a:p>
            <a:r>
              <a:rPr lang="en-US" sz="1400" b="1" dirty="0">
                <a:solidFill>
                  <a:schemeClr val="accent6"/>
                </a:solidFill>
                <a:latin typeface="Arial" panose="020B0604020202020204" pitchFamily="34" charset="0"/>
                <a:cs typeface="Arial" panose="020B0604020202020204" pitchFamily="34" charset="0"/>
              </a:rPr>
              <a:t>Nature de </a:t>
            </a:r>
            <a:r>
              <a:rPr lang="en-US" sz="1400" b="1" dirty="0" err="1">
                <a:solidFill>
                  <a:schemeClr val="accent6"/>
                </a:solidFill>
                <a:latin typeface="Arial" panose="020B0604020202020204" pitchFamily="34" charset="0"/>
                <a:cs typeface="Arial" panose="020B0604020202020204" pitchFamily="34" charset="0"/>
              </a:rPr>
              <a:t>l'achat</a:t>
            </a:r>
            <a:r>
              <a:rPr lang="en-US" sz="1400" b="1" dirty="0">
                <a:solidFill>
                  <a:schemeClr val="accent6"/>
                </a:solidFill>
                <a:latin typeface="Arial" panose="020B0604020202020204" pitchFamily="34" charset="0"/>
                <a:cs typeface="Arial" panose="020B0604020202020204" pitchFamily="34" charset="0"/>
              </a:rPr>
              <a:t> : </a:t>
            </a:r>
            <a:r>
              <a:rPr lang="fr-FR" sz="1400" dirty="0">
                <a:solidFill>
                  <a:schemeClr val="bg1"/>
                </a:solidFill>
                <a:latin typeface="Arial" panose="020B0604020202020204" pitchFamily="34" charset="0"/>
                <a:cs typeface="Arial" panose="020B0604020202020204" pitchFamily="34" charset="0"/>
              </a:rPr>
              <a:t>En achetant un NFT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vous acquérez un objet de collection numérique et accédez à certains supports pédagogiques, fonctionnalités communautaires, participation à des </a:t>
            </a:r>
            <a:r>
              <a:rPr lang="fr-FR" sz="1400" dirty="0" err="1">
                <a:solidFill>
                  <a:schemeClr val="bg1"/>
                </a:solidFill>
                <a:latin typeface="Arial" panose="020B0604020202020204" pitchFamily="34" charset="0"/>
                <a:cs typeface="Arial" panose="020B0604020202020204" pitchFamily="34" charset="0"/>
              </a:rPr>
              <a:t>masterminds</a:t>
            </a:r>
            <a:r>
              <a:rPr lang="fr-FR" sz="1400" dirty="0">
                <a:solidFill>
                  <a:schemeClr val="bg1"/>
                </a:solidFill>
                <a:latin typeface="Arial" panose="020B0604020202020204" pitchFamily="34" charset="0"/>
                <a:cs typeface="Arial" panose="020B0604020202020204" pitchFamily="34" charset="0"/>
              </a:rPr>
              <a:t> et autres services proposés par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Le NFT offre uniquement un accès à des services. Il ne s'agit ni d'une participation, ni d'un partenariat, ni d'un titre, ni d'un investissement financier.</a:t>
            </a:r>
            <a:br>
              <a:rPr lang="en-US" sz="1400" dirty="0">
                <a:solidFill>
                  <a:schemeClr val="bg1"/>
                </a:solidFill>
                <a:latin typeface="Arial" panose="020B0604020202020204" pitchFamily="34" charset="0"/>
                <a:cs typeface="Arial" panose="020B0604020202020204" pitchFamily="34" charset="0"/>
              </a:rPr>
            </a:br>
            <a:r>
              <a:rPr lang="en-US" sz="1400" b="1" dirty="0" err="1">
                <a:solidFill>
                  <a:schemeClr val="accent6"/>
                </a:solidFill>
                <a:latin typeface="Arial" panose="020B0604020202020204" pitchFamily="34" charset="0"/>
                <a:cs typeface="Arial" panose="020B0604020202020204" pitchFamily="34" charset="0"/>
              </a:rPr>
              <a:t>Objet</a:t>
            </a:r>
            <a:r>
              <a:rPr lang="en-US" sz="1400" b="1" dirty="0">
                <a:solidFill>
                  <a:schemeClr val="accent6"/>
                </a:solidFill>
                <a:latin typeface="Arial" panose="020B0604020202020204" pitchFamily="34" charset="0"/>
                <a:cs typeface="Arial" panose="020B0604020202020204" pitchFamily="34" charset="0"/>
              </a:rPr>
              <a:t> du </a:t>
            </a:r>
            <a:r>
              <a:rPr lang="en-US" sz="1400" b="1" dirty="0" err="1">
                <a:solidFill>
                  <a:schemeClr val="accent6"/>
                </a:solidFill>
                <a:latin typeface="Arial" panose="020B0604020202020204" pitchFamily="34" charset="0"/>
                <a:cs typeface="Arial" panose="020B0604020202020204" pitchFamily="34" charset="0"/>
              </a:rPr>
              <a:t>produit</a:t>
            </a:r>
            <a:r>
              <a:rPr lang="en-US" sz="1400" b="1" dirty="0">
                <a:solidFill>
                  <a:schemeClr val="accent6"/>
                </a:solidFill>
                <a:latin typeface="Arial" panose="020B0604020202020204" pitchFamily="34" charset="0"/>
                <a:cs typeface="Arial" panose="020B0604020202020204" pitchFamily="34" charset="0"/>
              </a:rPr>
              <a:t> : </a:t>
            </a:r>
            <a:r>
              <a:rPr lang="fr-FR" sz="1400" dirty="0">
                <a:solidFill>
                  <a:schemeClr val="bg1"/>
                </a:solidFill>
                <a:latin typeface="Arial" panose="020B0604020202020204" pitchFamily="34" charset="0"/>
                <a:cs typeface="Arial" panose="020B0604020202020204" pitchFamily="34" charset="0"/>
              </a:rPr>
              <a:t>Les ventes de NFT soutiennent l'éducation, les programmes communautaires, les infrastructures et le développement des écosystèmes. À ces fins, les achats doivent être considérés comme un soutien de type financement participatif, et non comme un instrument d'investissement.</a:t>
            </a:r>
            <a:br>
              <a:rPr lang="en-US" sz="1400" dirty="0">
                <a:solidFill>
                  <a:schemeClr val="bg1"/>
                </a:solidFill>
                <a:latin typeface="Arial" panose="020B0604020202020204" pitchFamily="34" charset="0"/>
                <a:cs typeface="Arial" panose="020B0604020202020204" pitchFamily="34" charset="0"/>
              </a:rPr>
            </a:br>
            <a:r>
              <a:rPr lang="fr-FR" sz="1400" b="1" dirty="0">
                <a:solidFill>
                  <a:schemeClr val="accent6"/>
                </a:solidFill>
                <a:latin typeface="Arial" panose="020B0604020202020204" pitchFamily="34" charset="0"/>
                <a:cs typeface="Arial" panose="020B0604020202020204" pitchFamily="34" charset="0"/>
              </a:rPr>
              <a:t>Aucun investissement / Aucune attente de profit :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ne propose pas de produits financiers, de titres ni de garanties de revenus. Aucune communication de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ou de ses partenaires ne constitue une sollicitation d'achat, de vente ou d'investissement dans un actif numérique. Les participants ne doivent espérer aucun profit des efforts de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ou d'autres.</a:t>
            </a:r>
            <a:endParaRPr lang="en-US" sz="1400" dirty="0">
              <a:solidFill>
                <a:schemeClr val="bg1"/>
              </a:solidFill>
              <a:latin typeface="Arial" panose="020B0604020202020204" pitchFamily="34" charset="0"/>
              <a:cs typeface="Arial" panose="020B0604020202020204" pitchFamily="34" charset="0"/>
            </a:endParaRPr>
          </a:p>
          <a:p>
            <a:r>
              <a:rPr lang="fr-FR" sz="1400" b="1" dirty="0">
                <a:solidFill>
                  <a:schemeClr val="accent6"/>
                </a:solidFill>
                <a:latin typeface="Arial" panose="020B0604020202020204" pitchFamily="34" charset="0"/>
                <a:cs typeface="Arial" panose="020B0604020202020204" pitchFamily="34" charset="0"/>
              </a:rPr>
              <a:t>Les services publics peuvent changer : </a:t>
            </a:r>
            <a:r>
              <a:rPr lang="fr-FR" sz="1400" dirty="0">
                <a:solidFill>
                  <a:schemeClr val="bg1"/>
                </a:solidFill>
                <a:latin typeface="Arial" panose="020B0604020202020204" pitchFamily="34" charset="0"/>
                <a:cs typeface="Arial" panose="020B0604020202020204" pitchFamily="34" charset="0"/>
              </a:rPr>
              <a:t>Les utilitaires, fonctionnalités et accès associés aux NFT ne sont pas garantis et peuvent être modifiés, suspendus ou interrompus, en tout ou partie, à tout moment pour des raisons juridiques, réglementaires, de sécurité, techniques ou commerciales. La disponibilité peut varier selon la région et au fil du temps.</a:t>
            </a:r>
            <a:endParaRPr lang="en-US" sz="1400" dirty="0">
              <a:solidFill>
                <a:schemeClr val="bg1"/>
              </a:solidFill>
              <a:latin typeface="Arial" panose="020B0604020202020204" pitchFamily="34" charset="0"/>
              <a:cs typeface="Arial" panose="020B0604020202020204" pitchFamily="34" charset="0"/>
            </a:endParaRPr>
          </a:p>
          <a:p>
            <a:r>
              <a:rPr lang="fr-FR" sz="1400" b="1" dirty="0">
                <a:solidFill>
                  <a:schemeClr val="accent6"/>
                </a:solidFill>
                <a:latin typeface="Arial" panose="020B0604020202020204" pitchFamily="34" charset="0"/>
                <a:cs typeface="Arial" panose="020B0604020202020204" pitchFamily="34" charset="0"/>
              </a:rPr>
              <a:t>Aucune garantie de prix ou de performance :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ne garantit pas qu'un NFT ou un service associé aura ou conservera de la valeur, s'appréciera, générera des revenus ou produira des dividendes. Les évolutions du marché échappent au contrôle de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a:t>
            </a:r>
          </a:p>
          <a:p>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accent6"/>
                </a:solidFill>
                <a:latin typeface="Arial" panose="020B0604020202020204" pitchFamily="34" charset="0"/>
                <a:cs typeface="Arial" panose="020B0604020202020204" pitchFamily="34" charset="0"/>
              </a:rPr>
              <a:t>Divulgation des </a:t>
            </a:r>
            <a:r>
              <a:rPr lang="en-US" sz="1400" b="1" dirty="0" err="1">
                <a:solidFill>
                  <a:schemeClr val="accent6"/>
                </a:solidFill>
                <a:latin typeface="Arial" panose="020B0604020202020204" pitchFamily="34" charset="0"/>
                <a:cs typeface="Arial" panose="020B0604020202020204" pitchFamily="34" charset="0"/>
              </a:rPr>
              <a:t>risques</a:t>
            </a:r>
            <a:r>
              <a:rPr lang="en-US" sz="1400" b="1" dirty="0">
                <a:solidFill>
                  <a:schemeClr val="accent6"/>
                </a:solidFill>
                <a:latin typeface="Arial" panose="020B0604020202020204" pitchFamily="34" charset="0"/>
                <a:cs typeface="Arial" panose="020B0604020202020204" pitchFamily="34" charset="0"/>
              </a:rPr>
              <a:t> : </a:t>
            </a:r>
            <a:r>
              <a:rPr lang="fr-FR" sz="1400" dirty="0">
                <a:solidFill>
                  <a:schemeClr val="bg1"/>
                </a:solidFill>
                <a:latin typeface="Arial" panose="020B0604020202020204" pitchFamily="34" charset="0"/>
                <a:cs typeface="Arial" panose="020B0604020202020204" pitchFamily="34" charset="0"/>
              </a:rPr>
              <a:t>L'interaction avec les NFT, les blockchains et les technologies associées comporte des risques inhérents, notamment la volatilité, les défaillances technologiques, la perte des identifiants d'accès et les modifications réglementaires. Menez des recherches indépendantes et faites preuve de diligence raisonnable. Tous les achats sont à vos propres risques.</a:t>
            </a:r>
          </a:p>
          <a:p>
            <a:r>
              <a:rPr lang="en-US" sz="1400" b="1" dirty="0">
                <a:solidFill>
                  <a:schemeClr val="accent6"/>
                </a:solidFill>
                <a:latin typeface="Arial" panose="020B0604020202020204" pitchFamily="34" charset="0"/>
                <a:cs typeface="Arial" panose="020B0604020202020204" pitchFamily="34" charset="0"/>
              </a:rPr>
              <a:t>Avis </a:t>
            </a:r>
            <a:r>
              <a:rPr lang="en-US" sz="1400" b="1" dirty="0" err="1">
                <a:solidFill>
                  <a:schemeClr val="accent6"/>
                </a:solidFill>
                <a:latin typeface="Arial" panose="020B0604020202020204" pitchFamily="34" charset="0"/>
                <a:cs typeface="Arial" panose="020B0604020202020204" pitchFamily="34" charset="0"/>
              </a:rPr>
              <a:t>clé</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anglais</a:t>
            </a:r>
            <a:r>
              <a:rPr lang="en-US" sz="1400" b="1" dirty="0">
                <a:solidFill>
                  <a:schemeClr val="accent6"/>
                </a:solidFill>
                <a:latin typeface="Arial" panose="020B0604020202020204" pitchFamily="34" charset="0"/>
                <a:cs typeface="Arial" panose="020B0604020202020204" pitchFamily="34" charset="0"/>
              </a:rPr>
              <a:t> simple) : </a:t>
            </a:r>
            <a:r>
              <a:rPr lang="fr-FR" sz="1400" dirty="0">
                <a:solidFill>
                  <a:schemeClr val="bg1"/>
                </a:solidFill>
                <a:latin typeface="Arial" panose="020B0604020202020204" pitchFamily="34" charset="0"/>
                <a:cs typeface="Arial" panose="020B0604020202020204" pitchFamily="34" charset="0"/>
              </a:rPr>
              <a:t>Les NFT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sont des objets de collection accessibles, et non des investissements. Leurs utilités peuvent changer ou cesser à tout moment pour des raisons juridiques ou commerciales. Aucune garantie de profit ou de prix. Faites vos propres recherches.</a:t>
            </a:r>
          </a:p>
          <a:p>
            <a:r>
              <a:rPr lang="fr-FR" sz="1400" b="1" dirty="0">
                <a:solidFill>
                  <a:schemeClr val="accent6"/>
                </a:solidFill>
                <a:latin typeface="Arial" panose="020B0604020202020204" pitchFamily="34" charset="0"/>
                <a:cs typeface="Arial" panose="020B0604020202020204" pitchFamily="34" charset="0"/>
              </a:rPr>
              <a:t>Aucune garantie ; réserve de droits : </a:t>
            </a:r>
            <a:r>
              <a:rPr lang="fr-FR" sz="1400" dirty="0">
                <a:solidFill>
                  <a:schemeClr val="bg1"/>
                </a:solidFill>
                <a:latin typeface="Arial" panose="020B0604020202020204" pitchFamily="34" charset="0"/>
                <a:cs typeface="Arial" panose="020B0604020202020204" pitchFamily="34" charset="0"/>
              </a:rPr>
              <a:t>Toutes les informations et tous les utilitaires sont fournis « en l'état », sans aucune garantie. </a:t>
            </a:r>
            <a:r>
              <a:rPr lang="fr-FR" sz="1400" dirty="0" err="1">
                <a:solidFill>
                  <a:schemeClr val="bg1"/>
                </a:solidFill>
                <a:latin typeface="Arial" panose="020B0604020202020204" pitchFamily="34" charset="0"/>
                <a:cs typeface="Arial" panose="020B0604020202020204" pitchFamily="34" charset="0"/>
              </a:rPr>
              <a:t>Xsynergy</a:t>
            </a:r>
            <a:r>
              <a:rPr lang="fr-FR" sz="1400" dirty="0">
                <a:solidFill>
                  <a:schemeClr val="bg1"/>
                </a:solidFill>
                <a:latin typeface="Arial" panose="020B0604020202020204" pitchFamily="34" charset="0"/>
                <a:cs typeface="Arial" panose="020B0604020202020204" pitchFamily="34" charset="0"/>
              </a:rPr>
              <a:t> se réserve tous les droits non expressément accordés aux présentes.</a:t>
            </a:r>
            <a:endParaRPr lang="en-US" sz="1400" dirty="0">
              <a:solidFill>
                <a:schemeClr val="bg1"/>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Compétence</a:t>
            </a:r>
            <a:r>
              <a:rPr lang="en-US" sz="1400" b="1" dirty="0">
                <a:solidFill>
                  <a:schemeClr val="accent6"/>
                </a:solidFill>
                <a:latin typeface="Arial" panose="020B0604020202020204" pitchFamily="34" charset="0"/>
                <a:cs typeface="Arial" panose="020B0604020202020204" pitchFamily="34" charset="0"/>
              </a:rPr>
              <a:t> et </a:t>
            </a:r>
            <a:r>
              <a:rPr lang="en-US" sz="1400" b="1" dirty="0" err="1">
                <a:solidFill>
                  <a:schemeClr val="accent6"/>
                </a:solidFill>
                <a:latin typeface="Arial" panose="020B0604020202020204" pitchFamily="34" charset="0"/>
                <a:cs typeface="Arial" panose="020B0604020202020204" pitchFamily="34" charset="0"/>
              </a:rPr>
              <a:t>interprétation</a:t>
            </a:r>
            <a:r>
              <a:rPr lang="en-US" sz="1400" b="1" dirty="0">
                <a:solidFill>
                  <a:schemeClr val="accent6"/>
                </a:solidFill>
                <a:latin typeface="Arial" panose="020B0604020202020204" pitchFamily="34" charset="0"/>
                <a:cs typeface="Arial" panose="020B0604020202020204" pitchFamily="34" charset="0"/>
              </a:rPr>
              <a:t> : </a:t>
            </a:r>
            <a:r>
              <a:rPr lang="fr-FR" sz="1400" dirty="0">
                <a:solidFill>
                  <a:schemeClr val="bg1"/>
                </a:solidFill>
                <a:latin typeface="Arial" panose="020B0604020202020204" pitchFamily="34" charset="0"/>
                <a:cs typeface="Arial" panose="020B0604020202020204" pitchFamily="34" charset="0"/>
              </a:rPr>
              <a:t>Cet avis de non-responsabilité est rédigé dans un style conservateur et transfrontalier, afin de s'aligner sur les approches internationales communes en matière de protection des consommateurs et de divulgation des risques liés aux actifs numériques. Les lois locales varient ; les participants sont responsables de leur propre conformité.</a:t>
            </a:r>
            <a:endParaRPr lang="en-I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1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reen lights in a black background&#10;&#10;AI-generated content may be incorrect.">
            <a:extLst>
              <a:ext uri="{FF2B5EF4-FFF2-40B4-BE49-F238E27FC236}">
                <a16:creationId xmlns:a16="http://schemas.microsoft.com/office/drawing/2014/main" id="{FB27B4B2-C408-1671-68C4-84B86E59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4" name="Rectangle 3">
            <a:extLst>
              <a:ext uri="{FF2B5EF4-FFF2-40B4-BE49-F238E27FC236}">
                <a16:creationId xmlns:a16="http://schemas.microsoft.com/office/drawing/2014/main" id="{65FB2868-1284-D87A-0D74-937FF7B85C78}"/>
              </a:ext>
            </a:extLst>
          </p:cNvPr>
          <p:cNvSpPr/>
          <p:nvPr/>
        </p:nvSpPr>
        <p:spPr>
          <a:xfrm flipH="1">
            <a:off x="-1902" y="-1802"/>
            <a:ext cx="12192001" cy="6859801"/>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8" name="TextBox 7">
            <a:extLst>
              <a:ext uri="{FF2B5EF4-FFF2-40B4-BE49-F238E27FC236}">
                <a16:creationId xmlns:a16="http://schemas.microsoft.com/office/drawing/2014/main" id="{9687E4E8-1E7D-DA44-45A7-BB649B0B36F1}"/>
              </a:ext>
            </a:extLst>
          </p:cNvPr>
          <p:cNvSpPr txBox="1"/>
          <p:nvPr/>
        </p:nvSpPr>
        <p:spPr>
          <a:xfrm>
            <a:off x="1482843" y="3033104"/>
            <a:ext cx="9240982" cy="1446550"/>
          </a:xfrm>
          <a:prstGeom prst="rect">
            <a:avLst/>
          </a:prstGeom>
          <a:noFill/>
        </p:spPr>
        <p:txBody>
          <a:bodyPr wrap="square">
            <a:spAutoFit/>
          </a:bodyPr>
          <a:lstStyle/>
          <a:p>
            <a:pPr algn="ctr"/>
            <a:r>
              <a:rPr lang="en-US" sz="8800" b="1" dirty="0">
                <a:solidFill>
                  <a:schemeClr val="accent6"/>
                </a:solidFill>
                <a:effectLst>
                  <a:outerShdw blurRad="317500" algn="ctr" rotWithShape="0">
                    <a:prstClr val="black">
                      <a:alpha val="50000"/>
                    </a:prstClr>
                  </a:outerShdw>
                </a:effectLst>
                <a:latin typeface="+mj-lt"/>
              </a:rPr>
              <a:t>MERCI</a:t>
            </a:r>
            <a:endParaRPr lang="en-ID" sz="8800" b="1" dirty="0">
              <a:solidFill>
                <a:schemeClr val="accent6"/>
              </a:solidFill>
              <a:effectLst>
                <a:outerShdw blurRad="317500" algn="ctr" rotWithShape="0">
                  <a:prstClr val="black">
                    <a:alpha val="50000"/>
                  </a:prstClr>
                </a:outerShdw>
              </a:effectLst>
              <a:latin typeface="+mj-lt"/>
            </a:endParaRPr>
          </a:p>
        </p:txBody>
      </p:sp>
      <p:sp>
        <p:nvSpPr>
          <p:cNvPr id="10" name="Cube 9">
            <a:extLst>
              <a:ext uri="{FF2B5EF4-FFF2-40B4-BE49-F238E27FC236}">
                <a16:creationId xmlns:a16="http://schemas.microsoft.com/office/drawing/2014/main" id="{418D06A7-BEBA-4AA3-B9E6-375E3A40E720}"/>
              </a:ext>
            </a:extLst>
          </p:cNvPr>
          <p:cNvSpPr/>
          <p:nvPr/>
        </p:nvSpPr>
        <p:spPr>
          <a:xfrm flipH="1">
            <a:off x="-3801" y="-20537"/>
            <a:ext cx="6004937" cy="6285896"/>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19C58CDE-7C62-48DC-9E86-0365E2D633F5}"/>
              </a:ext>
            </a:extLst>
          </p:cNvPr>
          <p:cNvSpPr txBox="1"/>
          <p:nvPr/>
        </p:nvSpPr>
        <p:spPr>
          <a:xfrm>
            <a:off x="1831962" y="4253431"/>
            <a:ext cx="8736280"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REJOIGNEZ-NOUS </a:t>
            </a:r>
            <a:r>
              <a:rPr lang="en-US" sz="3200" b="1" dirty="0">
                <a:solidFill>
                  <a:schemeClr val="accent6"/>
                </a:solidFill>
                <a:latin typeface="Arial" panose="020B0604020202020204" pitchFamily="34" charset="0"/>
                <a:cs typeface="Arial" panose="020B0604020202020204" pitchFamily="34" charset="0"/>
              </a:rPr>
              <a:t>LES MAINS </a:t>
            </a:r>
            <a:r>
              <a:rPr lang="en-US" sz="3200" b="1" dirty="0">
                <a:solidFill>
                  <a:schemeClr val="bg1"/>
                </a:solidFill>
                <a:latin typeface="Arial" panose="020B0604020202020204" pitchFamily="34" charset="0"/>
                <a:cs typeface="Arial" panose="020B0604020202020204" pitchFamily="34" charset="0"/>
              </a:rPr>
              <a:t>ENSEMBLE</a:t>
            </a:r>
            <a:endParaRPr lang="en-ID" sz="3200" b="1" spc="300" dirty="0">
              <a:solidFill>
                <a:schemeClr val="bg1"/>
              </a:solidFill>
              <a:effectLst>
                <a:outerShdw blurRad="317500" algn="ctr" rotWithShape="0">
                  <a:prstClr val="black">
                    <a:alpha val="50000"/>
                  </a:prstClr>
                </a:outerShdw>
              </a:effectLst>
              <a:latin typeface="Arial" panose="020B0604020202020204" pitchFamily="34" charset="0"/>
              <a:cs typeface="Arial" panose="020B0604020202020204" pitchFamily="34" charset="0"/>
            </a:endParaRPr>
          </a:p>
        </p:txBody>
      </p:sp>
      <p:sp>
        <p:nvSpPr>
          <p:cNvPr id="5" name="Cube 4">
            <a:extLst>
              <a:ext uri="{FF2B5EF4-FFF2-40B4-BE49-F238E27FC236}">
                <a16:creationId xmlns:a16="http://schemas.microsoft.com/office/drawing/2014/main" id="{69F931D6-5036-FDC7-44D4-89056BAA27A8}"/>
              </a:ext>
            </a:extLst>
          </p:cNvPr>
          <p:cNvSpPr/>
          <p:nvPr/>
        </p:nvSpPr>
        <p:spPr>
          <a:xfrm>
            <a:off x="9091504" y="-216521"/>
            <a:ext cx="4032032" cy="4220683"/>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9403D794-19F3-ED16-1D21-CC7CB6424762}"/>
              </a:ext>
            </a:extLst>
          </p:cNvPr>
          <p:cNvSpPr txBox="1"/>
          <p:nvPr/>
        </p:nvSpPr>
        <p:spPr>
          <a:xfrm>
            <a:off x="2958140" y="4774417"/>
            <a:ext cx="6391564" cy="646331"/>
          </a:xfrm>
          <a:prstGeom prst="rect">
            <a:avLst/>
          </a:prstGeom>
          <a:noFill/>
        </p:spPr>
        <p:txBody>
          <a:bodyPr wrap="square">
            <a:spAutoFit/>
          </a:bodyPr>
          <a:lstStyle/>
          <a:p>
            <a:pPr algn="ctr"/>
            <a:r>
              <a:rPr lang="en-US" b="1" dirty="0" err="1">
                <a:solidFill>
                  <a:schemeClr val="bg1"/>
                </a:solidFill>
              </a:rPr>
              <a:t>Transparente</a:t>
            </a:r>
            <a:r>
              <a:rPr lang="en-US" b="1" dirty="0">
                <a:solidFill>
                  <a:schemeClr val="bg1"/>
                </a:solidFill>
              </a:rPr>
              <a:t> | </a:t>
            </a:r>
            <a:r>
              <a:rPr lang="en-US" b="1" dirty="0" err="1">
                <a:solidFill>
                  <a:schemeClr val="bg1"/>
                </a:solidFill>
              </a:rPr>
              <a:t>Automatisée</a:t>
            </a:r>
            <a:r>
              <a:rPr lang="en-US" b="1" dirty="0">
                <a:solidFill>
                  <a:schemeClr val="bg1"/>
                </a:solidFill>
              </a:rPr>
              <a:t> | </a:t>
            </a:r>
            <a:r>
              <a:rPr lang="en-US" b="1" dirty="0" err="1">
                <a:solidFill>
                  <a:schemeClr val="bg1"/>
                </a:solidFill>
              </a:rPr>
              <a:t>Illimitée</a:t>
            </a:r>
            <a:r>
              <a:rPr lang="en-US" b="1" dirty="0">
                <a:solidFill>
                  <a:schemeClr val="bg1"/>
                </a:solidFill>
              </a:rPr>
              <a:t> | </a:t>
            </a:r>
            <a:r>
              <a:rPr lang="fr-FR" b="1" dirty="0">
                <a:solidFill>
                  <a:schemeClr val="bg1"/>
                </a:solidFill>
              </a:rPr>
              <a:t>Propulsé par des contrats intelligents</a:t>
            </a:r>
            <a:r>
              <a:rPr lang="en-US" b="1" dirty="0">
                <a:solidFill>
                  <a:schemeClr val="bg1"/>
                </a:solidFill>
              </a:rPr>
              <a:t> | </a:t>
            </a:r>
            <a:r>
              <a:rPr lang="en-US" b="1" dirty="0" err="1">
                <a:solidFill>
                  <a:schemeClr val="bg1"/>
                </a:solidFill>
              </a:rPr>
              <a:t>Rejoignez</a:t>
            </a:r>
            <a:r>
              <a:rPr lang="en-US" b="1" dirty="0">
                <a:solidFill>
                  <a:schemeClr val="bg1"/>
                </a:solidFill>
              </a:rPr>
              <a:t> la </a:t>
            </a:r>
            <a:r>
              <a:rPr lang="en-US" b="1" dirty="0" err="1">
                <a:solidFill>
                  <a:schemeClr val="bg1"/>
                </a:solidFill>
              </a:rPr>
              <a:t>révolution</a:t>
            </a:r>
            <a:r>
              <a:rPr lang="en-US" b="1" dirty="0">
                <a:solidFill>
                  <a:schemeClr val="bg1"/>
                </a:solidFill>
              </a:rPr>
              <a:t> | </a:t>
            </a:r>
            <a:r>
              <a:rPr lang="en-US" b="1" dirty="0" err="1">
                <a:solidFill>
                  <a:schemeClr val="bg1"/>
                </a:solidFill>
              </a:rPr>
              <a:t>Collez</a:t>
            </a:r>
            <a:r>
              <a:rPr lang="en-US" b="1" dirty="0">
                <a:solidFill>
                  <a:schemeClr val="bg1"/>
                </a:solidFill>
              </a:rPr>
              <a:t> </a:t>
            </a:r>
            <a:r>
              <a:rPr lang="en-US" b="1" dirty="0" err="1">
                <a:solidFill>
                  <a:schemeClr val="bg1"/>
                </a:solidFill>
              </a:rPr>
              <a:t>votre</a:t>
            </a:r>
            <a:r>
              <a:rPr lang="en-US" b="1">
                <a:solidFill>
                  <a:schemeClr val="bg1"/>
                </a:solidFill>
              </a:rPr>
              <a:t> avenir</a:t>
            </a:r>
            <a:endParaRPr lang="en-IN" b="1" dirty="0">
              <a:solidFill>
                <a:schemeClr val="bg1"/>
              </a:solidFill>
            </a:endParaRPr>
          </a:p>
        </p:txBody>
      </p:sp>
      <p:pic>
        <p:nvPicPr>
          <p:cNvPr id="13" name="Picture 12" descr="A group of icons with a play button&#10;&#10;AI-generated content may be incorrect.">
            <a:extLst>
              <a:ext uri="{FF2B5EF4-FFF2-40B4-BE49-F238E27FC236}">
                <a16:creationId xmlns:a16="http://schemas.microsoft.com/office/drawing/2014/main" id="{15CDE085-6649-1C09-E02C-A0731FA44448}"/>
              </a:ext>
            </a:extLst>
          </p:cNvPr>
          <p:cNvPicPr>
            <a:picLocks noChangeAspect="1"/>
          </p:cNvPicPr>
          <p:nvPr/>
        </p:nvPicPr>
        <p:blipFill>
          <a:blip r:embed="rId3">
            <a:alphaModFix amt="83000"/>
            <a:extLst>
              <a:ext uri="{28A0092B-C50C-407E-A947-70E740481C1C}">
                <a14:useLocalDpi xmlns:a14="http://schemas.microsoft.com/office/drawing/2010/main" val="0"/>
              </a:ext>
            </a:extLst>
          </a:blip>
          <a:stretch>
            <a:fillRect/>
          </a:stretch>
        </p:blipFill>
        <p:spPr>
          <a:xfrm>
            <a:off x="4624154" y="5359720"/>
            <a:ext cx="2920214" cy="730053"/>
          </a:xfrm>
          <a:prstGeom prst="rect">
            <a:avLst/>
          </a:prstGeom>
        </p:spPr>
      </p:pic>
      <p:pic>
        <p:nvPicPr>
          <p:cNvPr id="14" name="Picture 13" descr="A green lit up coin&#10;&#10;AI-generated content may be incorrect.">
            <a:extLst>
              <a:ext uri="{FF2B5EF4-FFF2-40B4-BE49-F238E27FC236}">
                <a16:creationId xmlns:a16="http://schemas.microsoft.com/office/drawing/2014/main" id="{09C1B240-806B-0904-B1C2-D2F71E77E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134" y="997676"/>
            <a:ext cx="2327564" cy="2327564"/>
          </a:xfrm>
          <a:prstGeom prst="rect">
            <a:avLst/>
          </a:prstGeom>
        </p:spPr>
      </p:pic>
      <p:sp>
        <p:nvSpPr>
          <p:cNvPr id="15" name="TextBox 14">
            <a:extLst>
              <a:ext uri="{FF2B5EF4-FFF2-40B4-BE49-F238E27FC236}">
                <a16:creationId xmlns:a16="http://schemas.microsoft.com/office/drawing/2014/main" id="{1C2CCD3E-22B7-B5EE-572C-A6D483CB14CE}"/>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415228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7145B-9CD8-62E0-40AC-FEBD43416CD4}"/>
              </a:ext>
            </a:extLst>
          </p:cNvPr>
          <p:cNvSpPr/>
          <p:nvPr/>
        </p:nvSpPr>
        <p:spPr>
          <a:xfrm>
            <a:off x="0" y="-16444"/>
            <a:ext cx="12189290" cy="68908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AA6378C0-C9D4-016A-2248-17EC1C4016DF}"/>
              </a:ext>
            </a:extLst>
          </p:cNvPr>
          <p:cNvPicPr>
            <a:picLocks noChangeAspect="1"/>
          </p:cNvPicPr>
          <p:nvPr/>
        </p:nvPicPr>
        <p:blipFill>
          <a:blip r:embed="rId2">
            <a:duotone>
              <a:prstClr val="black"/>
              <a:schemeClr val="accent5">
                <a:tint val="45000"/>
                <a:satMod val="400000"/>
              </a:schemeClr>
            </a:duotone>
            <a:alphaModFix amt="8000"/>
            <a:extLst>
              <a:ext uri="{28A0092B-C50C-407E-A947-70E740481C1C}">
                <a14:useLocalDpi xmlns:a14="http://schemas.microsoft.com/office/drawing/2010/main" val="0"/>
              </a:ext>
            </a:extLst>
          </a:blip>
          <a:srcRect b="12052"/>
          <a:stretch>
            <a:fillRect/>
          </a:stretch>
        </p:blipFill>
        <p:spPr>
          <a:xfrm>
            <a:off x="2709" y="0"/>
            <a:ext cx="12186581" cy="6858000"/>
          </a:xfrm>
          <a:prstGeom prst="rect">
            <a:avLst/>
          </a:prstGeom>
        </p:spPr>
      </p:pic>
      <p:sp>
        <p:nvSpPr>
          <p:cNvPr id="18" name="Cube 17">
            <a:extLst>
              <a:ext uri="{FF2B5EF4-FFF2-40B4-BE49-F238E27FC236}">
                <a16:creationId xmlns:a16="http://schemas.microsoft.com/office/drawing/2014/main" id="{44199745-0CB6-45E4-8890-EA7671E14871}"/>
              </a:ext>
            </a:extLst>
          </p:cNvPr>
          <p:cNvSpPr/>
          <p:nvPr/>
        </p:nvSpPr>
        <p:spPr>
          <a:xfrm>
            <a:off x="4589702" y="-16444"/>
            <a:ext cx="7629322" cy="685800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252EFFDB-A6DE-645F-0B63-FE8F2F2EFCEA}"/>
              </a:ext>
            </a:extLst>
          </p:cNvPr>
          <p:cNvSpPr/>
          <p:nvPr/>
        </p:nvSpPr>
        <p:spPr>
          <a:xfrm>
            <a:off x="454148" y="1359095"/>
            <a:ext cx="8938427" cy="1908215"/>
          </a:xfrm>
          <a:prstGeom prst="rect">
            <a:avLst/>
          </a:prstGeom>
        </p:spPr>
        <p:txBody>
          <a:bodyPr wrap="square" anchor="ctr">
            <a:spAutoFit/>
          </a:bodyPr>
          <a:lstStyle/>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BIENVENUE</a:t>
            </a:r>
          </a:p>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À </a:t>
            </a:r>
            <a:r>
              <a:rPr lang="da-DK" sz="6000" b="1" dirty="0">
                <a:solidFill>
                  <a:schemeClr val="accent6"/>
                </a:solidFill>
                <a:effectLst>
                  <a:outerShdw blurRad="50800" dist="38100" dir="8100000" algn="tr" rotWithShape="0">
                    <a:prstClr val="black">
                      <a:alpha val="40000"/>
                    </a:prstClr>
                  </a:outerShdw>
                </a:effectLst>
                <a:latin typeface="+mj-lt"/>
                <a:cs typeface="Segoe UI" panose="020B0502040204020203" pitchFamily="34" charset="0"/>
              </a:rPr>
              <a:t>XSYNERGY</a:t>
            </a:r>
          </a:p>
        </p:txBody>
      </p:sp>
      <p:sp>
        <p:nvSpPr>
          <p:cNvPr id="3" name="Rectangle 2">
            <a:extLst>
              <a:ext uri="{FF2B5EF4-FFF2-40B4-BE49-F238E27FC236}">
                <a16:creationId xmlns:a16="http://schemas.microsoft.com/office/drawing/2014/main" id="{BA3514F9-7ED6-120B-8904-2AB7E29D088E}"/>
              </a:ext>
            </a:extLst>
          </p:cNvPr>
          <p:cNvSpPr/>
          <p:nvPr/>
        </p:nvSpPr>
        <p:spPr>
          <a:xfrm>
            <a:off x="526472" y="3183002"/>
            <a:ext cx="7126079" cy="3709221"/>
          </a:xfrm>
          <a:prstGeom prst="rect">
            <a:avLst/>
          </a:prstGeom>
        </p:spPr>
        <p:txBody>
          <a:bodyPr wrap="square">
            <a:spAutoFit/>
          </a:bodyPr>
          <a:lstStyle/>
          <a:p>
            <a:pPr>
              <a:lnSpc>
                <a:spcPct val="130000"/>
              </a:lnSpc>
              <a:spcBef>
                <a:spcPts val="1200"/>
              </a:spcBef>
            </a:pPr>
            <a:r>
              <a:rPr lang="fr-FR" sz="1600" dirty="0">
                <a:solidFill>
                  <a:schemeClr val="bg1"/>
                </a:solidFill>
                <a:latin typeface="Arial" panose="020B0604020202020204" pitchFamily="34" charset="0"/>
                <a:ea typeface="Cambria" panose="02040503050406030204" pitchFamily="18" charset="0"/>
                <a:cs typeface="Arial" panose="020B0604020202020204" pitchFamily="34" charset="0"/>
              </a:rPr>
              <a:t>XSYNERGY est un système de récompenses décentralisé qui fonctionne pour vous 24h/24 et 7j/7</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lnSpc>
                <a:spcPct val="130000"/>
              </a:lnSpc>
              <a:spcBef>
                <a:spcPts val="1200"/>
              </a:spcBef>
              <a:buClr>
                <a:schemeClr val="accent6"/>
              </a:buClr>
              <a:buFont typeface="Wingdings" panose="05000000000000000000" pitchFamily="2" charset="2"/>
              <a:buChar char="Ø"/>
            </a:pPr>
            <a:r>
              <a:rPr lang="fr-FR" sz="1600" dirty="0">
                <a:solidFill>
                  <a:schemeClr val="bg1"/>
                </a:solidFill>
                <a:latin typeface="Arial" panose="020B0604020202020204" pitchFamily="34" charset="0"/>
                <a:ea typeface="Cambria" panose="02040503050406030204" pitchFamily="18" charset="0"/>
                <a:cs typeface="Arial" panose="020B0604020202020204" pitchFamily="34" charset="0"/>
              </a:rPr>
              <a:t>Vous gagnez instantanément, directement dans votre portefeuille.</a:t>
            </a:r>
          </a:p>
          <a:p>
            <a:pPr marL="285750" indent="-285750">
              <a:lnSpc>
                <a:spcPct val="130000"/>
              </a:lnSpc>
              <a:spcBef>
                <a:spcPts val="1200"/>
              </a:spcBef>
              <a:buClr>
                <a:schemeClr val="accent6"/>
              </a:buClr>
              <a:buFont typeface="Wingdings" panose="05000000000000000000" pitchFamily="2" charset="2"/>
              <a:buChar char="Ø"/>
            </a:pPr>
            <a:r>
              <a:rPr lang="fr-FR" sz="1600" dirty="0">
                <a:solidFill>
                  <a:schemeClr val="bg1"/>
                </a:solidFill>
                <a:latin typeface="Arial" panose="020B0604020202020204" pitchFamily="34" charset="0"/>
                <a:ea typeface="Cambria" panose="02040503050406030204" pitchFamily="18" charset="0"/>
                <a:cs typeface="Arial" panose="020B0604020202020204" pitchFamily="34" charset="0"/>
              </a:rPr>
              <a:t>Vos récompenses augmentent automatiquement grâce au jalonnement.</a:t>
            </a:r>
          </a:p>
          <a:p>
            <a:pPr marL="285750" indent="-285750">
              <a:lnSpc>
                <a:spcPct val="130000"/>
              </a:lnSpc>
              <a:spcBef>
                <a:spcPts val="1200"/>
              </a:spcBef>
              <a:buClr>
                <a:schemeClr val="accent6"/>
              </a:buClr>
              <a:buFont typeface="Wingdings" panose="05000000000000000000" pitchFamily="2" charset="2"/>
              <a:buChar char="Ø"/>
            </a:pPr>
            <a:r>
              <a:rPr lang="fr-FR" sz="1600" dirty="0">
                <a:solidFill>
                  <a:schemeClr val="bg1"/>
                </a:solidFill>
                <a:latin typeface="Arial" panose="020B0604020202020204" pitchFamily="34" charset="0"/>
                <a:ea typeface="Cambria" panose="02040503050406030204" pitchFamily="18" charset="0"/>
                <a:cs typeface="Arial" panose="020B0604020202020204" pitchFamily="34" charset="0"/>
              </a:rPr>
              <a:t>Plus vous misez longtemps, plus vous gagnez.</a:t>
            </a:r>
          </a:p>
          <a:p>
            <a:pPr marL="285750" indent="-285750">
              <a:lnSpc>
                <a:spcPct val="130000"/>
              </a:lnSpc>
              <a:spcBef>
                <a:spcPts val="1200"/>
              </a:spcBef>
              <a:buClr>
                <a:schemeClr val="accent6"/>
              </a:buClr>
              <a:buFont typeface="Wingdings" panose="05000000000000000000" pitchFamily="2" charset="2"/>
              <a:buChar char="Ø"/>
            </a:pPr>
            <a:r>
              <a:rPr lang="fr-FR" sz="1600" dirty="0">
                <a:solidFill>
                  <a:schemeClr val="bg1"/>
                </a:solidFill>
                <a:latin typeface="Arial" panose="020B0604020202020204" pitchFamily="34" charset="0"/>
                <a:ea typeface="Cambria" panose="02040503050406030204" pitchFamily="18" charset="0"/>
                <a:cs typeface="Arial" panose="020B0604020202020204" pitchFamily="34" charset="0"/>
              </a:rPr>
              <a:t>Aucune entreprise ne retient votre argent. Aucun retard. Aucun contrôle caché. Tout fonctionne grâce à des contrats intelligents, ouverts, transparents et imparables.</a:t>
            </a:r>
          </a:p>
          <a:p>
            <a:pPr marL="285750" indent="-285750">
              <a:lnSpc>
                <a:spcPct val="130000"/>
              </a:lnSpc>
              <a:spcBef>
                <a:spcPts val="1200"/>
              </a:spcBef>
              <a:buClr>
                <a:schemeClr val="accent6"/>
              </a:buClr>
              <a:buFont typeface="Wingdings" panose="05000000000000000000" pitchFamily="2" charset="2"/>
              <a:buChar char="Ø"/>
            </a:pP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Intégrité</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Transparence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Authenticité</a:t>
            </a:r>
            <a:endPar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BA034C23-9C8F-A6AB-CBBB-F1FA5993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D16327C-B103-C19F-29D9-5991673DD365}"/>
              </a:ext>
            </a:extLst>
          </p:cNvPr>
          <p:cNvSpPr txBox="1"/>
          <p:nvPr/>
        </p:nvSpPr>
        <p:spPr>
          <a:xfrm>
            <a:off x="10619837" y="6475390"/>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21382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3F21-9221-74C9-8170-7FB935EAC883}"/>
              </a:ext>
            </a:extLst>
          </p:cNvPr>
          <p:cNvPicPr>
            <a:picLocks noChangeAspect="1"/>
          </p:cNvPicPr>
          <p:nvPr/>
        </p:nvPicPr>
        <p:blipFill>
          <a:blip r:embed="rId2">
            <a:alphaModFix amt="45000"/>
            <a:extLst>
              <a:ext uri="{28A0092B-C50C-407E-A947-70E740481C1C}">
                <a14:useLocalDpi xmlns:a14="http://schemas.microsoft.com/office/drawing/2010/main" val="0"/>
              </a:ext>
            </a:extLst>
          </a:blip>
          <a:srcRect/>
          <a:stretch/>
        </p:blipFill>
        <p:spPr>
          <a:xfrm>
            <a:off x="0" y="0"/>
            <a:ext cx="12192000" cy="6854952"/>
          </a:xfrm>
          <a:prstGeom prst="rect">
            <a:avLst/>
          </a:prstGeom>
        </p:spPr>
      </p:pic>
      <p:sp>
        <p:nvSpPr>
          <p:cNvPr id="17" name="Cube 16">
            <a:extLst>
              <a:ext uri="{FF2B5EF4-FFF2-40B4-BE49-F238E27FC236}">
                <a16:creationId xmlns:a16="http://schemas.microsoft.com/office/drawing/2014/main" id="{ED08E13B-E7C3-4CA4-9679-30C36448A183}"/>
              </a:ext>
            </a:extLst>
          </p:cNvPr>
          <p:cNvSpPr/>
          <p:nvPr/>
        </p:nvSpPr>
        <p:spPr>
          <a:xfrm>
            <a:off x="8946981" y="1482786"/>
            <a:ext cx="5026363" cy="476246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8" name="Cube 17">
            <a:extLst>
              <a:ext uri="{FF2B5EF4-FFF2-40B4-BE49-F238E27FC236}">
                <a16:creationId xmlns:a16="http://schemas.microsoft.com/office/drawing/2014/main" id="{763801E0-3FC8-4523-9B35-531DD15750BE}"/>
              </a:ext>
            </a:extLst>
          </p:cNvPr>
          <p:cNvSpPr/>
          <p:nvPr/>
        </p:nvSpPr>
        <p:spPr>
          <a:xfrm>
            <a:off x="-1541886" y="-4101622"/>
            <a:ext cx="8389257" cy="790408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EB411979-A3B7-4D6E-90AB-71C76D5B7A49}"/>
              </a:ext>
            </a:extLst>
          </p:cNvPr>
          <p:cNvSpPr txBox="1"/>
          <p:nvPr/>
        </p:nvSpPr>
        <p:spPr>
          <a:xfrm>
            <a:off x="2055974" y="658164"/>
            <a:ext cx="8128555" cy="2123658"/>
          </a:xfrm>
          <a:prstGeom prst="rect">
            <a:avLst/>
          </a:prstGeom>
          <a:noFill/>
        </p:spPr>
        <p:txBody>
          <a:bodyPr wrap="square">
            <a:spAutoFit/>
          </a:bodyPr>
          <a:lstStyle/>
          <a:p>
            <a:pPr algn="ctr"/>
            <a:r>
              <a:rPr lang="da-DK" sz="6600" b="1" dirty="0">
                <a:solidFill>
                  <a:schemeClr val="accent6"/>
                </a:solidFill>
                <a:latin typeface="+mj-lt"/>
              </a:rPr>
              <a:t>XSYNERGY </a:t>
            </a:r>
            <a:r>
              <a:rPr lang="da-DK" sz="6600" b="1" dirty="0">
                <a:solidFill>
                  <a:schemeClr val="bg1"/>
                </a:solidFill>
                <a:latin typeface="+mj-lt"/>
              </a:rPr>
              <a:t>HISTOIRE D'ORIGINE</a:t>
            </a:r>
            <a:endParaRPr lang="en-ID" sz="6600" b="1" dirty="0">
              <a:solidFill>
                <a:schemeClr val="bg1"/>
              </a:solidFill>
              <a:latin typeface="+mj-lt"/>
            </a:endParaRPr>
          </a:p>
        </p:txBody>
      </p:sp>
      <p:sp>
        <p:nvSpPr>
          <p:cNvPr id="5" name="TextBox 4">
            <a:extLst>
              <a:ext uri="{FF2B5EF4-FFF2-40B4-BE49-F238E27FC236}">
                <a16:creationId xmlns:a16="http://schemas.microsoft.com/office/drawing/2014/main" id="{85E55029-CA45-4EF5-B940-2AB462E51293}"/>
              </a:ext>
            </a:extLst>
          </p:cNvPr>
          <p:cNvSpPr txBox="1"/>
          <p:nvPr/>
        </p:nvSpPr>
        <p:spPr>
          <a:xfrm>
            <a:off x="1924165" y="2489800"/>
            <a:ext cx="8343670" cy="4274568"/>
          </a:xfrm>
          <a:prstGeom prst="rect">
            <a:avLst/>
          </a:prstGeom>
          <a:noFill/>
        </p:spPr>
        <p:txBody>
          <a:bodyPr wrap="square" rtlCol="0">
            <a:spAutoFit/>
          </a:bodyPr>
          <a:lstStyle/>
          <a:p>
            <a:pPr algn="ctr">
              <a:lnSpc>
                <a:spcPct val="130000"/>
              </a:lnSpc>
            </a:pPr>
            <a:r>
              <a:rPr lang="fr-FR" sz="2350" dirty="0">
                <a:solidFill>
                  <a:schemeClr val="bg1"/>
                </a:solidFill>
                <a:latin typeface="Arial" panose="020B0604020202020204" pitchFamily="34" charset="0"/>
                <a:ea typeface="Cambria" panose="02040503050406030204" pitchFamily="18" charset="0"/>
                <a:cs typeface="Arial" panose="020B0604020202020204" pitchFamily="34" charset="0"/>
              </a:rPr>
              <a:t>Ce modèle et la </a:t>
            </a:r>
            <a:r>
              <a:rPr lang="fr-FR" sz="2350" dirty="0" err="1">
                <a:solidFill>
                  <a:schemeClr val="bg1"/>
                </a:solidFill>
                <a:latin typeface="Arial" panose="020B0604020202020204" pitchFamily="34" charset="0"/>
                <a:ea typeface="Cambria" panose="02040503050406030204" pitchFamily="18" charset="0"/>
                <a:cs typeface="Arial" panose="020B0604020202020204" pitchFamily="34" charset="0"/>
              </a:rPr>
              <a:t>Tokenomics</a:t>
            </a:r>
            <a:r>
              <a:rPr lang="fr-FR" sz="2350" dirty="0">
                <a:solidFill>
                  <a:schemeClr val="bg1"/>
                </a:solidFill>
                <a:latin typeface="Arial" panose="020B0604020202020204" pitchFamily="34" charset="0"/>
                <a:ea typeface="Cambria" panose="02040503050406030204" pitchFamily="18" charset="0"/>
                <a:cs typeface="Arial" panose="020B0604020202020204" pitchFamily="34" charset="0"/>
              </a:rPr>
              <a:t> ont été conçus par des initiés à l'origine de protocoles légendaires comme HEX et TIME. Des projets qui ont multiplié les gains par plus de 25 000, voire plus de 100 000. </a:t>
            </a:r>
            <a:r>
              <a:rPr lang="fr-FR" sz="2350" dirty="0" err="1">
                <a:solidFill>
                  <a:schemeClr val="bg1"/>
                </a:solidFill>
                <a:latin typeface="Arial" panose="020B0604020202020204" pitchFamily="34" charset="0"/>
                <a:ea typeface="Cambria" panose="02040503050406030204" pitchFamily="18" charset="0"/>
                <a:cs typeface="Arial" panose="020B0604020202020204" pitchFamily="34" charset="0"/>
              </a:rPr>
              <a:t>Xsynergy</a:t>
            </a:r>
            <a:r>
              <a:rPr lang="fr-FR" sz="2350" dirty="0">
                <a:solidFill>
                  <a:schemeClr val="bg1"/>
                </a:solidFill>
                <a:latin typeface="Arial" panose="020B0604020202020204" pitchFamily="34" charset="0"/>
                <a:ea typeface="Cambria" panose="02040503050406030204" pitchFamily="18" charset="0"/>
                <a:cs typeface="Arial" panose="020B0604020202020204" pitchFamily="34" charset="0"/>
              </a:rPr>
              <a:t> propose désormais une offre fixe plus faible, zéro jeton d'équipe et aucun contrôle interne. Grâce à une réserve stratégique Solana et à une consommation de 5 % des transactions, les jetons sont supprimés à mesure que le réseau se développe, ce qui entraîne une pénurie structurelle.</a:t>
            </a:r>
            <a:endParaRPr lang="en-US" sz="235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0E2B7F05-F5EE-B5E6-95BD-FB97AE48E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2FF67555-1DF6-FFB0-6505-051865AC2B1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6424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a:extLst>
              <a:ext uri="{FF2B5EF4-FFF2-40B4-BE49-F238E27FC236}">
                <a16:creationId xmlns:a16="http://schemas.microsoft.com/office/drawing/2014/main" id="{4C0837DA-2FFB-4294-85BA-1AD065ED1797}"/>
              </a:ext>
            </a:extLst>
          </p:cNvPr>
          <p:cNvSpPr/>
          <p:nvPr/>
        </p:nvSpPr>
        <p:spPr>
          <a:xfrm flipH="1">
            <a:off x="-1364676" y="-497659"/>
            <a:ext cx="4840728" cy="5060760"/>
          </a:xfrm>
          <a:prstGeom prst="cube">
            <a:avLst>
              <a:gd name="adj" fmla="val 4724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Green lights in a black background&#10;&#10;AI-generated content may be incorrect.">
            <a:extLst>
              <a:ext uri="{FF2B5EF4-FFF2-40B4-BE49-F238E27FC236}">
                <a16:creationId xmlns:a16="http://schemas.microsoft.com/office/drawing/2014/main" id="{97B07FF6-DB59-1669-324D-BFCC4212B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22" name="Rectangle 21">
            <a:extLst>
              <a:ext uri="{FF2B5EF4-FFF2-40B4-BE49-F238E27FC236}">
                <a16:creationId xmlns:a16="http://schemas.microsoft.com/office/drawing/2014/main" id="{94F422BF-B7A6-4205-BC5A-A575729EBF5F}"/>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Rectangle 19">
            <a:extLst>
              <a:ext uri="{FF2B5EF4-FFF2-40B4-BE49-F238E27FC236}">
                <a16:creationId xmlns:a16="http://schemas.microsoft.com/office/drawing/2014/main" id="{E831F501-7500-4692-A4D8-18ED08D6646E}"/>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5" name="Rectangle 4">
            <a:extLst>
              <a:ext uri="{FF2B5EF4-FFF2-40B4-BE49-F238E27FC236}">
                <a16:creationId xmlns:a16="http://schemas.microsoft.com/office/drawing/2014/main" id="{C844D0D8-C855-61F6-5E06-A9A68E733474}"/>
              </a:ext>
            </a:extLst>
          </p:cNvPr>
          <p:cNvSpPr/>
          <p:nvPr/>
        </p:nvSpPr>
        <p:spPr>
          <a:xfrm>
            <a:off x="467629" y="2852171"/>
            <a:ext cx="6989613" cy="2554545"/>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Pas de jetons d'équipe, pas de contrôle humain, pas de contrôle administrateur.</a:t>
            </a:r>
          </a:p>
          <a:p>
            <a:pPr marL="285750" indent="-285750">
              <a:buClr>
                <a:schemeClr val="accent6"/>
              </a:buClr>
              <a:buFont typeface="Wingdings" panose="05000000000000000000" pitchFamily="2" charset="2"/>
              <a:buChar char="Ø"/>
            </a:pP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Soutenu par la réserve stratégique de Solana, aucun nouveau jeton ne sera jamais frappé et l'offre totale est fixée pour toujours.</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fr-FR" sz="2000" dirty="0" err="1">
                <a:solidFill>
                  <a:schemeClr val="bg1"/>
                </a:solidFill>
                <a:latin typeface="Arial" panose="020B0604020202020204" pitchFamily="34" charset="0"/>
                <a:ea typeface="Cambria" panose="02040503050406030204" pitchFamily="18" charset="0"/>
                <a:cs typeface="Arial" panose="020B0604020202020204" pitchFamily="34" charset="0"/>
              </a:rPr>
              <a:t>Xsynergy</a:t>
            </a: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 n'a pas de </a:t>
            </a:r>
            <a:r>
              <a:rPr lang="fr-FR" sz="2000" dirty="0" err="1">
                <a:solidFill>
                  <a:schemeClr val="bg1"/>
                </a:solidFill>
                <a:latin typeface="Arial" panose="020B0604020202020204" pitchFamily="34" charset="0"/>
                <a:ea typeface="Cambria" panose="02040503050406030204" pitchFamily="18" charset="0"/>
                <a:cs typeface="Arial" panose="020B0604020202020204" pitchFamily="34" charset="0"/>
              </a:rPr>
              <a:t>pré-frappe</a:t>
            </a: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 ni de prévente.</a:t>
            </a:r>
          </a:p>
          <a:p>
            <a:pPr marL="285750" indent="-285750">
              <a:buClr>
                <a:schemeClr val="accent6"/>
              </a:buClr>
              <a:buFont typeface="Wingdings" panose="05000000000000000000" pitchFamily="2" charset="2"/>
              <a:buChar char="Ø"/>
            </a:pP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À mesure que la demande augmente, l’offre diminue, ce qui crée une pénurie.</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58" name="Rectangle 57">
            <a:extLst>
              <a:ext uri="{FF2B5EF4-FFF2-40B4-BE49-F238E27FC236}">
                <a16:creationId xmlns:a16="http://schemas.microsoft.com/office/drawing/2014/main" id="{75CEB6B2-61BB-4B9A-8566-1E3B092A09FF}"/>
              </a:ext>
            </a:extLst>
          </p:cNvPr>
          <p:cNvSpPr/>
          <p:nvPr/>
        </p:nvSpPr>
        <p:spPr>
          <a:xfrm>
            <a:off x="443272" y="549922"/>
            <a:ext cx="5850996" cy="1588127"/>
          </a:xfrm>
          <a:prstGeom prst="rect">
            <a:avLst/>
          </a:prstGeom>
        </p:spPr>
        <p:txBody>
          <a:bodyPr wrap="square">
            <a:spAutoFit/>
          </a:bodyPr>
          <a:lstStyle/>
          <a:p>
            <a:pPr>
              <a:lnSpc>
                <a:spcPct val="90000"/>
              </a:lnSpc>
            </a:pPr>
            <a:r>
              <a:rPr lang="en-US" sz="5400" b="1" dirty="0">
                <a:solidFill>
                  <a:schemeClr val="bg1"/>
                </a:solidFill>
                <a:latin typeface="+mj-lt"/>
              </a:rPr>
              <a:t>QU'EST-CE QUE </a:t>
            </a:r>
            <a:r>
              <a:rPr lang="en-US" sz="5400" b="1" dirty="0">
                <a:solidFill>
                  <a:schemeClr val="accent6"/>
                </a:solidFill>
                <a:latin typeface="+mj-lt"/>
              </a:rPr>
              <a:t>XSYNERGY</a:t>
            </a:r>
            <a:r>
              <a:rPr lang="en-US" sz="5400" b="1" dirty="0">
                <a:solidFill>
                  <a:schemeClr val="bg1"/>
                </a:solidFill>
                <a:latin typeface="+mj-lt"/>
              </a:rPr>
              <a:t>?</a:t>
            </a:r>
          </a:p>
        </p:txBody>
      </p:sp>
      <p:sp>
        <p:nvSpPr>
          <p:cNvPr id="9" name="TextBox 8">
            <a:extLst>
              <a:ext uri="{FF2B5EF4-FFF2-40B4-BE49-F238E27FC236}">
                <a16:creationId xmlns:a16="http://schemas.microsoft.com/office/drawing/2014/main" id="{1D16D847-159F-1115-6042-D0B9B0069550}"/>
              </a:ext>
            </a:extLst>
          </p:cNvPr>
          <p:cNvSpPr txBox="1"/>
          <p:nvPr/>
        </p:nvSpPr>
        <p:spPr>
          <a:xfrm>
            <a:off x="456712" y="1931853"/>
            <a:ext cx="6305185" cy="1015663"/>
          </a:xfrm>
          <a:prstGeom prst="rect">
            <a:avLst/>
          </a:prstGeom>
          <a:noFill/>
        </p:spPr>
        <p:txBody>
          <a:bodyPr wrap="square">
            <a:spAutoFit/>
          </a:bodyPr>
          <a:lstStyle/>
          <a:p>
            <a:r>
              <a:rPr lang="fr-FR" sz="2000" dirty="0" err="1">
                <a:solidFill>
                  <a:schemeClr val="bg1"/>
                </a:solidFill>
                <a:latin typeface="Arial" panose="020B0604020202020204" pitchFamily="34" charset="0"/>
                <a:ea typeface="Cambria" panose="02040503050406030204" pitchFamily="18" charset="0"/>
                <a:cs typeface="Arial" panose="020B0604020202020204" pitchFamily="34" charset="0"/>
              </a:rPr>
              <a:t>Xsynergy</a:t>
            </a:r>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 est un projet communautaire mondial entièrement décentralisé basé sur la transparence et la confiance.</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11" name="Picture 10" descr="A green lit up coin&#10;&#10;AI-generated content may be incorrect.">
            <a:extLst>
              <a:ext uri="{FF2B5EF4-FFF2-40B4-BE49-F238E27FC236}">
                <a16:creationId xmlns:a16="http://schemas.microsoft.com/office/drawing/2014/main" id="{A47EF30D-69D1-8785-D18A-F7730907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054" y="1485270"/>
            <a:ext cx="4537870" cy="4537870"/>
          </a:xfrm>
          <a:prstGeom prst="rect">
            <a:avLst/>
          </a:prstGeom>
        </p:spPr>
      </p:pic>
      <p:sp>
        <p:nvSpPr>
          <p:cNvPr id="13" name="TextBox 12">
            <a:extLst>
              <a:ext uri="{FF2B5EF4-FFF2-40B4-BE49-F238E27FC236}">
                <a16:creationId xmlns:a16="http://schemas.microsoft.com/office/drawing/2014/main" id="{AD50165A-B639-4297-001D-AE271AAC7DC5}"/>
              </a:ext>
            </a:extLst>
          </p:cNvPr>
          <p:cNvSpPr txBox="1"/>
          <p:nvPr/>
        </p:nvSpPr>
        <p:spPr>
          <a:xfrm>
            <a:off x="376575" y="5213104"/>
            <a:ext cx="1358225" cy="496996"/>
          </a:xfrm>
          <a:prstGeom prst="rect">
            <a:avLst/>
          </a:prstGeom>
          <a:noFill/>
        </p:spPr>
        <p:txBody>
          <a:bodyPr wrap="square">
            <a:spAutoFit/>
          </a:bodyPr>
          <a:lstStyle/>
          <a:p>
            <a:pPr>
              <a:lnSpc>
                <a:spcPct val="150000"/>
              </a:lnSpc>
              <a:buClr>
                <a:schemeClr val="accent6"/>
              </a:buClr>
            </a:pP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Fixé</a:t>
            </a:r>
            <a:endPar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4" name="TextBox 13">
            <a:extLst>
              <a:ext uri="{FF2B5EF4-FFF2-40B4-BE49-F238E27FC236}">
                <a16:creationId xmlns:a16="http://schemas.microsoft.com/office/drawing/2014/main" id="{4BB908F1-4608-0590-CA0F-A20CFA94E1E9}"/>
              </a:ext>
            </a:extLst>
          </p:cNvPr>
          <p:cNvSpPr txBox="1"/>
          <p:nvPr/>
        </p:nvSpPr>
        <p:spPr>
          <a:xfrm>
            <a:off x="10634233" y="647598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TextBox 5">
            <a:extLst>
              <a:ext uri="{FF2B5EF4-FFF2-40B4-BE49-F238E27FC236}">
                <a16:creationId xmlns:a16="http://schemas.microsoft.com/office/drawing/2014/main" id="{CAC21E30-9C5B-CFC6-3601-9FA3638CC1B2}"/>
              </a:ext>
            </a:extLst>
          </p:cNvPr>
          <p:cNvSpPr txBox="1"/>
          <p:nvPr/>
        </p:nvSpPr>
        <p:spPr>
          <a:xfrm>
            <a:off x="297286" y="5539908"/>
            <a:ext cx="3008422" cy="577850"/>
          </a:xfrm>
          <a:prstGeom prst="rect">
            <a:avLst/>
          </a:prstGeom>
          <a:noFill/>
        </p:spPr>
        <p:txBody>
          <a:bodyPr wrap="square">
            <a:spAutoFit/>
          </a:bodyPr>
          <a:lstStyle/>
          <a:p>
            <a:pPr>
              <a:lnSpc>
                <a:spcPct val="150000"/>
              </a:lnSpc>
              <a:buClr>
                <a:schemeClr val="accent6"/>
              </a:buClr>
            </a:pPr>
            <a:r>
              <a:rPr lang="en-US" sz="2400" b="1" dirty="0">
                <a:solidFill>
                  <a:schemeClr val="accent6"/>
                </a:solidFill>
                <a:latin typeface="Arial" panose="020B0604020202020204" pitchFamily="34" charset="0"/>
                <a:ea typeface="Cambria" panose="02040503050406030204" pitchFamily="18" charset="0"/>
                <a:cs typeface="Arial" panose="020B0604020202020204" pitchFamily="34" charset="0"/>
              </a:rPr>
              <a:t>88,888,888 Jetons</a:t>
            </a:r>
            <a:endParaRPr lang="en-US" sz="18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F80DC90E-A5C7-2563-8292-D412243B7289}"/>
              </a:ext>
            </a:extLst>
          </p:cNvPr>
          <p:cNvSpPr txBox="1"/>
          <p:nvPr/>
        </p:nvSpPr>
        <p:spPr>
          <a:xfrm>
            <a:off x="281759" y="6091917"/>
            <a:ext cx="6924582" cy="707886"/>
          </a:xfrm>
          <a:prstGeom prst="rect">
            <a:avLst/>
          </a:prstGeom>
          <a:noFill/>
        </p:spPr>
        <p:txBody>
          <a:bodyPr wrap="square">
            <a:spAutoFit/>
          </a:bodyPr>
          <a:lstStyle/>
          <a:p>
            <a:r>
              <a:rPr lang="fr-FR" sz="2000" dirty="0">
                <a:solidFill>
                  <a:schemeClr val="bg1"/>
                </a:solidFill>
                <a:latin typeface="Arial" panose="020B0604020202020204" pitchFamily="34" charset="0"/>
                <a:ea typeface="Cambria" panose="02040503050406030204" pitchFamily="18" charset="0"/>
                <a:cs typeface="Arial" panose="020B0604020202020204" pitchFamily="34" charset="0"/>
              </a:rPr>
              <a:t>Crée une véritable pénurie avec une offre en circulation extrêmement faible.</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431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62D0A6A-EEF8-D565-DE2A-606D8FA32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279086D7-A616-0588-ED99-ABD9887781E6}"/>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Rectangle 6">
            <a:extLst>
              <a:ext uri="{FF2B5EF4-FFF2-40B4-BE49-F238E27FC236}">
                <a16:creationId xmlns:a16="http://schemas.microsoft.com/office/drawing/2014/main" id="{EC6B9315-9CE5-7801-42D1-59EC408B7BB6}"/>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0" name="TextBox 9">
            <a:extLst>
              <a:ext uri="{FF2B5EF4-FFF2-40B4-BE49-F238E27FC236}">
                <a16:creationId xmlns:a16="http://schemas.microsoft.com/office/drawing/2014/main" id="{BF79D3C1-C55E-53D7-AA69-829AF28D9DE1}"/>
              </a:ext>
            </a:extLst>
          </p:cNvPr>
          <p:cNvSpPr txBox="1"/>
          <p:nvPr/>
        </p:nvSpPr>
        <p:spPr>
          <a:xfrm>
            <a:off x="624130" y="1563210"/>
            <a:ext cx="8094515" cy="830997"/>
          </a:xfrm>
          <a:prstGeom prst="rect">
            <a:avLst/>
          </a:prstGeom>
        </p:spPr>
        <p:txBody>
          <a:bodyPr wrap="square">
            <a:spAutoFit/>
          </a:bodyPr>
          <a:lstStyle>
            <a:defPPr>
              <a:defRPr lang="en-US"/>
            </a:defPPr>
            <a:lvl1pPr>
              <a:lnSpc>
                <a:spcPct val="90000"/>
              </a:lnSpc>
              <a:defRPr sz="4400">
                <a:solidFill>
                  <a:schemeClr val="bg1"/>
                </a:solidFill>
                <a:latin typeface="+mj-lt"/>
              </a:defRPr>
            </a:lvl1pPr>
          </a:lstStyle>
          <a:p>
            <a:pPr>
              <a:lnSpc>
                <a:spcPct val="100000"/>
              </a:lnSpc>
            </a:pPr>
            <a:r>
              <a:rPr lang="en-ID" sz="4800" b="1" dirty="0"/>
              <a:t>LE POUVOIR DE </a:t>
            </a:r>
            <a:r>
              <a:rPr lang="en-US" sz="4800" b="1" dirty="0">
                <a:solidFill>
                  <a:schemeClr val="accent6"/>
                </a:solidFill>
              </a:rPr>
              <a:t>XSYNERGY</a:t>
            </a:r>
          </a:p>
        </p:txBody>
      </p:sp>
      <p:sp>
        <p:nvSpPr>
          <p:cNvPr id="25" name="Cube 24">
            <a:extLst>
              <a:ext uri="{FF2B5EF4-FFF2-40B4-BE49-F238E27FC236}">
                <a16:creationId xmlns:a16="http://schemas.microsoft.com/office/drawing/2014/main" id="{F6C21BAD-F174-44E8-8373-0471124006A6}"/>
              </a:ext>
            </a:extLst>
          </p:cNvPr>
          <p:cNvSpPr/>
          <p:nvPr/>
        </p:nvSpPr>
        <p:spPr>
          <a:xfrm flipH="1">
            <a:off x="6241591" y="-1737489"/>
            <a:ext cx="5521585" cy="5504905"/>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Rectangle: Rounded Corners 21">
            <a:extLst>
              <a:ext uri="{FF2B5EF4-FFF2-40B4-BE49-F238E27FC236}">
                <a16:creationId xmlns:a16="http://schemas.microsoft.com/office/drawing/2014/main" id="{1FC88B7E-8D76-4919-B450-BA17A93C3156}"/>
              </a:ext>
            </a:extLst>
          </p:cNvPr>
          <p:cNvSpPr/>
          <p:nvPr/>
        </p:nvSpPr>
        <p:spPr>
          <a:xfrm>
            <a:off x="8153400" y="1605829"/>
            <a:ext cx="3306762" cy="185426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3FAD3242-FA1E-400D-AFAA-5F400798C695}"/>
              </a:ext>
            </a:extLst>
          </p:cNvPr>
          <p:cNvGrpSpPr/>
          <p:nvPr/>
        </p:nvGrpSpPr>
        <p:grpSpPr>
          <a:xfrm>
            <a:off x="8276708" y="1587994"/>
            <a:ext cx="3138254" cy="1719554"/>
            <a:chOff x="1044137" y="3640453"/>
            <a:chExt cx="3981555" cy="2181626"/>
          </a:xfrm>
        </p:grpSpPr>
        <p:sp>
          <p:nvSpPr>
            <p:cNvPr id="104" name="Rectangle 103">
              <a:extLst>
                <a:ext uri="{FF2B5EF4-FFF2-40B4-BE49-F238E27FC236}">
                  <a16:creationId xmlns:a16="http://schemas.microsoft.com/office/drawing/2014/main" id="{BFB4B515-4D0D-4BF9-8E27-B49C82D5EAFF}"/>
                </a:ext>
              </a:extLst>
            </p:cNvPr>
            <p:cNvSpPr/>
            <p:nvPr/>
          </p:nvSpPr>
          <p:spPr>
            <a:xfrm>
              <a:off x="1044137" y="4675935"/>
              <a:ext cx="3596354" cy="1146144"/>
            </a:xfrm>
            <a:prstGeom prst="rect">
              <a:avLst/>
            </a:prstGeom>
          </p:spPr>
          <p:txBody>
            <a:bodyPr wrap="square">
              <a:spAutoFit/>
            </a:bodyPr>
            <a:lstStyle/>
            <a:p>
              <a:pPr>
                <a:lnSpc>
                  <a:spcPct val="130000"/>
                </a:lnSpc>
              </a:pPr>
              <a:r>
                <a:rPr lang="fr-FR" sz="1400" dirty="0">
                  <a:solidFill>
                    <a:schemeClr val="bg1"/>
                  </a:solidFill>
                  <a:latin typeface="Arial" panose="020B0604020202020204" pitchFamily="34" charset="0"/>
                  <a:ea typeface="Cambria" panose="02040503050406030204" pitchFamily="18" charset="0"/>
                  <a:cs typeface="Arial" panose="020B0604020202020204" pitchFamily="34" charset="0"/>
                </a:rPr>
                <a:t>Pas de KYC. Connectez simplement votre portefeuille et c'est parti.</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05" name="TextBox 104">
              <a:extLst>
                <a:ext uri="{FF2B5EF4-FFF2-40B4-BE49-F238E27FC236}">
                  <a16:creationId xmlns:a16="http://schemas.microsoft.com/office/drawing/2014/main" id="{610DFA36-D0E0-4419-9E36-D3E9FD034700}"/>
                </a:ext>
              </a:extLst>
            </p:cNvPr>
            <p:cNvSpPr txBox="1"/>
            <p:nvPr/>
          </p:nvSpPr>
          <p:spPr>
            <a:xfrm>
              <a:off x="1820793" y="3640453"/>
              <a:ext cx="3204899" cy="1171444"/>
            </a:xfrm>
            <a:prstGeom prst="rect">
              <a:avLst/>
            </a:prstGeom>
            <a:noFill/>
          </p:spPr>
          <p:txBody>
            <a:bodyPr wrap="square" rtlCol="0">
              <a:spAutoFit/>
            </a:bodyPr>
            <a:lstStyle/>
            <a:p>
              <a:r>
                <a:rPr lang="fr-FR" b="1" dirty="0">
                  <a:solidFill>
                    <a:schemeClr val="bg1"/>
                  </a:solidFill>
                  <a:latin typeface="+mj-lt"/>
                  <a:cs typeface="Arial" panose="020B0604020202020204" pitchFamily="34" charset="0"/>
                </a:rPr>
                <a:t>ACCESSIBILITÉ MONDIALE 24H/24 ET 7J/7</a:t>
              </a:r>
              <a:endParaRPr lang="en-US" b="1" dirty="0">
                <a:solidFill>
                  <a:schemeClr val="bg1"/>
                </a:solidFill>
                <a:latin typeface="+mj-lt"/>
                <a:cs typeface="Arial" panose="020B0604020202020204" pitchFamily="34" charset="0"/>
              </a:endParaRPr>
            </a:p>
          </p:txBody>
        </p:sp>
        <p:sp>
          <p:nvSpPr>
            <p:cNvPr id="106" name="Rectangle 105">
              <a:extLst>
                <a:ext uri="{FF2B5EF4-FFF2-40B4-BE49-F238E27FC236}">
                  <a16:creationId xmlns:a16="http://schemas.microsoft.com/office/drawing/2014/main" id="{7D8CFD5A-7941-4077-9260-3EDC20271DE8}"/>
                </a:ext>
              </a:extLst>
            </p:cNvPr>
            <p:cNvSpPr/>
            <p:nvPr/>
          </p:nvSpPr>
          <p:spPr>
            <a:xfrm>
              <a:off x="1171510" y="3923563"/>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01</a:t>
              </a:r>
            </a:p>
          </p:txBody>
        </p:sp>
      </p:grpSp>
      <p:sp>
        <p:nvSpPr>
          <p:cNvPr id="107" name="Rectangle: Rounded Corners 21">
            <a:extLst>
              <a:ext uri="{FF2B5EF4-FFF2-40B4-BE49-F238E27FC236}">
                <a16:creationId xmlns:a16="http://schemas.microsoft.com/office/drawing/2014/main" id="{8AD35349-7489-49A0-8BB2-0EC1DDBD5906}"/>
              </a:ext>
            </a:extLst>
          </p:cNvPr>
          <p:cNvSpPr/>
          <p:nvPr/>
        </p:nvSpPr>
        <p:spPr>
          <a:xfrm>
            <a:off x="8153400" y="3907213"/>
            <a:ext cx="3287087" cy="2475420"/>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A73116A8-6A46-4D4E-AFB3-652D9DD675CC}"/>
              </a:ext>
            </a:extLst>
          </p:cNvPr>
          <p:cNvGrpSpPr/>
          <p:nvPr/>
        </p:nvGrpSpPr>
        <p:grpSpPr>
          <a:xfrm>
            <a:off x="8268674" y="4045970"/>
            <a:ext cx="3048506" cy="1813566"/>
            <a:chOff x="1008982" y="3787319"/>
            <a:chExt cx="3867690" cy="2300900"/>
          </a:xfrm>
        </p:grpSpPr>
        <p:sp>
          <p:nvSpPr>
            <p:cNvPr id="109" name="Rectangle 108">
              <a:extLst>
                <a:ext uri="{FF2B5EF4-FFF2-40B4-BE49-F238E27FC236}">
                  <a16:creationId xmlns:a16="http://schemas.microsoft.com/office/drawing/2014/main" id="{257A1EB3-B601-45F5-AD3D-B03199617D4E}"/>
                </a:ext>
              </a:extLst>
            </p:cNvPr>
            <p:cNvSpPr/>
            <p:nvPr/>
          </p:nvSpPr>
          <p:spPr>
            <a:xfrm>
              <a:off x="1008982" y="4586737"/>
              <a:ext cx="3867690" cy="1501482"/>
            </a:xfrm>
            <a:prstGeom prst="rect">
              <a:avLst/>
            </a:prstGeom>
          </p:spPr>
          <p:txBody>
            <a:bodyPr wrap="square">
              <a:spAutoFit/>
            </a:bodyPr>
            <a:lstStyle/>
            <a:p>
              <a:pPr>
                <a:lnSpc>
                  <a:spcPct val="130000"/>
                </a:lnSpc>
              </a:pPr>
              <a:r>
                <a:rPr lang="fr-FR" sz="1400" dirty="0">
                  <a:solidFill>
                    <a:schemeClr val="bg1"/>
                  </a:solidFill>
                  <a:latin typeface="Arial" panose="020B0604020202020204" pitchFamily="34" charset="0"/>
                  <a:ea typeface="Cambria" panose="02040503050406030204" pitchFamily="18" charset="0"/>
                  <a:cs typeface="Arial" panose="020B0604020202020204" pitchFamily="34" charset="0"/>
                </a:rPr>
                <a:t>Chaque action déclenche une distribution automatisée instantanée, transparente et sans délai.</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0" name="TextBox 109">
              <a:extLst>
                <a:ext uri="{FF2B5EF4-FFF2-40B4-BE49-F238E27FC236}">
                  <a16:creationId xmlns:a16="http://schemas.microsoft.com/office/drawing/2014/main" id="{513B807E-C377-4BF0-AF6D-005B9613B839}"/>
                </a:ext>
              </a:extLst>
            </p:cNvPr>
            <p:cNvSpPr txBox="1"/>
            <p:nvPr/>
          </p:nvSpPr>
          <p:spPr>
            <a:xfrm>
              <a:off x="1792918" y="3787319"/>
              <a:ext cx="23910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EXÉCUTION INSTANTANÉE</a:t>
              </a:r>
            </a:p>
          </p:txBody>
        </p:sp>
        <p:sp>
          <p:nvSpPr>
            <p:cNvPr id="111" name="Rectangle 110">
              <a:extLst>
                <a:ext uri="{FF2B5EF4-FFF2-40B4-BE49-F238E27FC236}">
                  <a16:creationId xmlns:a16="http://schemas.microsoft.com/office/drawing/2014/main" id="{A5EF8B1A-76A0-46ED-99A4-651059223FA2}"/>
                </a:ext>
              </a:extLst>
            </p:cNvPr>
            <p:cNvSpPr/>
            <p:nvPr/>
          </p:nvSpPr>
          <p:spPr>
            <a:xfrm>
              <a:off x="1124634" y="3923563"/>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04</a:t>
              </a:r>
            </a:p>
          </p:txBody>
        </p:sp>
      </p:grpSp>
      <p:sp>
        <p:nvSpPr>
          <p:cNvPr id="112" name="Rectangle: Rounded Corners 21">
            <a:extLst>
              <a:ext uri="{FF2B5EF4-FFF2-40B4-BE49-F238E27FC236}">
                <a16:creationId xmlns:a16="http://schemas.microsoft.com/office/drawing/2014/main" id="{7EC3D57D-C725-4272-A18C-7EE24B71FC3C}"/>
              </a:ext>
            </a:extLst>
          </p:cNvPr>
          <p:cNvSpPr/>
          <p:nvPr/>
        </p:nvSpPr>
        <p:spPr>
          <a:xfrm>
            <a:off x="4442618" y="3907213"/>
            <a:ext cx="3371223" cy="2481920"/>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FA273D98-A67C-410D-A7E4-AE2A5836E514}"/>
              </a:ext>
            </a:extLst>
          </p:cNvPr>
          <p:cNvGrpSpPr/>
          <p:nvPr/>
        </p:nvGrpSpPr>
        <p:grpSpPr>
          <a:xfrm>
            <a:off x="4557894" y="4073679"/>
            <a:ext cx="3150671" cy="2084403"/>
            <a:chOff x="1008983" y="3822476"/>
            <a:chExt cx="3997306" cy="2644517"/>
          </a:xfrm>
        </p:grpSpPr>
        <p:sp>
          <p:nvSpPr>
            <p:cNvPr id="114" name="Rectangle 113">
              <a:extLst>
                <a:ext uri="{FF2B5EF4-FFF2-40B4-BE49-F238E27FC236}">
                  <a16:creationId xmlns:a16="http://schemas.microsoft.com/office/drawing/2014/main" id="{A7D16031-62F4-48AC-A477-6C24540DBA29}"/>
                </a:ext>
              </a:extLst>
            </p:cNvPr>
            <p:cNvSpPr/>
            <p:nvPr/>
          </p:nvSpPr>
          <p:spPr>
            <a:xfrm>
              <a:off x="1008983" y="4610173"/>
              <a:ext cx="3962151" cy="1856820"/>
            </a:xfrm>
            <a:prstGeom prst="rect">
              <a:avLst/>
            </a:prstGeom>
          </p:spPr>
          <p:txBody>
            <a:bodyPr wrap="square">
              <a:spAutoFit/>
            </a:bodyPr>
            <a:lstStyle/>
            <a:p>
              <a:pPr>
                <a:lnSpc>
                  <a:spcPct val="130000"/>
                </a:lnSpc>
              </a:pPr>
              <a:r>
                <a:rPr lang="fr-FR" sz="1400" dirty="0">
                  <a:solidFill>
                    <a:schemeClr val="bg1"/>
                  </a:solidFill>
                  <a:latin typeface="Arial" panose="020B0604020202020204" pitchFamily="34" charset="0"/>
                  <a:ea typeface="Cambria" panose="02040503050406030204" pitchFamily="18" charset="0"/>
                  <a:cs typeface="Arial" panose="020B0604020202020204" pitchFamily="34" charset="0"/>
                </a:rPr>
                <a:t>Chaque interaction, chaque récompense et chaque coffre-fort sont visibles sur la chaîne et peuvent être audités par n'importe qui, à tout moment.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5" name="TextBox 114">
              <a:extLst>
                <a:ext uri="{FF2B5EF4-FFF2-40B4-BE49-F238E27FC236}">
                  <a16:creationId xmlns:a16="http://schemas.microsoft.com/office/drawing/2014/main" id="{F0831160-07A9-48DA-96FB-7673A9FC432E}"/>
                </a:ext>
              </a:extLst>
            </p:cNvPr>
            <p:cNvSpPr txBox="1"/>
            <p:nvPr/>
          </p:nvSpPr>
          <p:spPr>
            <a:xfrm>
              <a:off x="1804640" y="3822476"/>
              <a:ext cx="32016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DOSSIERS TRANSPARENTS</a:t>
              </a:r>
            </a:p>
          </p:txBody>
        </p:sp>
        <p:sp>
          <p:nvSpPr>
            <p:cNvPr id="116" name="Rectangle 115">
              <a:extLst>
                <a:ext uri="{FF2B5EF4-FFF2-40B4-BE49-F238E27FC236}">
                  <a16:creationId xmlns:a16="http://schemas.microsoft.com/office/drawing/2014/main" id="{7FECE325-5C0F-4B58-A4B0-D8AA29949944}"/>
                </a:ext>
              </a:extLst>
            </p:cNvPr>
            <p:cNvSpPr/>
            <p:nvPr/>
          </p:nvSpPr>
          <p:spPr>
            <a:xfrm>
              <a:off x="1112920" y="3923562"/>
              <a:ext cx="591180"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03</a:t>
              </a:r>
            </a:p>
          </p:txBody>
        </p:sp>
      </p:grpSp>
      <p:pic>
        <p:nvPicPr>
          <p:cNvPr id="2" name="Picture 1" descr="A green lit up coin&#10;&#10;AI-generated content may be incorrect.">
            <a:extLst>
              <a:ext uri="{FF2B5EF4-FFF2-40B4-BE49-F238E27FC236}">
                <a16:creationId xmlns:a16="http://schemas.microsoft.com/office/drawing/2014/main" id="{3C4EFBD6-BA71-F5C1-9BD8-45777482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4554B2BD-977D-C6F8-EEF3-5A2F35F1D655}"/>
              </a:ext>
            </a:extLst>
          </p:cNvPr>
          <p:cNvSpPr txBox="1"/>
          <p:nvPr/>
        </p:nvSpPr>
        <p:spPr>
          <a:xfrm>
            <a:off x="624130" y="2966044"/>
            <a:ext cx="6096000" cy="369332"/>
          </a:xfrm>
          <a:prstGeom prst="rect">
            <a:avLst/>
          </a:prstGeom>
          <a:noFill/>
        </p:spPr>
        <p:txBody>
          <a:bodyPr wrap="square">
            <a:spAutoFit/>
          </a:bodyPr>
          <a:lstStyle/>
          <a:p>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Comment </a:t>
            </a:r>
            <a:r>
              <a:rPr lang="fr-FR" dirty="0" err="1">
                <a:solidFill>
                  <a:schemeClr val="bg1"/>
                </a:solidFill>
                <a:latin typeface="Arial" panose="020B0604020202020204" pitchFamily="34" charset="0"/>
                <a:ea typeface="Cambria" panose="02040503050406030204" pitchFamily="18" charset="0"/>
                <a:cs typeface="Arial" panose="020B0604020202020204" pitchFamily="34" charset="0"/>
              </a:rPr>
              <a:t>Xsynergy</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 redéfinit le monde numérique.</a:t>
            </a:r>
            <a:endParaRPr lang="en-IN"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A14905BB-EE88-A99A-53AE-F562BACC443A}"/>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2" name="Rectangle: Rounded Corners 21">
            <a:extLst>
              <a:ext uri="{FF2B5EF4-FFF2-40B4-BE49-F238E27FC236}">
                <a16:creationId xmlns:a16="http://schemas.microsoft.com/office/drawing/2014/main" id="{AE7496F5-577F-81D4-C262-D48FDED3B98D}"/>
              </a:ext>
            </a:extLst>
          </p:cNvPr>
          <p:cNvSpPr/>
          <p:nvPr/>
        </p:nvSpPr>
        <p:spPr>
          <a:xfrm>
            <a:off x="705143" y="3900713"/>
            <a:ext cx="3303774" cy="2481920"/>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034831-E624-B93F-6DA6-50CE64965AC0}"/>
              </a:ext>
            </a:extLst>
          </p:cNvPr>
          <p:cNvGrpSpPr/>
          <p:nvPr/>
        </p:nvGrpSpPr>
        <p:grpSpPr>
          <a:xfrm>
            <a:off x="803735" y="4012123"/>
            <a:ext cx="3205182" cy="2173545"/>
            <a:chOff x="1042534" y="3808936"/>
            <a:chExt cx="4002155" cy="2757603"/>
          </a:xfrm>
        </p:grpSpPr>
        <p:sp>
          <p:nvSpPr>
            <p:cNvPr id="14" name="Rectangle 13">
              <a:extLst>
                <a:ext uri="{FF2B5EF4-FFF2-40B4-BE49-F238E27FC236}">
                  <a16:creationId xmlns:a16="http://schemas.microsoft.com/office/drawing/2014/main" id="{1CC6F27B-8400-D589-B3E1-90334EE61827}"/>
                </a:ext>
              </a:extLst>
            </p:cNvPr>
            <p:cNvSpPr/>
            <p:nvPr/>
          </p:nvSpPr>
          <p:spPr>
            <a:xfrm>
              <a:off x="1042534" y="4709726"/>
              <a:ext cx="3773828" cy="1856813"/>
            </a:xfrm>
            <a:prstGeom prst="rect">
              <a:avLst/>
            </a:prstGeom>
          </p:spPr>
          <p:txBody>
            <a:bodyPr wrap="square">
              <a:spAutoFit/>
            </a:bodyPr>
            <a:lstStyle/>
            <a:p>
              <a:pPr>
                <a:lnSpc>
                  <a:spcPct val="130000"/>
                </a:lnSpc>
              </a:pPr>
              <a:r>
                <a:rPr lang="fr-FR" sz="1400" dirty="0">
                  <a:solidFill>
                    <a:schemeClr val="bg1"/>
                  </a:solidFill>
                  <a:latin typeface="Arial" panose="020B0604020202020204" pitchFamily="34" charset="0"/>
                  <a:ea typeface="Cambria" panose="02040503050406030204" pitchFamily="18" charset="0"/>
                  <a:cs typeface="Arial" panose="020B0604020202020204" pitchFamily="34" charset="0"/>
                </a:rPr>
                <a:t>Des contrats intelligents entièrement autonomes gèrent toutes les lois. Pas de portefeuilles d'équipe. Aucune intervention humaine.</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52AF140F-8B32-FA80-C2A7-16D8DAB185B5}"/>
                </a:ext>
              </a:extLst>
            </p:cNvPr>
            <p:cNvSpPr txBox="1"/>
            <p:nvPr/>
          </p:nvSpPr>
          <p:spPr>
            <a:xfrm>
              <a:off x="1839790" y="3808936"/>
              <a:ext cx="3204899" cy="898103"/>
            </a:xfrm>
            <a:prstGeom prst="rect">
              <a:avLst/>
            </a:prstGeom>
            <a:noFill/>
          </p:spPr>
          <p:txBody>
            <a:bodyPr wrap="square" rtlCol="0">
              <a:spAutoFit/>
            </a:bodyPr>
            <a:lstStyle/>
            <a:p>
              <a:r>
                <a:rPr lang="en-US" sz="2000" b="1" dirty="0">
                  <a:solidFill>
                    <a:schemeClr val="bg1"/>
                  </a:solidFill>
                  <a:latin typeface="+mj-lt"/>
                  <a:cs typeface="Arial" panose="020B0604020202020204" pitchFamily="34" charset="0"/>
                </a:rPr>
                <a:t>PAS D'ADMINISTRATION</a:t>
              </a:r>
            </a:p>
          </p:txBody>
        </p:sp>
        <p:sp>
          <p:nvSpPr>
            <p:cNvPr id="16" name="Rectangle 15">
              <a:extLst>
                <a:ext uri="{FF2B5EF4-FFF2-40B4-BE49-F238E27FC236}">
                  <a16:creationId xmlns:a16="http://schemas.microsoft.com/office/drawing/2014/main" id="{B1A21A50-BA6B-A550-30A9-A324E0E4938E}"/>
                </a:ext>
              </a:extLst>
            </p:cNvPr>
            <p:cNvSpPr/>
            <p:nvPr/>
          </p:nvSpPr>
          <p:spPr>
            <a:xfrm>
              <a:off x="1171510" y="3968619"/>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02</a:t>
              </a:r>
            </a:p>
          </p:txBody>
        </p:sp>
      </p:grpSp>
    </p:spTree>
    <p:extLst>
      <p:ext uri="{BB962C8B-B14F-4D97-AF65-F5344CB8AC3E}">
        <p14:creationId xmlns:p14="http://schemas.microsoft.com/office/powerpoint/2010/main" val="126490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E46C2-EC73-E49C-C6F9-D73C3EEBC441}"/>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1" name="Picture 10" descr="Green lights in a black background&#10;&#10;AI-generated content may be incorrect.">
            <a:extLst>
              <a:ext uri="{FF2B5EF4-FFF2-40B4-BE49-F238E27FC236}">
                <a16:creationId xmlns:a16="http://schemas.microsoft.com/office/drawing/2014/main" id="{60A9A049-5F1B-E988-40F0-6ABCDBFD0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D9CB9F9D-5697-B318-36DE-F3A56A41684C}"/>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8" name="Rectangle 17">
            <a:extLst>
              <a:ext uri="{FF2B5EF4-FFF2-40B4-BE49-F238E27FC236}">
                <a16:creationId xmlns:a16="http://schemas.microsoft.com/office/drawing/2014/main" id="{9A895A76-A390-4D11-8636-7343D6308BA0}"/>
              </a:ext>
            </a:extLst>
          </p:cNvPr>
          <p:cNvSpPr/>
          <p:nvPr/>
        </p:nvSpPr>
        <p:spPr>
          <a:xfrm>
            <a:off x="-5714" y="21410"/>
            <a:ext cx="595085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6" name="Rectangle 65">
            <a:extLst>
              <a:ext uri="{FF2B5EF4-FFF2-40B4-BE49-F238E27FC236}">
                <a16:creationId xmlns:a16="http://schemas.microsoft.com/office/drawing/2014/main" id="{755A4801-DFC5-497B-8B14-B490AB4D2217}"/>
              </a:ext>
            </a:extLst>
          </p:cNvPr>
          <p:cNvSpPr/>
          <p:nvPr/>
        </p:nvSpPr>
        <p:spPr>
          <a:xfrm>
            <a:off x="414837" y="1874343"/>
            <a:ext cx="7734862" cy="1200329"/>
          </a:xfrm>
          <a:prstGeom prst="rect">
            <a:avLst/>
          </a:prstGeom>
        </p:spPr>
        <p:txBody>
          <a:bodyPr wrap="square">
            <a:spAutoFit/>
          </a:bodyPr>
          <a:lstStyle/>
          <a:p>
            <a:pPr>
              <a:lnSpc>
                <a:spcPct val="90000"/>
              </a:lnSpc>
            </a:pPr>
            <a:r>
              <a:rPr lang="en-US" sz="4000" b="1" dirty="0">
                <a:solidFill>
                  <a:schemeClr val="bg1"/>
                </a:solidFill>
                <a:latin typeface="+mj-lt"/>
              </a:rPr>
              <a:t>LE MONDE </a:t>
            </a:r>
            <a:r>
              <a:rPr lang="en-US" sz="4000" b="1" dirty="0">
                <a:solidFill>
                  <a:schemeClr val="accent6"/>
                </a:solidFill>
                <a:latin typeface="+mj-lt"/>
              </a:rPr>
              <a:t>PREMIÈRE MATRICE HYBRIDE </a:t>
            </a:r>
            <a:r>
              <a:rPr lang="en-US" sz="4000" b="1" dirty="0">
                <a:solidFill>
                  <a:schemeClr val="bg1"/>
                </a:solidFill>
                <a:latin typeface="+mj-lt"/>
              </a:rPr>
              <a:t>MODÈLE</a:t>
            </a:r>
          </a:p>
        </p:txBody>
      </p:sp>
      <p:sp>
        <p:nvSpPr>
          <p:cNvPr id="22" name="Cube 21">
            <a:extLst>
              <a:ext uri="{FF2B5EF4-FFF2-40B4-BE49-F238E27FC236}">
                <a16:creationId xmlns:a16="http://schemas.microsoft.com/office/drawing/2014/main" id="{125663C0-7552-479F-848A-1807FB5D7596}"/>
              </a:ext>
            </a:extLst>
          </p:cNvPr>
          <p:cNvSpPr/>
          <p:nvPr/>
        </p:nvSpPr>
        <p:spPr>
          <a:xfrm flipH="1">
            <a:off x="3324554" y="-1297065"/>
            <a:ext cx="4280130" cy="4267200"/>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3BE76C04-DFD8-6728-675B-6A317D90C6D2}"/>
              </a:ext>
            </a:extLst>
          </p:cNvPr>
          <p:cNvSpPr txBox="1"/>
          <p:nvPr/>
        </p:nvSpPr>
        <p:spPr>
          <a:xfrm>
            <a:off x="120426" y="6534595"/>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pic>
        <p:nvPicPr>
          <p:cNvPr id="7" name="Picture 6" descr="A green lit up coin&#10;&#10;AI-generated content may be incorrect.">
            <a:extLst>
              <a:ext uri="{FF2B5EF4-FFF2-40B4-BE49-F238E27FC236}">
                <a16:creationId xmlns:a16="http://schemas.microsoft.com/office/drawing/2014/main" id="{A642288B-AD71-AEAA-1C2A-A356FFA2C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13" name="TextBox 12">
            <a:extLst>
              <a:ext uri="{FF2B5EF4-FFF2-40B4-BE49-F238E27FC236}">
                <a16:creationId xmlns:a16="http://schemas.microsoft.com/office/drawing/2014/main" id="{AC52AD79-C228-97E5-D014-55F3DD52BF9B}"/>
              </a:ext>
            </a:extLst>
          </p:cNvPr>
          <p:cNvSpPr txBox="1"/>
          <p:nvPr/>
        </p:nvSpPr>
        <p:spPr>
          <a:xfrm>
            <a:off x="439827" y="3193767"/>
            <a:ext cx="5927388" cy="1477328"/>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Revenu</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actif</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 </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Soyez payé instantanément en USDT pour chaque parrainage que vous apportez.</a:t>
            </a:r>
            <a:br>
              <a:rPr lang="en-US"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Revenu</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passif</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 </a:t>
            </a: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Plus vous misez longtemps, plus vous gagnez.</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C89E699A-3069-9DBB-E2F6-C0D3FCA514B2}"/>
              </a:ext>
            </a:extLst>
          </p:cNvPr>
          <p:cNvSpPr txBox="1"/>
          <p:nvPr/>
        </p:nvSpPr>
        <p:spPr>
          <a:xfrm>
            <a:off x="450349" y="5271654"/>
            <a:ext cx="7154335" cy="923330"/>
          </a:xfrm>
          <a:prstGeom prst="rect">
            <a:avLst/>
          </a:prstGeom>
          <a:noFill/>
        </p:spPr>
        <p:txBody>
          <a:bodyPr wrap="square">
            <a:spAutoFit/>
          </a:bodyPr>
          <a:lstStyle/>
          <a:p>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Pas de matériel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Pas de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plateformes</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minières</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Aucune</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configuration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complexe</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endParaRPr lang="en-US" b="1" dirty="0">
              <a:solidFill>
                <a:schemeClr val="bg1"/>
              </a:solidFill>
              <a:latin typeface="Arial" panose="020B0604020202020204" pitchFamily="34" charset="0"/>
              <a:ea typeface="Cambria" panose="02040503050406030204" pitchFamily="18" charset="0"/>
              <a:cs typeface="Arial" panose="020B0604020202020204" pitchFamily="34" charset="0"/>
            </a:endParaRPr>
          </a:p>
          <a:p>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Branchez-vous, misez une fois et gagnez quotidiennement.</a:t>
            </a:r>
            <a:endParaRPr lang="en-IN"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3" name="Picture 2" descr="A computer screen shot of a computer&#10;&#10;AI-generated content may be incorrect.">
            <a:extLst>
              <a:ext uri="{FF2B5EF4-FFF2-40B4-BE49-F238E27FC236}">
                <a16:creationId xmlns:a16="http://schemas.microsoft.com/office/drawing/2014/main" id="{7A885D5D-8FF2-EE4D-C21E-5850293E4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864" y="1563787"/>
            <a:ext cx="6059641" cy="4409110"/>
          </a:xfrm>
          <a:prstGeom prst="rect">
            <a:avLst/>
          </a:prstGeom>
        </p:spPr>
      </p:pic>
    </p:spTree>
    <p:extLst>
      <p:ext uri="{BB962C8B-B14F-4D97-AF65-F5344CB8AC3E}">
        <p14:creationId xmlns:p14="http://schemas.microsoft.com/office/powerpoint/2010/main" val="938155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standing in front of a large letter&#10;&#10;AI-generated content may be incorrect.">
            <a:extLst>
              <a:ext uri="{FF2B5EF4-FFF2-40B4-BE49-F238E27FC236}">
                <a16:creationId xmlns:a16="http://schemas.microsoft.com/office/drawing/2014/main" id="{642A731F-4476-D47F-E2D6-573E41FDA1C1}"/>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789" y="-7631"/>
            <a:ext cx="4042926" cy="6858000"/>
          </a:xfrm>
          <a:prstGeom prst="rect">
            <a:avLst/>
          </a:prstGeom>
        </p:spPr>
      </p:pic>
      <p:pic>
        <p:nvPicPr>
          <p:cNvPr id="16" name="Picture 15">
            <a:extLst>
              <a:ext uri="{FF2B5EF4-FFF2-40B4-BE49-F238E27FC236}">
                <a16:creationId xmlns:a16="http://schemas.microsoft.com/office/drawing/2014/main" id="{F7275E88-E09F-127A-B244-0661A4646D5F}"/>
              </a:ext>
            </a:extLst>
          </p:cNvPr>
          <p:cNvPicPr>
            <a:picLocks noChangeAspect="1"/>
          </p:cNvPicPr>
          <p:nvPr/>
        </p:nvPicPr>
        <p:blipFill>
          <a:blip r:embed="rId3">
            <a:duotone>
              <a:prstClr val="black"/>
              <a:schemeClr val="accent5">
                <a:tint val="45000"/>
                <a:satMod val="400000"/>
              </a:schemeClr>
            </a:duotone>
            <a:alphaModFix amt="68000"/>
            <a:extLst>
              <a:ext uri="{28A0092B-C50C-407E-A947-70E740481C1C}">
                <a14:useLocalDpi xmlns:a14="http://schemas.microsoft.com/office/drawing/2010/main" val="0"/>
              </a:ext>
            </a:extLst>
          </a:blip>
          <a:srcRect l="2779" r="2779"/>
          <a:stretch/>
        </p:blipFill>
        <p:spPr>
          <a:xfrm>
            <a:off x="8481159" y="0"/>
            <a:ext cx="3725842" cy="6874775"/>
          </a:xfrm>
          <a:prstGeom prst="rect">
            <a:avLst/>
          </a:prstGeom>
        </p:spPr>
      </p:pic>
      <p:pic>
        <p:nvPicPr>
          <p:cNvPr id="18" name="Picture 17" descr="A green hexagons on a black background&#10;&#10;AI-generated content may be incorrect.">
            <a:extLst>
              <a:ext uri="{FF2B5EF4-FFF2-40B4-BE49-F238E27FC236}">
                <a16:creationId xmlns:a16="http://schemas.microsoft.com/office/drawing/2014/main" id="{9053E378-C052-6341-B3A3-BB1F35B09314}"/>
              </a:ext>
            </a:extLst>
          </p:cNvPr>
          <p:cNvPicPr>
            <a:picLocks noChangeAspect="1"/>
          </p:cNvPicPr>
          <p:nvPr/>
        </p:nvPicPr>
        <p:blipFill>
          <a:blip r:embed="rId4">
            <a:alphaModFix amt="13000"/>
            <a:extLst>
              <a:ext uri="{28A0092B-C50C-407E-A947-70E740481C1C}">
                <a14:useLocalDpi xmlns:a14="http://schemas.microsoft.com/office/drawing/2010/main" val="0"/>
              </a:ext>
            </a:extLst>
          </a:blip>
          <a:srcRect t="17379" b="14622"/>
          <a:stretch>
            <a:fillRect/>
          </a:stretch>
        </p:blipFill>
        <p:spPr>
          <a:xfrm>
            <a:off x="-1" y="-16775"/>
            <a:ext cx="12207001" cy="6891550"/>
          </a:xfrm>
          <a:prstGeom prst="rect">
            <a:avLst/>
          </a:prstGeom>
        </p:spPr>
      </p:pic>
      <p:sp>
        <p:nvSpPr>
          <p:cNvPr id="65" name="Rectangle 64">
            <a:extLst>
              <a:ext uri="{FF2B5EF4-FFF2-40B4-BE49-F238E27FC236}">
                <a16:creationId xmlns:a16="http://schemas.microsoft.com/office/drawing/2014/main" id="{4D17DC3D-3962-46C8-B32A-235DA5EF80A9}"/>
              </a:ext>
            </a:extLst>
          </p:cNvPr>
          <p:cNvSpPr/>
          <p:nvPr/>
        </p:nvSpPr>
        <p:spPr>
          <a:xfrm>
            <a:off x="3710842" y="0"/>
            <a:ext cx="4770317" cy="6858000"/>
          </a:xfrm>
          <a:prstGeom prst="rect">
            <a:avLst/>
          </a:prstGeom>
          <a:gradFill flip="none" rotWithShape="1">
            <a:gsLst>
              <a:gs pos="0">
                <a:schemeClr val="accent6">
                  <a:alpha val="0"/>
                </a:schemeClr>
              </a:gs>
              <a:gs pos="59000">
                <a:schemeClr val="tx1">
                  <a:alpha val="42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B23CF93B-C83B-4348-8683-1FA706E92C4D}"/>
              </a:ext>
            </a:extLst>
          </p:cNvPr>
          <p:cNvSpPr txBox="1"/>
          <p:nvPr/>
        </p:nvSpPr>
        <p:spPr>
          <a:xfrm>
            <a:off x="3908926" y="2329365"/>
            <a:ext cx="4262726" cy="2123658"/>
          </a:xfrm>
          <a:prstGeom prst="rect">
            <a:avLst/>
          </a:prstGeom>
          <a:noFill/>
        </p:spPr>
        <p:txBody>
          <a:bodyPr wrap="square" rtlCol="0">
            <a:spAutoFit/>
          </a:bodyPr>
          <a:lstStyle>
            <a:defPPr>
              <a:defRPr lang="en-US"/>
            </a:defPPr>
            <a:lvl1pPr>
              <a:lnSpc>
                <a:spcPct val="80000"/>
              </a:lnSpc>
              <a:defRPr sz="2000">
                <a:solidFill>
                  <a:schemeClr val="bg1"/>
                </a:solidFill>
                <a:latin typeface="+mj-lt"/>
              </a:defRPr>
            </a:lvl1pPr>
          </a:lstStyle>
          <a:p>
            <a:pPr algn="ctr">
              <a:lnSpc>
                <a:spcPct val="100000"/>
              </a:lnSpc>
            </a:pPr>
            <a:r>
              <a:rPr lang="en-US" sz="4400" b="1" dirty="0">
                <a:effectLst>
                  <a:outerShdw blurRad="50800" dist="38100" dir="8100000" algn="tr" rotWithShape="0">
                    <a:prstClr val="black">
                      <a:alpha val="40000"/>
                    </a:prstClr>
                  </a:outerShdw>
                </a:effectLst>
              </a:rPr>
              <a:t>COMMENT FAIRE </a:t>
            </a:r>
            <a:r>
              <a:rPr lang="en-US" sz="4400" b="1" dirty="0">
                <a:solidFill>
                  <a:schemeClr val="accent6"/>
                </a:solidFill>
                <a:effectLst>
                  <a:outerShdw blurRad="50800" dist="38100" dir="8100000" algn="tr" rotWithShape="0">
                    <a:prstClr val="black">
                      <a:alpha val="40000"/>
                    </a:prstClr>
                  </a:outerShdw>
                </a:effectLst>
              </a:rPr>
              <a:t>VOUS GAGNEZ AVEC </a:t>
            </a:r>
            <a:r>
              <a:rPr lang="en-US" sz="4400" b="1" dirty="0">
                <a:effectLst>
                  <a:outerShdw blurRad="50800" dist="38100" dir="8100000" algn="tr" rotWithShape="0">
                    <a:prstClr val="black">
                      <a:alpha val="40000"/>
                    </a:prstClr>
                  </a:outerShdw>
                </a:effectLst>
              </a:rPr>
              <a:t>X </a:t>
            </a:r>
            <a:r>
              <a:rPr lang="en-US" sz="4400" b="1" dirty="0" err="1">
                <a:effectLst>
                  <a:outerShdw blurRad="50800" dist="38100" dir="8100000" algn="tr" rotWithShape="0">
                    <a:prstClr val="black">
                      <a:alpha val="40000"/>
                    </a:prstClr>
                  </a:outerShdw>
                </a:effectLst>
              </a:rPr>
              <a:t>Énergie</a:t>
            </a:r>
            <a:r>
              <a:rPr lang="en-US" sz="4400" b="1" dirty="0">
                <a:effectLst>
                  <a:outerShdw blurRad="50800" dist="38100" dir="8100000" algn="tr" rotWithShape="0">
                    <a:prstClr val="black">
                      <a:alpha val="40000"/>
                    </a:prstClr>
                  </a:outerShdw>
                </a:effectLst>
              </a:rPr>
              <a:t>?</a:t>
            </a:r>
          </a:p>
        </p:txBody>
      </p:sp>
      <p:pic>
        <p:nvPicPr>
          <p:cNvPr id="4" name="Picture 3" descr="A green lit up coin&#10;&#10;AI-generated content may be incorrect.">
            <a:extLst>
              <a:ext uri="{FF2B5EF4-FFF2-40B4-BE49-F238E27FC236}">
                <a16:creationId xmlns:a16="http://schemas.microsoft.com/office/drawing/2014/main" id="{3E034F9C-CE39-B07B-3BC6-65DF279FB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2DB42CF-CB08-C33B-CEE6-AC45E4720A6A}"/>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0433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F01E3F90-C44C-8708-B752-A61767786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6" name="Rectangle 5">
            <a:extLst>
              <a:ext uri="{FF2B5EF4-FFF2-40B4-BE49-F238E27FC236}">
                <a16:creationId xmlns:a16="http://schemas.microsoft.com/office/drawing/2014/main" id="{A3D1BCB9-432B-E9B5-C057-CEBCFAD7D01B}"/>
              </a:ext>
            </a:extLst>
          </p:cNvPr>
          <p:cNvSpPr/>
          <p:nvPr/>
        </p:nvSpPr>
        <p:spPr>
          <a:xfrm flipH="1">
            <a:off x="-1898"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12" name="Group 11">
            <a:extLst>
              <a:ext uri="{FF2B5EF4-FFF2-40B4-BE49-F238E27FC236}">
                <a16:creationId xmlns:a16="http://schemas.microsoft.com/office/drawing/2014/main" id="{0A4C2273-CE9C-406A-9957-49E2D0D57E97}"/>
              </a:ext>
            </a:extLst>
          </p:cNvPr>
          <p:cNvGrpSpPr/>
          <p:nvPr/>
        </p:nvGrpSpPr>
        <p:grpSpPr>
          <a:xfrm>
            <a:off x="3153909" y="3267074"/>
            <a:ext cx="5884182" cy="1674286"/>
            <a:chOff x="2687947" y="1714500"/>
            <a:chExt cx="6773553" cy="1674286"/>
          </a:xfrm>
        </p:grpSpPr>
        <p:sp>
          <p:nvSpPr>
            <p:cNvPr id="8" name="Freeform: Shape 7">
              <a:extLst>
                <a:ext uri="{FF2B5EF4-FFF2-40B4-BE49-F238E27FC236}">
                  <a16:creationId xmlns:a16="http://schemas.microsoft.com/office/drawing/2014/main" id="{D820F5AE-BF82-4572-A5F0-9E667A361FC0}"/>
                </a:ext>
              </a:extLst>
            </p:cNvPr>
            <p:cNvSpPr/>
            <p:nvPr/>
          </p:nvSpPr>
          <p:spPr>
            <a:xfrm>
              <a:off x="749935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9" name="Freeform: Shape 8">
              <a:extLst>
                <a:ext uri="{FF2B5EF4-FFF2-40B4-BE49-F238E27FC236}">
                  <a16:creationId xmlns:a16="http://schemas.microsoft.com/office/drawing/2014/main" id="{B32F437A-60CA-44A0-B6E5-FF6E35E09B4A}"/>
                </a:ext>
              </a:extLst>
            </p:cNvPr>
            <p:cNvSpPr/>
            <p:nvPr/>
          </p:nvSpPr>
          <p:spPr>
            <a:xfrm flipH="1">
              <a:off x="273050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cxnSp>
          <p:nvCxnSpPr>
            <p:cNvPr id="13" name="Straight Connector 12">
              <a:extLst>
                <a:ext uri="{FF2B5EF4-FFF2-40B4-BE49-F238E27FC236}">
                  <a16:creationId xmlns:a16="http://schemas.microsoft.com/office/drawing/2014/main" id="{80961FCB-7C07-4D2A-AB67-A2BF5B936032}"/>
                </a:ext>
              </a:extLst>
            </p:cNvPr>
            <p:cNvCxnSpPr>
              <a:cxnSpLocks/>
            </p:cNvCxnSpPr>
            <p:nvPr/>
          </p:nvCxnSpPr>
          <p:spPr>
            <a:xfrm flipH="1">
              <a:off x="2687947" y="3388786"/>
              <a:ext cx="1490354"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7ED7CCF1-960F-48E3-9657-B53FFA156F39}"/>
                </a:ext>
              </a:extLst>
            </p:cNvPr>
            <p:cNvCxnSpPr>
              <a:cxnSpLocks/>
            </p:cNvCxnSpPr>
            <p:nvPr/>
          </p:nvCxnSpPr>
          <p:spPr>
            <a:xfrm>
              <a:off x="8013700" y="3388786"/>
              <a:ext cx="1447800"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58B1F6-F819-43A1-88A1-8E129D7A77C5}"/>
              </a:ext>
            </a:extLst>
          </p:cNvPr>
          <p:cNvGrpSpPr/>
          <p:nvPr/>
        </p:nvGrpSpPr>
        <p:grpSpPr>
          <a:xfrm>
            <a:off x="1047523" y="2781541"/>
            <a:ext cx="2311400" cy="1125039"/>
            <a:chOff x="9666514" y="2921907"/>
            <a:chExt cx="2311400" cy="1125039"/>
          </a:xfrm>
        </p:grpSpPr>
        <p:sp>
          <p:nvSpPr>
            <p:cNvPr id="16" name="TextBox 15">
              <a:extLst>
                <a:ext uri="{FF2B5EF4-FFF2-40B4-BE49-F238E27FC236}">
                  <a16:creationId xmlns:a16="http://schemas.microsoft.com/office/drawing/2014/main" id="{DD99F2BA-8C07-4049-B4E6-6B17198947B9}"/>
                </a:ext>
              </a:extLst>
            </p:cNvPr>
            <p:cNvSpPr txBox="1"/>
            <p:nvPr/>
          </p:nvSpPr>
          <p:spPr>
            <a:xfrm>
              <a:off x="9666514" y="2921907"/>
              <a:ext cx="2311400" cy="338554"/>
            </a:xfrm>
            <a:prstGeom prst="rect">
              <a:avLst/>
            </a:prstGeom>
            <a:noFill/>
          </p:spPr>
          <p:txBody>
            <a:bodyPr wrap="square" rtlCol="0">
              <a:spAutoFit/>
            </a:bodyPr>
            <a:lstStyle>
              <a:defPPr>
                <a:defRPr lang="id-ID"/>
              </a:defPPr>
              <a:lvl1pPr algn="r">
                <a:defRPr sz="3200" b="1">
                  <a:gradFill flip="none" rotWithShape="1">
                    <a:gsLst>
                      <a:gs pos="0">
                        <a:schemeClr val="accent1"/>
                      </a:gs>
                      <a:gs pos="100000">
                        <a:schemeClr val="accent2"/>
                      </a:gs>
                    </a:gsLst>
                    <a:lin ang="0" scaled="1"/>
                    <a:tileRect/>
                  </a:gradFill>
                  <a:latin typeface="Rajdhani" panose="02000000000000000000" pitchFamily="2" charset="0"/>
                  <a:cs typeface="Rajdhani" panose="02000000000000000000" pitchFamily="2" charset="0"/>
                </a:defRPr>
              </a:lvl1pPr>
            </a:lstStyle>
            <a:p>
              <a:pPr algn="l"/>
              <a:r>
                <a:rPr lang="en-IN" sz="1600" dirty="0">
                  <a:solidFill>
                    <a:schemeClr val="accent6"/>
                  </a:solidFill>
                  <a:latin typeface="+mj-lt"/>
                </a:rPr>
                <a:t>REVENU ACTIF</a:t>
              </a:r>
              <a:endParaRPr lang="en-US" sz="1600" dirty="0">
                <a:solidFill>
                  <a:schemeClr val="accent6"/>
                </a:solidFill>
                <a:latin typeface="+mj-lt"/>
              </a:endParaRPr>
            </a:p>
          </p:txBody>
        </p:sp>
        <p:sp>
          <p:nvSpPr>
            <p:cNvPr id="17" name="TextBox 16">
              <a:extLst>
                <a:ext uri="{FF2B5EF4-FFF2-40B4-BE49-F238E27FC236}">
                  <a16:creationId xmlns:a16="http://schemas.microsoft.com/office/drawing/2014/main" id="{9D14563A-6DD8-478A-B49E-A71194165408}"/>
                </a:ext>
              </a:extLst>
            </p:cNvPr>
            <p:cNvSpPr txBox="1"/>
            <p:nvPr/>
          </p:nvSpPr>
          <p:spPr>
            <a:xfrm>
              <a:off x="9666514" y="3202804"/>
              <a:ext cx="2252280" cy="844142"/>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r>
                <a:rPr lang="fr-FR" sz="1400" dirty="0">
                  <a:solidFill>
                    <a:schemeClr val="bg1"/>
                  </a:solidFill>
                  <a:latin typeface="Arial" panose="020B0604020202020204" pitchFamily="34" charset="0"/>
                  <a:cs typeface="Arial" panose="020B0604020202020204" pitchFamily="34" charset="0"/>
                </a:rPr>
                <a:t>Revenu actif, en référant des personnes vers la plateforme</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C224282-F5E1-4F41-9627-B356019475C7}"/>
              </a:ext>
            </a:extLst>
          </p:cNvPr>
          <p:cNvGrpSpPr/>
          <p:nvPr/>
        </p:nvGrpSpPr>
        <p:grpSpPr>
          <a:xfrm>
            <a:off x="976499" y="4496983"/>
            <a:ext cx="2311400" cy="1148146"/>
            <a:chOff x="9185462" y="3025155"/>
            <a:chExt cx="2311400" cy="1148146"/>
          </a:xfrm>
        </p:grpSpPr>
        <p:sp>
          <p:nvSpPr>
            <p:cNvPr id="19" name="TextBox 18">
              <a:extLst>
                <a:ext uri="{FF2B5EF4-FFF2-40B4-BE49-F238E27FC236}">
                  <a16:creationId xmlns:a16="http://schemas.microsoft.com/office/drawing/2014/main" id="{1B14C842-6382-42E1-B988-20861B719FDF}"/>
                </a:ext>
              </a:extLst>
            </p:cNvPr>
            <p:cNvSpPr txBox="1"/>
            <p:nvPr/>
          </p:nvSpPr>
          <p:spPr>
            <a:xfrm>
              <a:off x="9185462" y="3025155"/>
              <a:ext cx="2311400" cy="338554"/>
            </a:xfrm>
            <a:prstGeom prst="rect">
              <a:avLst/>
            </a:prstGeom>
            <a:noFill/>
          </p:spPr>
          <p:txBody>
            <a:bodyPr wrap="square" rtlCol="0">
              <a:spAutoFit/>
            </a:bodyPr>
            <a:lstStyle>
              <a:defPPr>
                <a:defRPr lang="en-US"/>
              </a:defPPr>
              <a:lvl1pPr algn="r">
                <a:defRPr sz="1600" b="1">
                  <a:solidFill>
                    <a:schemeClr val="accent6"/>
                  </a:solidFill>
                  <a:latin typeface="+mj-lt"/>
                  <a:cs typeface="Rajdhani" panose="02000000000000000000" pitchFamily="2" charset="0"/>
                </a:defRPr>
              </a:lvl1pPr>
            </a:lstStyle>
            <a:p>
              <a:pPr algn="l"/>
              <a:r>
                <a:rPr lang="en-US" dirty="0"/>
                <a:t> </a:t>
              </a:r>
              <a:r>
                <a:rPr lang="en-US" dirty="0" err="1"/>
                <a:t>Débordement</a:t>
              </a:r>
              <a:endParaRPr lang="en-US" dirty="0"/>
            </a:p>
          </p:txBody>
        </p:sp>
        <p:sp>
          <p:nvSpPr>
            <p:cNvPr id="20" name="TextBox 19">
              <a:extLst>
                <a:ext uri="{FF2B5EF4-FFF2-40B4-BE49-F238E27FC236}">
                  <a16:creationId xmlns:a16="http://schemas.microsoft.com/office/drawing/2014/main" id="{23EF209E-2159-4157-A22C-9137AC7D7D81}"/>
                </a:ext>
              </a:extLst>
            </p:cNvPr>
            <p:cNvSpPr txBox="1"/>
            <p:nvPr/>
          </p:nvSpPr>
          <p:spPr>
            <a:xfrm>
              <a:off x="9238730" y="3329159"/>
              <a:ext cx="2143352" cy="844142"/>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fr-FR" sz="1400" dirty="0">
                  <a:solidFill>
                    <a:schemeClr val="bg1"/>
                  </a:solidFill>
                  <a:latin typeface="Arial" panose="020B0604020202020204" pitchFamily="34" charset="0"/>
                  <a:cs typeface="Arial" panose="020B0604020202020204" pitchFamily="34" charset="0"/>
                </a:rPr>
                <a:t>Vous gagnez de l'argent grâce aux efforts de vos </a:t>
              </a:r>
              <a:r>
                <a:rPr lang="fr-FR" sz="1400" dirty="0" err="1">
                  <a:solidFill>
                    <a:schemeClr val="bg1"/>
                  </a:solidFill>
                  <a:latin typeface="Arial" panose="020B0604020202020204" pitchFamily="34" charset="0"/>
                  <a:cs typeface="Arial" panose="020B0604020202020204" pitchFamily="34" charset="0"/>
                </a:rPr>
                <a:t>uplines</a:t>
              </a:r>
              <a:r>
                <a:rPr lang="fr-FR" sz="1400" dirty="0">
                  <a:solidFill>
                    <a:schemeClr val="bg1"/>
                  </a:solidFill>
                  <a:latin typeface="Arial" panose="020B0604020202020204" pitchFamily="34" charset="0"/>
                  <a:cs typeface="Arial" panose="020B0604020202020204" pitchFamily="34" charset="0"/>
                </a:rPr>
                <a:t> et </a:t>
              </a:r>
              <a:r>
                <a:rPr lang="fr-FR" sz="1400" dirty="0" err="1">
                  <a:solidFill>
                    <a:schemeClr val="bg1"/>
                  </a:solidFill>
                  <a:latin typeface="Arial" panose="020B0604020202020204" pitchFamily="34" charset="0"/>
                  <a:cs typeface="Arial" panose="020B0604020202020204" pitchFamily="34" charset="0"/>
                </a:rPr>
                <a:t>downlines</a:t>
              </a:r>
              <a:r>
                <a:rPr lang="fr-FR"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22E77311-7645-488E-8A1E-8588434EC2A0}"/>
              </a:ext>
            </a:extLst>
          </p:cNvPr>
          <p:cNvGrpSpPr/>
          <p:nvPr/>
        </p:nvGrpSpPr>
        <p:grpSpPr>
          <a:xfrm flipH="1">
            <a:off x="9087122" y="2826679"/>
            <a:ext cx="3181814" cy="1123478"/>
            <a:chOff x="8778933" y="3014673"/>
            <a:chExt cx="3181814" cy="1123478"/>
          </a:xfrm>
        </p:grpSpPr>
        <p:sp>
          <p:nvSpPr>
            <p:cNvPr id="34" name="TextBox 33">
              <a:extLst>
                <a:ext uri="{FF2B5EF4-FFF2-40B4-BE49-F238E27FC236}">
                  <a16:creationId xmlns:a16="http://schemas.microsoft.com/office/drawing/2014/main" id="{6998EF1B-4EA0-41F1-99C4-CC3E1D667B6B}"/>
                </a:ext>
              </a:extLst>
            </p:cNvPr>
            <p:cNvSpPr txBox="1"/>
            <p:nvPr/>
          </p:nvSpPr>
          <p:spPr>
            <a:xfrm>
              <a:off x="8778933" y="3014673"/>
              <a:ext cx="3181814"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IN" dirty="0" err="1"/>
                <a:t>Appréciation</a:t>
              </a:r>
              <a:r>
                <a:rPr lang="en-IN" dirty="0"/>
                <a:t> </a:t>
              </a:r>
              <a:r>
                <a:rPr lang="en-IN" dirty="0" err="1"/>
                <a:t>symbolique</a:t>
              </a:r>
              <a:endParaRPr lang="en-US" dirty="0"/>
            </a:p>
          </p:txBody>
        </p:sp>
        <p:sp>
          <p:nvSpPr>
            <p:cNvPr id="35" name="TextBox 34">
              <a:extLst>
                <a:ext uri="{FF2B5EF4-FFF2-40B4-BE49-F238E27FC236}">
                  <a16:creationId xmlns:a16="http://schemas.microsoft.com/office/drawing/2014/main" id="{8514B978-7D9B-41F1-82DD-999D25A2D614}"/>
                </a:ext>
              </a:extLst>
            </p:cNvPr>
            <p:cNvSpPr txBox="1"/>
            <p:nvPr/>
          </p:nvSpPr>
          <p:spPr>
            <a:xfrm>
              <a:off x="10031665" y="3294009"/>
              <a:ext cx="1901372" cy="844142"/>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fr-FR" sz="1400" dirty="0">
                  <a:solidFill>
                    <a:schemeClr val="bg1"/>
                  </a:solidFill>
                  <a:latin typeface="Arial" panose="020B0604020202020204" pitchFamily="34" charset="0"/>
                  <a:cs typeface="Arial" panose="020B0604020202020204" pitchFamily="34" charset="0"/>
                </a:rPr>
                <a:t>Si le prix du jeton augmente, vous gagnez</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E5515912-A6BD-4DB1-AEB0-AD8D76A78FDD}"/>
              </a:ext>
            </a:extLst>
          </p:cNvPr>
          <p:cNvGrpSpPr/>
          <p:nvPr/>
        </p:nvGrpSpPr>
        <p:grpSpPr>
          <a:xfrm flipH="1">
            <a:off x="9107025" y="4650053"/>
            <a:ext cx="2691398" cy="1107715"/>
            <a:chOff x="9265491" y="3178225"/>
            <a:chExt cx="2691398" cy="1107715"/>
          </a:xfrm>
        </p:grpSpPr>
        <p:sp>
          <p:nvSpPr>
            <p:cNvPr id="37" name="TextBox 36">
              <a:extLst>
                <a:ext uri="{FF2B5EF4-FFF2-40B4-BE49-F238E27FC236}">
                  <a16:creationId xmlns:a16="http://schemas.microsoft.com/office/drawing/2014/main" id="{D1379EF5-14DE-4C02-B8C3-F3D7CF431F7E}"/>
                </a:ext>
              </a:extLst>
            </p:cNvPr>
            <p:cNvSpPr txBox="1"/>
            <p:nvPr/>
          </p:nvSpPr>
          <p:spPr>
            <a:xfrm>
              <a:off x="9265491" y="3178225"/>
              <a:ext cx="2691398" cy="584775"/>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US" dirty="0"/>
                <a:t>RÉCOMPENSES DE JALONNEMENT</a:t>
              </a:r>
            </a:p>
          </p:txBody>
        </p:sp>
        <p:sp>
          <p:nvSpPr>
            <p:cNvPr id="38" name="TextBox 37">
              <a:extLst>
                <a:ext uri="{FF2B5EF4-FFF2-40B4-BE49-F238E27FC236}">
                  <a16:creationId xmlns:a16="http://schemas.microsoft.com/office/drawing/2014/main" id="{E6C64795-2D64-4DBF-B1DB-EDCDB25B7294}"/>
                </a:ext>
              </a:extLst>
            </p:cNvPr>
            <p:cNvSpPr txBox="1"/>
            <p:nvPr/>
          </p:nvSpPr>
          <p:spPr>
            <a:xfrm>
              <a:off x="9706929" y="3700330"/>
              <a:ext cx="2242153" cy="585610"/>
            </a:xfrm>
            <a:prstGeom prst="rect">
              <a:avLst/>
            </a:prstGeom>
            <a:noFill/>
          </p:spPr>
          <p:txBody>
            <a:bodyPr wrap="square" rtlCol="0">
              <a:spAutoFit/>
            </a:bodyPr>
            <a:lstStyle>
              <a:defPPr>
                <a:defRPr lang="en-US"/>
              </a:defPPr>
              <a:lvl1pPr>
                <a:lnSpc>
                  <a:spcPct val="120000"/>
                </a:lnSpc>
                <a:defRPr sz="1200">
                  <a:solidFill>
                    <a:schemeClr val="bg1">
                      <a:lumMod val="65000"/>
                    </a:schemeClr>
                  </a:solidFill>
                  <a:cs typeface="Segoe UI" panose="020B0502040204020203" pitchFamily="34" charset="0"/>
                </a:defRPr>
              </a:lvl1pPr>
            </a:lstStyle>
            <a:p>
              <a:r>
                <a:rPr lang="en-US" sz="1400" dirty="0" err="1">
                  <a:solidFill>
                    <a:schemeClr val="bg1"/>
                  </a:solidFill>
                  <a:latin typeface="Arial" panose="020B0604020202020204" pitchFamily="34" charset="0"/>
                  <a:cs typeface="Arial" panose="020B0604020202020204" pitchFamily="34" charset="0"/>
                </a:rPr>
                <a:t>Misez</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gagnez</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quotidiennement</a:t>
              </a:r>
              <a:r>
                <a:rPr lang="en-US" sz="1400" dirty="0">
                  <a:solidFill>
                    <a:schemeClr val="bg1"/>
                  </a:solidFill>
                  <a:latin typeface="Arial" panose="020B0604020202020204" pitchFamily="34" charset="0"/>
                  <a:cs typeface="Arial" panose="020B0604020202020204" pitchFamily="34" charset="0"/>
                </a:rPr>
                <a:t>.</a:t>
              </a:r>
            </a:p>
          </p:txBody>
        </p:sp>
      </p:grpSp>
      <p:pic>
        <p:nvPicPr>
          <p:cNvPr id="3" name="Picture 2" descr="A green lit up coin&#10;&#10;AI-generated content may be incorrect.">
            <a:extLst>
              <a:ext uri="{FF2B5EF4-FFF2-40B4-BE49-F238E27FC236}">
                <a16:creationId xmlns:a16="http://schemas.microsoft.com/office/drawing/2014/main" id="{0B8D6066-94FE-3383-4A07-2481F03D5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B0393843-B034-6925-90DE-F55B4D8D1B03}"/>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4" name="TextBox 23">
            <a:extLst>
              <a:ext uri="{FF2B5EF4-FFF2-40B4-BE49-F238E27FC236}">
                <a16:creationId xmlns:a16="http://schemas.microsoft.com/office/drawing/2014/main" id="{E9E60B63-D86D-D039-D597-74206821B695}"/>
              </a:ext>
            </a:extLst>
          </p:cNvPr>
          <p:cNvSpPr txBox="1"/>
          <p:nvPr/>
        </p:nvSpPr>
        <p:spPr>
          <a:xfrm>
            <a:off x="3527342" y="925086"/>
            <a:ext cx="6096000" cy="646331"/>
          </a:xfrm>
          <a:prstGeom prst="rect">
            <a:avLst/>
          </a:prstGeom>
          <a:noFill/>
        </p:spPr>
        <p:txBody>
          <a:bodyPr wrap="square">
            <a:spAutoFit/>
          </a:bodyPr>
          <a:lstStyle/>
          <a:p>
            <a:r>
              <a:rPr lang="en-IN" sz="3600" b="1" dirty="0">
                <a:solidFill>
                  <a:schemeClr val="bg1"/>
                </a:solidFill>
                <a:latin typeface="+mj-lt"/>
              </a:rPr>
              <a:t>4 FAÇONS </a:t>
            </a:r>
            <a:r>
              <a:rPr lang="en-IN" sz="3600" b="1" dirty="0">
                <a:solidFill>
                  <a:schemeClr val="accent6"/>
                </a:solidFill>
                <a:latin typeface="+mj-lt"/>
              </a:rPr>
              <a:t>POUR GAGNER</a:t>
            </a:r>
          </a:p>
        </p:txBody>
      </p:sp>
      <p:pic>
        <p:nvPicPr>
          <p:cNvPr id="26" name="Picture 25" descr="A green lit up coin&#10;&#10;AI-generated content may be incorrect.">
            <a:extLst>
              <a:ext uri="{FF2B5EF4-FFF2-40B4-BE49-F238E27FC236}">
                <a16:creationId xmlns:a16="http://schemas.microsoft.com/office/drawing/2014/main" id="{F7FF3A7C-E434-AE5F-31A8-5C293BF30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695" y="1990661"/>
            <a:ext cx="4664677" cy="4664677"/>
          </a:xfrm>
          <a:prstGeom prst="rect">
            <a:avLst/>
          </a:prstGeom>
        </p:spPr>
      </p:pic>
    </p:spTree>
    <p:extLst>
      <p:ext uri="{BB962C8B-B14F-4D97-AF65-F5344CB8AC3E}">
        <p14:creationId xmlns:p14="http://schemas.microsoft.com/office/powerpoint/2010/main" val="22859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A13F-D59C-01D4-720A-623638B55FB6}"/>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50D1280F-F793-D4AA-7DB3-0AE5A5D82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7841AE-0A92-FC2A-0F2F-8F945043FEB6}"/>
              </a:ext>
            </a:extLst>
          </p:cNvPr>
          <p:cNvSpPr/>
          <p:nvPr/>
        </p:nvSpPr>
        <p:spPr>
          <a:xfrm flipH="1">
            <a:off x="-2" y="-901"/>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15" name="Picture 14" descr="A green keyhole with hexagons and numbers&#10;&#10;AI-generated content may be incorrect.">
            <a:extLst>
              <a:ext uri="{FF2B5EF4-FFF2-40B4-BE49-F238E27FC236}">
                <a16:creationId xmlns:a16="http://schemas.microsoft.com/office/drawing/2014/main" id="{7A7B9E09-5461-3F08-223A-4D208C11CD09}"/>
              </a:ext>
            </a:extLst>
          </p:cNvPr>
          <p:cNvPicPr>
            <a:picLocks noChangeAspect="1"/>
          </p:cNvPicPr>
          <p:nvPr/>
        </p:nvPicPr>
        <p:blipFill>
          <a:blip r:embed="rId4">
            <a:alphaModFix amt="23000"/>
            <a:extLst>
              <a:ext uri="{28A0092B-C50C-407E-A947-70E740481C1C}">
                <a14:useLocalDpi xmlns:a14="http://schemas.microsoft.com/office/drawing/2010/main" val="0"/>
              </a:ext>
            </a:extLst>
          </a:blip>
          <a:srcRect t="9476" b="17680"/>
          <a:stretch>
            <a:fillRect/>
          </a:stretch>
        </p:blipFill>
        <p:spPr>
          <a:xfrm>
            <a:off x="0" y="-19637"/>
            <a:ext cx="12191997" cy="6877638"/>
          </a:xfrm>
          <a:prstGeom prst="rect">
            <a:avLst/>
          </a:prstGeom>
        </p:spPr>
      </p:pic>
      <p:sp>
        <p:nvSpPr>
          <p:cNvPr id="16" name="TextBox 15">
            <a:extLst>
              <a:ext uri="{FF2B5EF4-FFF2-40B4-BE49-F238E27FC236}">
                <a16:creationId xmlns:a16="http://schemas.microsoft.com/office/drawing/2014/main" id="{4FE79272-F5DD-7C54-623C-50F06E3AAFF1}"/>
              </a:ext>
            </a:extLst>
          </p:cNvPr>
          <p:cNvSpPr txBox="1"/>
          <p:nvPr/>
        </p:nvSpPr>
        <p:spPr>
          <a:xfrm>
            <a:off x="1954264" y="576929"/>
            <a:ext cx="8304728" cy="707886"/>
          </a:xfrm>
          <a:prstGeom prst="rect">
            <a:avLst/>
          </a:prstGeom>
        </p:spPr>
        <p:txBody>
          <a:bodyPr wrap="square" rtlCol="0" anchor="b">
            <a:spAutoFit/>
          </a:bodyPr>
          <a:lstStyle/>
          <a:p>
            <a:pPr algn="ctr"/>
            <a:r>
              <a:rPr lang="en-US" sz="4000" b="1" dirty="0">
                <a:solidFill>
                  <a:schemeClr val="bg1"/>
                </a:solidFill>
                <a:latin typeface="+mj-lt"/>
              </a:rPr>
              <a:t>XSYNERGY </a:t>
            </a:r>
            <a:r>
              <a:rPr lang="en-IN" sz="4000" b="1" dirty="0">
                <a:solidFill>
                  <a:schemeClr val="accent6"/>
                </a:solidFill>
                <a:latin typeface="+mj-lt"/>
              </a:rPr>
              <a:t>SAUTER &amp;</a:t>
            </a:r>
            <a:r>
              <a:rPr lang="en-IN" sz="4000" b="1" dirty="0">
                <a:solidFill>
                  <a:schemeClr val="bg1"/>
                </a:solidFill>
                <a:latin typeface="+mj-lt"/>
              </a:rPr>
              <a:t> APY</a:t>
            </a:r>
            <a:endParaRPr lang="en-ID" sz="4000" b="1" dirty="0">
              <a:solidFill>
                <a:schemeClr val="bg1"/>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55589D6D-113B-3806-E04A-68760F782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3269CD92-F38C-50C1-ED5C-9234E3F7EA5C}"/>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61C0CFC4-7A24-EDEF-EABE-1FA13796045B}"/>
              </a:ext>
            </a:extLst>
          </p:cNvPr>
          <p:cNvSpPr txBox="1"/>
          <p:nvPr/>
        </p:nvSpPr>
        <p:spPr>
          <a:xfrm>
            <a:off x="8602938" y="137356"/>
            <a:ext cx="3613187" cy="338554"/>
          </a:xfrm>
          <a:prstGeom prst="rect">
            <a:avLst/>
          </a:prstGeom>
          <a:noFill/>
        </p:spPr>
        <p:txBody>
          <a:bodyPr wrap="square">
            <a:spAutoFit/>
          </a:bodyPr>
          <a:lstStyle/>
          <a:p>
            <a:r>
              <a:rPr lang="en-IN" sz="1600" b="1" dirty="0" err="1">
                <a:solidFill>
                  <a:schemeClr val="accent6"/>
                </a:solidFill>
                <a:latin typeface="+mj-lt"/>
              </a:rPr>
              <a:t>Multiplions</a:t>
            </a:r>
            <a:r>
              <a:rPr lang="en-IN" sz="1600" b="1" dirty="0">
                <a:solidFill>
                  <a:schemeClr val="accent6"/>
                </a:solidFill>
                <a:latin typeface="+mj-lt"/>
              </a:rPr>
              <a:t> </a:t>
            </a:r>
            <a:r>
              <a:rPr lang="en-IN" sz="1600" b="1" dirty="0">
                <a:solidFill>
                  <a:schemeClr val="bg1"/>
                </a:solidFill>
                <a:latin typeface="+mj-lt"/>
              </a:rPr>
              <a:t>Vos </a:t>
            </a:r>
            <a:r>
              <a:rPr lang="en-IN" sz="1600" b="1" dirty="0" err="1">
                <a:solidFill>
                  <a:schemeClr val="bg1"/>
                </a:solidFill>
                <a:latin typeface="+mj-lt"/>
              </a:rPr>
              <a:t>récompenses</a:t>
            </a:r>
            <a:endParaRPr lang="en-IN" sz="1600" b="1" dirty="0">
              <a:solidFill>
                <a:schemeClr val="bg1"/>
              </a:solidFill>
              <a:latin typeface="+mj-lt"/>
            </a:endParaRPr>
          </a:p>
        </p:txBody>
      </p:sp>
      <p:sp>
        <p:nvSpPr>
          <p:cNvPr id="17" name="Rectangle 16">
            <a:extLst>
              <a:ext uri="{FF2B5EF4-FFF2-40B4-BE49-F238E27FC236}">
                <a16:creationId xmlns:a16="http://schemas.microsoft.com/office/drawing/2014/main" id="{C3E90C14-1A63-B38A-FB20-1DF8C15765CE}"/>
              </a:ext>
            </a:extLst>
          </p:cNvPr>
          <p:cNvSpPr/>
          <p:nvPr/>
        </p:nvSpPr>
        <p:spPr>
          <a:xfrm>
            <a:off x="498764" y="2601877"/>
            <a:ext cx="11317415" cy="363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6" name="Table 5">
            <a:extLst>
              <a:ext uri="{FF2B5EF4-FFF2-40B4-BE49-F238E27FC236}">
                <a16:creationId xmlns:a16="http://schemas.microsoft.com/office/drawing/2014/main" id="{9F18D61F-BAEC-9765-8A45-A7F0203336A0}"/>
              </a:ext>
            </a:extLst>
          </p:cNvPr>
          <p:cNvGraphicFramePr>
            <a:graphicFrameLocks noGrp="1"/>
          </p:cNvGraphicFramePr>
          <p:nvPr>
            <p:extLst>
              <p:ext uri="{D42A27DB-BD31-4B8C-83A1-F6EECF244321}">
                <p14:modId xmlns:p14="http://schemas.microsoft.com/office/powerpoint/2010/main" val="3443354029"/>
              </p:ext>
            </p:extLst>
          </p:nvPr>
        </p:nvGraphicFramePr>
        <p:xfrm>
          <a:off x="498764" y="2601335"/>
          <a:ext cx="11317415" cy="3875812"/>
        </p:xfrm>
        <a:graphic>
          <a:graphicData uri="http://schemas.openxmlformats.org/drawingml/2006/table">
            <a:tbl>
              <a:tblPr firstRow="1" bandRow="1">
                <a:tableStyleId>{E8B1032C-EA38-4F05-BA0D-38AFFFC7BED3}</a:tableStyleId>
              </a:tblPr>
              <a:tblGrid>
                <a:gridCol w="2282221">
                  <a:extLst>
                    <a:ext uri="{9D8B030D-6E8A-4147-A177-3AD203B41FA5}">
                      <a16:colId xmlns:a16="http://schemas.microsoft.com/office/drawing/2014/main" val="3121714536"/>
                    </a:ext>
                  </a:extLst>
                </a:gridCol>
                <a:gridCol w="2337388">
                  <a:extLst>
                    <a:ext uri="{9D8B030D-6E8A-4147-A177-3AD203B41FA5}">
                      <a16:colId xmlns:a16="http://schemas.microsoft.com/office/drawing/2014/main" val="3212096320"/>
                    </a:ext>
                  </a:extLst>
                </a:gridCol>
                <a:gridCol w="2816835">
                  <a:extLst>
                    <a:ext uri="{9D8B030D-6E8A-4147-A177-3AD203B41FA5}">
                      <a16:colId xmlns:a16="http://schemas.microsoft.com/office/drawing/2014/main" val="4068632567"/>
                    </a:ext>
                  </a:extLst>
                </a:gridCol>
                <a:gridCol w="1833474">
                  <a:extLst>
                    <a:ext uri="{9D8B030D-6E8A-4147-A177-3AD203B41FA5}">
                      <a16:colId xmlns:a16="http://schemas.microsoft.com/office/drawing/2014/main" val="163715673"/>
                    </a:ext>
                  </a:extLst>
                </a:gridCol>
                <a:gridCol w="2047497">
                  <a:extLst>
                    <a:ext uri="{9D8B030D-6E8A-4147-A177-3AD203B41FA5}">
                      <a16:colId xmlns:a16="http://schemas.microsoft.com/office/drawing/2014/main" val="3070907641"/>
                    </a:ext>
                  </a:extLst>
                </a:gridCol>
              </a:tblGrid>
              <a:tr h="695306">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ÉTAGE</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NIVEAU DE LA FENTE</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DURÉE DE VERROUILLAGE</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APY</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MAX ROI</a:t>
                      </a:r>
                    </a:p>
                  </a:txBody>
                  <a:tcPr anchor="ctr"/>
                </a:tc>
                <a:extLst>
                  <a:ext uri="{0D108BD9-81ED-4DB2-BD59-A6C34878D82A}">
                    <a16:rowId xmlns:a16="http://schemas.microsoft.com/office/drawing/2014/main" val="1938135931"/>
                  </a:ext>
                </a:extLst>
              </a:tr>
              <a:tr h="590528">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STARTER</a:t>
                      </a:r>
                    </a:p>
                  </a:txBody>
                  <a:tcPr anchor="ctr">
                    <a:solidFill>
                      <a:schemeClr val="accent6">
                        <a:alpha val="75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FENTE 1</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360 JOURS</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90%</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2X</a:t>
                      </a:r>
                    </a:p>
                  </a:txBody>
                  <a:tcPr anchor="ctr">
                    <a:solidFill>
                      <a:schemeClr val="accent6">
                        <a:alpha val="75000"/>
                      </a:schemeClr>
                    </a:solidFill>
                  </a:tcPr>
                </a:tc>
                <a:extLst>
                  <a:ext uri="{0D108BD9-81ED-4DB2-BD59-A6C34878D82A}">
                    <a16:rowId xmlns:a16="http://schemas.microsoft.com/office/drawing/2014/main" val="2035508653"/>
                  </a:ext>
                </a:extLst>
              </a:tr>
              <a:tr h="658902">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BRONZE</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FENTE 3</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300 JOURS</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120%</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2.5X</a:t>
                      </a:r>
                    </a:p>
                  </a:txBody>
                  <a:tcPr anchor="ctr"/>
                </a:tc>
                <a:extLst>
                  <a:ext uri="{0D108BD9-81ED-4DB2-BD59-A6C34878D82A}">
                    <a16:rowId xmlns:a16="http://schemas.microsoft.com/office/drawing/2014/main" val="3789732747"/>
                  </a:ext>
                </a:extLst>
              </a:tr>
              <a:tr h="607538">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SILVER</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FENTE 6</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200 JOURS</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180%</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3X</a:t>
                      </a:r>
                    </a:p>
                  </a:txBody>
                  <a:tcPr anchor="ctr">
                    <a:solidFill>
                      <a:schemeClr val="accent6">
                        <a:alpha val="74000"/>
                      </a:schemeClr>
                    </a:solidFill>
                  </a:tcPr>
                </a:tc>
                <a:extLst>
                  <a:ext uri="{0D108BD9-81ED-4DB2-BD59-A6C34878D82A}">
                    <a16:rowId xmlns:a16="http://schemas.microsoft.com/office/drawing/2014/main" val="465175194"/>
                  </a:ext>
                </a:extLst>
              </a:tr>
              <a:tr h="658902">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GOLD</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FENTE 9</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175 JOURS</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300%</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3.5X</a:t>
                      </a:r>
                    </a:p>
                  </a:txBody>
                  <a:tcPr anchor="ctr"/>
                </a:tc>
                <a:extLst>
                  <a:ext uri="{0D108BD9-81ED-4DB2-BD59-A6C34878D82A}">
                    <a16:rowId xmlns:a16="http://schemas.microsoft.com/office/drawing/2014/main" val="3758541145"/>
                  </a:ext>
                </a:extLst>
              </a:tr>
              <a:tr h="658902">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DIAMOND</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FENTE 12</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125 JOURS</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370%</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4X</a:t>
                      </a:r>
                    </a:p>
                  </a:txBody>
                  <a:tcPr anchor="ctr">
                    <a:solidFill>
                      <a:schemeClr val="accent6">
                        <a:alpha val="74000"/>
                      </a:schemeClr>
                    </a:solidFill>
                  </a:tcPr>
                </a:tc>
                <a:extLst>
                  <a:ext uri="{0D108BD9-81ED-4DB2-BD59-A6C34878D82A}">
                    <a16:rowId xmlns:a16="http://schemas.microsoft.com/office/drawing/2014/main" val="1710968611"/>
                  </a:ext>
                </a:extLst>
              </a:tr>
            </a:tbl>
          </a:graphicData>
        </a:graphic>
      </p:graphicFrame>
      <p:sp>
        <p:nvSpPr>
          <p:cNvPr id="11" name="TextBox 10">
            <a:extLst>
              <a:ext uri="{FF2B5EF4-FFF2-40B4-BE49-F238E27FC236}">
                <a16:creationId xmlns:a16="http://schemas.microsoft.com/office/drawing/2014/main" id="{CCCAA428-22CF-8E63-E6E2-54F3AC7121AA}"/>
              </a:ext>
            </a:extLst>
          </p:cNvPr>
          <p:cNvSpPr txBox="1"/>
          <p:nvPr/>
        </p:nvSpPr>
        <p:spPr>
          <a:xfrm>
            <a:off x="1818849" y="1223043"/>
            <a:ext cx="8418887" cy="1415772"/>
          </a:xfrm>
          <a:prstGeom prst="rect">
            <a:avLst/>
          </a:prstGeom>
          <a:noFill/>
        </p:spPr>
        <p:txBody>
          <a:bodyPr wrap="square">
            <a:spAutoFit/>
          </a:bodyPr>
          <a:lstStyle/>
          <a:p>
            <a:pPr algn="ctr">
              <a:buNone/>
            </a:pP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Le coffre-fort XSYNERGY est l'endroit où vos jetons ne restent pas simplement là, ils se multiplient</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algn="ctr">
              <a:buNone/>
            </a:pPr>
            <a:br>
              <a:rPr lang="en-US" sz="1400" b="1" dirty="0">
                <a:solidFill>
                  <a:schemeClr val="accent6"/>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ea typeface="Cambria" panose="02040503050406030204" pitchFamily="18" charset="0"/>
                <a:cs typeface="Arial" panose="020B0604020202020204" pitchFamily="34" charset="0"/>
              </a:rPr>
              <a:t>Il conserve vos jetons et vous offre des récompenses quotidiennes. Plus vous les conservez longtemps dans le coffre-fort, plus vous gagnez.</a:t>
            </a:r>
            <a:endPar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28382931"/>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041E3E"/>
      </a:accent1>
      <a:accent2>
        <a:srgbClr val="01406A"/>
      </a:accent2>
      <a:accent3>
        <a:srgbClr val="007089"/>
      </a:accent3>
      <a:accent4>
        <a:srgbClr val="00978A"/>
      </a:accent4>
      <a:accent5>
        <a:srgbClr val="17C565"/>
      </a:accent5>
      <a:accent6>
        <a:srgbClr val="A6EB13"/>
      </a:accent6>
      <a:hlink>
        <a:srgbClr val="0563C1"/>
      </a:hlink>
      <a:folHlink>
        <a:srgbClr val="954F72"/>
      </a:folHlink>
    </a:clrScheme>
    <a:fontScheme name="Powerplay">
      <a:majorFont>
        <a:latin typeface="Orbitron"/>
        <a:ea typeface=""/>
        <a:cs typeface=""/>
      </a:majorFont>
      <a:minorFont>
        <a:latin typeface="Electroliz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8540</TotalTime>
  <Words>1967</Words>
  <Application>Microsoft Office PowerPoint</Application>
  <PresentationFormat>Widescreen</PresentationFormat>
  <Paragraphs>235</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dc:creator>
  <cp:lastModifiedBy>user</cp:lastModifiedBy>
  <cp:revision>218</cp:revision>
  <dcterms:created xsi:type="dcterms:W3CDTF">2024-02-26T03:15:40Z</dcterms:created>
  <dcterms:modified xsi:type="dcterms:W3CDTF">2025-09-14T07:03:06Z</dcterms:modified>
</cp:coreProperties>
</file>