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6" r:id="rId2"/>
    <p:sldId id="268" r:id="rId3"/>
    <p:sldId id="257" r:id="rId4"/>
    <p:sldId id="261" r:id="rId5"/>
    <p:sldId id="263" r:id="rId6"/>
    <p:sldId id="348" r:id="rId7"/>
    <p:sldId id="293" r:id="rId8"/>
    <p:sldId id="315" r:id="rId9"/>
    <p:sldId id="689" r:id="rId10"/>
    <p:sldId id="277" r:id="rId11"/>
    <p:sldId id="284" r:id="rId12"/>
    <p:sldId id="531" r:id="rId13"/>
    <p:sldId id="532" r:id="rId14"/>
    <p:sldId id="326" r:id="rId15"/>
    <p:sldId id="687" r:id="rId16"/>
    <p:sldId id="688" r:id="rId17"/>
    <p:sldId id="691" r:id="rId18"/>
    <p:sldId id="692" r:id="rId19"/>
    <p:sldId id="68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showGuides="1">
      <p:cViewPr varScale="1">
        <p:scale>
          <a:sx n="70" d="100"/>
          <a:sy n="70" d="100"/>
        </p:scale>
        <p:origin x="780" y="60"/>
      </p:cViewPr>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6E6860-D56E-4078-9E96-1E8E37CC2551}" type="datetimeFigureOut">
              <a:rPr lang="en-ID" smtClean="0"/>
              <a:t>15/09/2025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B3B53-FA52-4A8D-8F2A-56F2B508B414}" type="slidenum">
              <a:rPr lang="en-ID" smtClean="0"/>
              <a:t>‹#›</a:t>
            </a:fld>
            <a:endParaRPr lang="en-ID"/>
          </a:p>
        </p:txBody>
      </p:sp>
    </p:spTree>
    <p:extLst>
      <p:ext uri="{BB962C8B-B14F-4D97-AF65-F5344CB8AC3E}">
        <p14:creationId xmlns:p14="http://schemas.microsoft.com/office/powerpoint/2010/main" val="4036983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752A5-33CA-92C5-AACE-F4E832D50E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0DFF40-0473-881A-4F6B-1989A1FDA7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E1DA6C-030D-2F39-7BC8-C1154E742E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C6FC5C-26C2-1E24-E343-B21194A6A35E}"/>
              </a:ext>
            </a:extLst>
          </p:cNvPr>
          <p:cNvSpPr>
            <a:spLocks noGrp="1"/>
          </p:cNvSpPr>
          <p:nvPr>
            <p:ph type="sldNum" sz="quarter" idx="5"/>
          </p:nvPr>
        </p:nvSpPr>
        <p:spPr/>
        <p:txBody>
          <a:bodyPr/>
          <a:lstStyle/>
          <a:p>
            <a:fld id="{AA29D992-CAB0-411E-9A6A-073CD8DF7E60}" type="slidenum">
              <a:rPr lang="en-US" smtClean="0"/>
              <a:t>9</a:t>
            </a:fld>
            <a:endParaRPr lang="en-US"/>
          </a:p>
        </p:txBody>
      </p:sp>
    </p:spTree>
    <p:extLst>
      <p:ext uri="{BB962C8B-B14F-4D97-AF65-F5344CB8AC3E}">
        <p14:creationId xmlns:p14="http://schemas.microsoft.com/office/powerpoint/2010/main" val="3424720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9D992-CAB0-411E-9A6A-073CD8DF7E60}" type="slidenum">
              <a:rPr lang="en-US" smtClean="0"/>
              <a:t>14</a:t>
            </a:fld>
            <a:endParaRPr lang="en-US"/>
          </a:p>
        </p:txBody>
      </p:sp>
    </p:spTree>
    <p:extLst>
      <p:ext uri="{BB962C8B-B14F-4D97-AF65-F5344CB8AC3E}">
        <p14:creationId xmlns:p14="http://schemas.microsoft.com/office/powerpoint/2010/main" val="1890531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E944F-3878-57F8-5130-43B585A1F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548AC-6814-0319-7DD1-EBE627EF26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4A568A-87E9-07B2-D622-D1B433B033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A14595-95F1-471C-8B4D-73ADA6CB72CC}"/>
              </a:ext>
            </a:extLst>
          </p:cNvPr>
          <p:cNvSpPr>
            <a:spLocks noGrp="1"/>
          </p:cNvSpPr>
          <p:nvPr>
            <p:ph type="sldNum" sz="quarter" idx="5"/>
          </p:nvPr>
        </p:nvSpPr>
        <p:spPr/>
        <p:txBody>
          <a:bodyPr/>
          <a:lstStyle/>
          <a:p>
            <a:fld id="{AA29D992-CAB0-411E-9A6A-073CD8DF7E60}" type="slidenum">
              <a:rPr lang="en-US" smtClean="0"/>
              <a:t>15</a:t>
            </a:fld>
            <a:endParaRPr lang="en-US"/>
          </a:p>
        </p:txBody>
      </p:sp>
    </p:spTree>
    <p:extLst>
      <p:ext uri="{BB962C8B-B14F-4D97-AF65-F5344CB8AC3E}">
        <p14:creationId xmlns:p14="http://schemas.microsoft.com/office/powerpoint/2010/main" val="2844647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C3BF9-8B2F-70DB-F70D-F0802A426D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9A86D7-81AD-C5DB-2AD9-EBD601A77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F540B-8E9F-F5AF-2F08-0427D4DB16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DFE61D-53B4-72C2-32F6-F32A36413844}"/>
              </a:ext>
            </a:extLst>
          </p:cNvPr>
          <p:cNvSpPr>
            <a:spLocks noGrp="1"/>
          </p:cNvSpPr>
          <p:nvPr>
            <p:ph type="sldNum" sz="quarter" idx="5"/>
          </p:nvPr>
        </p:nvSpPr>
        <p:spPr/>
        <p:txBody>
          <a:bodyPr/>
          <a:lstStyle/>
          <a:p>
            <a:fld id="{AA29D992-CAB0-411E-9A6A-073CD8DF7E60}" type="slidenum">
              <a:rPr lang="en-US" smtClean="0"/>
              <a:t>16</a:t>
            </a:fld>
            <a:endParaRPr lang="en-US"/>
          </a:p>
        </p:txBody>
      </p:sp>
    </p:spTree>
    <p:extLst>
      <p:ext uri="{BB962C8B-B14F-4D97-AF65-F5344CB8AC3E}">
        <p14:creationId xmlns:p14="http://schemas.microsoft.com/office/powerpoint/2010/main" val="2406809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481452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6_Title Slide">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38DBF550-AC22-405C-8784-5BC7E06E8F43}"/>
              </a:ext>
            </a:extLst>
          </p:cNvPr>
          <p:cNvSpPr>
            <a:spLocks noGrp="1"/>
          </p:cNvSpPr>
          <p:nvPr>
            <p:ph type="pic" sz="quarter" idx="10"/>
          </p:nvPr>
        </p:nvSpPr>
        <p:spPr>
          <a:xfrm>
            <a:off x="0" y="64107"/>
            <a:ext cx="4278648" cy="6793892"/>
          </a:xfrm>
          <a:custGeom>
            <a:avLst/>
            <a:gdLst>
              <a:gd name="connsiteX0" fmla="*/ 4278648 w 4278648"/>
              <a:gd name="connsiteY0" fmla="*/ 0 h 6793892"/>
              <a:gd name="connsiteX1" fmla="*/ 4278648 w 4278648"/>
              <a:gd name="connsiteY1" fmla="*/ 3478368 h 6793892"/>
              <a:gd name="connsiteX2" fmla="*/ 0 w 4278648"/>
              <a:gd name="connsiteY2" fmla="*/ 6793892 h 6793892"/>
              <a:gd name="connsiteX3" fmla="*/ 0 w 4278648"/>
              <a:gd name="connsiteY3" fmla="*/ 3315524 h 6793892"/>
            </a:gdLst>
            <a:ahLst/>
            <a:cxnLst>
              <a:cxn ang="0">
                <a:pos x="connsiteX0" y="connsiteY0"/>
              </a:cxn>
              <a:cxn ang="0">
                <a:pos x="connsiteX1" y="connsiteY1"/>
              </a:cxn>
              <a:cxn ang="0">
                <a:pos x="connsiteX2" y="connsiteY2"/>
              </a:cxn>
              <a:cxn ang="0">
                <a:pos x="connsiteX3" y="connsiteY3"/>
              </a:cxn>
            </a:cxnLst>
            <a:rect l="l" t="t" r="r" b="b"/>
            <a:pathLst>
              <a:path w="4278648" h="6793892">
                <a:moveTo>
                  <a:pt x="4278648" y="0"/>
                </a:moveTo>
                <a:lnTo>
                  <a:pt x="4278648" y="3478368"/>
                </a:lnTo>
                <a:lnTo>
                  <a:pt x="0" y="6793892"/>
                </a:lnTo>
                <a:lnTo>
                  <a:pt x="0" y="3315524"/>
                </a:lnTo>
                <a:close/>
              </a:path>
            </a:pathLst>
          </a:custGeom>
        </p:spPr>
        <p:txBody>
          <a:bodyPr wrap="square">
            <a:noAutofit/>
          </a:bodyPr>
          <a:lstStyle/>
          <a:p>
            <a:endParaRPr lang="en-ID"/>
          </a:p>
        </p:txBody>
      </p:sp>
      <p:sp>
        <p:nvSpPr>
          <p:cNvPr id="22" name="Picture Placeholder 21">
            <a:extLst>
              <a:ext uri="{FF2B5EF4-FFF2-40B4-BE49-F238E27FC236}">
                <a16:creationId xmlns:a16="http://schemas.microsoft.com/office/drawing/2014/main" id="{0EED02FA-B728-4188-9C85-501DE83F3C21}"/>
              </a:ext>
            </a:extLst>
          </p:cNvPr>
          <p:cNvSpPr>
            <a:spLocks noGrp="1"/>
          </p:cNvSpPr>
          <p:nvPr>
            <p:ph type="pic" sz="quarter" idx="11"/>
          </p:nvPr>
        </p:nvSpPr>
        <p:spPr>
          <a:xfrm>
            <a:off x="7913352" y="0"/>
            <a:ext cx="4278648" cy="6793892"/>
          </a:xfrm>
          <a:custGeom>
            <a:avLst/>
            <a:gdLst>
              <a:gd name="connsiteX0" fmla="*/ 4278648 w 4278648"/>
              <a:gd name="connsiteY0" fmla="*/ 0 h 6793892"/>
              <a:gd name="connsiteX1" fmla="*/ 4278648 w 4278648"/>
              <a:gd name="connsiteY1" fmla="*/ 3478368 h 6793892"/>
              <a:gd name="connsiteX2" fmla="*/ 0 w 4278648"/>
              <a:gd name="connsiteY2" fmla="*/ 6793892 h 6793892"/>
              <a:gd name="connsiteX3" fmla="*/ 0 w 4278648"/>
              <a:gd name="connsiteY3" fmla="*/ 3315524 h 6793892"/>
            </a:gdLst>
            <a:ahLst/>
            <a:cxnLst>
              <a:cxn ang="0">
                <a:pos x="connsiteX0" y="connsiteY0"/>
              </a:cxn>
              <a:cxn ang="0">
                <a:pos x="connsiteX1" y="connsiteY1"/>
              </a:cxn>
              <a:cxn ang="0">
                <a:pos x="connsiteX2" y="connsiteY2"/>
              </a:cxn>
              <a:cxn ang="0">
                <a:pos x="connsiteX3" y="connsiteY3"/>
              </a:cxn>
            </a:cxnLst>
            <a:rect l="l" t="t" r="r" b="b"/>
            <a:pathLst>
              <a:path w="4278648" h="6793892">
                <a:moveTo>
                  <a:pt x="4278648" y="0"/>
                </a:moveTo>
                <a:lnTo>
                  <a:pt x="4278648" y="3478368"/>
                </a:lnTo>
                <a:lnTo>
                  <a:pt x="0" y="6793892"/>
                </a:lnTo>
                <a:lnTo>
                  <a:pt x="0" y="3315524"/>
                </a:lnTo>
                <a:close/>
              </a:path>
            </a:pathLst>
          </a:custGeom>
        </p:spPr>
        <p:txBody>
          <a:bodyPr wrap="square">
            <a:noAutofit/>
          </a:bodyPr>
          <a:lstStyle/>
          <a:p>
            <a:endParaRPr lang="en-ID"/>
          </a:p>
        </p:txBody>
      </p:sp>
    </p:spTree>
    <p:extLst>
      <p:ext uri="{BB962C8B-B14F-4D97-AF65-F5344CB8AC3E}">
        <p14:creationId xmlns:p14="http://schemas.microsoft.com/office/powerpoint/2010/main" val="4143731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A139A4C-F4D0-4361-BD4C-1E4664119D62}"/>
              </a:ext>
            </a:extLst>
          </p:cNvPr>
          <p:cNvSpPr>
            <a:spLocks noGrp="1"/>
          </p:cNvSpPr>
          <p:nvPr>
            <p:ph type="pic" sz="quarter" idx="10"/>
          </p:nvPr>
        </p:nvSpPr>
        <p:spPr>
          <a:xfrm>
            <a:off x="7581900" y="0"/>
            <a:ext cx="4610100" cy="6858000"/>
          </a:xfrm>
          <a:custGeom>
            <a:avLst/>
            <a:gdLst>
              <a:gd name="connsiteX0" fmla="*/ 0 w 4610100"/>
              <a:gd name="connsiteY0" fmla="*/ 0 h 6858000"/>
              <a:gd name="connsiteX1" fmla="*/ 4610100 w 4610100"/>
              <a:gd name="connsiteY1" fmla="*/ 0 h 6858000"/>
              <a:gd name="connsiteX2" fmla="*/ 4610100 w 4610100"/>
              <a:gd name="connsiteY2" fmla="*/ 6858000 h 6858000"/>
              <a:gd name="connsiteX3" fmla="*/ 0 w 46101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610100" h="6858000">
                <a:moveTo>
                  <a:pt x="0" y="0"/>
                </a:moveTo>
                <a:lnTo>
                  <a:pt x="4610100" y="0"/>
                </a:lnTo>
                <a:lnTo>
                  <a:pt x="4610100" y="6858000"/>
                </a:lnTo>
                <a:lnTo>
                  <a:pt x="0" y="6858000"/>
                </a:lnTo>
                <a:close/>
              </a:path>
            </a:pathLst>
          </a:custGeom>
        </p:spPr>
        <p:txBody>
          <a:bodyPr wrap="square">
            <a:noAutofit/>
          </a:bodyPr>
          <a:lstStyle/>
          <a:p>
            <a:endParaRPr lang="en-ID"/>
          </a:p>
        </p:txBody>
      </p:sp>
    </p:spTree>
    <p:extLst>
      <p:ext uri="{BB962C8B-B14F-4D97-AF65-F5344CB8AC3E}">
        <p14:creationId xmlns:p14="http://schemas.microsoft.com/office/powerpoint/2010/main" val="3285560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9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99EBEC9-834D-43BC-8048-E843F01A8BD8}"/>
              </a:ext>
            </a:extLst>
          </p:cNvPr>
          <p:cNvSpPr/>
          <p:nvPr userDrawn="1"/>
        </p:nvSpPr>
        <p:spPr>
          <a:xfrm>
            <a:off x="0" y="87526"/>
            <a:ext cx="12192000" cy="6858000"/>
          </a:xfrm>
          <a:prstGeom prst="rect">
            <a:avLst/>
          </a:prstGeom>
          <a:gradFill flip="none" rotWithShape="1">
            <a:gsLst>
              <a:gs pos="0">
                <a:schemeClr val="accent6">
                  <a:alpha val="55000"/>
                </a:schemeClr>
              </a:gs>
              <a:gs pos="43000">
                <a:schemeClr val="accent5">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5" name="Picture Placeholder 4">
            <a:extLst>
              <a:ext uri="{FF2B5EF4-FFF2-40B4-BE49-F238E27FC236}">
                <a16:creationId xmlns:a16="http://schemas.microsoft.com/office/drawing/2014/main" id="{8C68B83B-43C8-44CD-852F-5F3707DCEBA4}"/>
              </a:ext>
            </a:extLst>
          </p:cNvPr>
          <p:cNvSpPr>
            <a:spLocks noGrp="1"/>
          </p:cNvSpPr>
          <p:nvPr>
            <p:ph type="pic" sz="quarter" idx="10" hasCustomPrompt="1"/>
          </p:nvPr>
        </p:nvSpPr>
        <p:spPr>
          <a:xfrm>
            <a:off x="3545532" y="0"/>
            <a:ext cx="5100936" cy="6858000"/>
          </a:xfrm>
          <a:custGeom>
            <a:avLst/>
            <a:gdLst>
              <a:gd name="connsiteX0" fmla="*/ 0 w 5100936"/>
              <a:gd name="connsiteY0" fmla="*/ 0 h 6858000"/>
              <a:gd name="connsiteX1" fmla="*/ 5100936 w 5100936"/>
              <a:gd name="connsiteY1" fmla="*/ 0 h 6858000"/>
              <a:gd name="connsiteX2" fmla="*/ 5100936 w 5100936"/>
              <a:gd name="connsiteY2" fmla="*/ 6858000 h 6858000"/>
              <a:gd name="connsiteX3" fmla="*/ 0 w 510093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100936" h="6858000">
                <a:moveTo>
                  <a:pt x="0" y="0"/>
                </a:moveTo>
                <a:lnTo>
                  <a:pt x="5100936" y="0"/>
                </a:lnTo>
                <a:lnTo>
                  <a:pt x="5100936" y="6858000"/>
                </a:lnTo>
                <a:lnTo>
                  <a:pt x="0" y="6858000"/>
                </a:lnTo>
                <a:close/>
              </a:path>
            </a:pathLst>
          </a:custGeom>
          <a:noFill/>
          <a:effectLst>
            <a:outerShdw blurRad="1003300" dist="952500" dir="2700000" sx="86000" sy="86000" algn="tl" rotWithShape="0">
              <a:prstClr val="black">
                <a:alpha val="22000"/>
              </a:prstClr>
            </a:outerShdw>
          </a:effectLst>
        </p:spPr>
        <p:txBody>
          <a:bodyPr wrap="square">
            <a:no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200">
                <a:solidFill>
                  <a:schemeClr val="bg1">
                    <a:lumMod val="75000"/>
                  </a:schemeClr>
                </a:solidFill>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Image placeholder</a:t>
            </a:r>
            <a:endParaRPr lang="en-GB" dirty="0"/>
          </a:p>
          <a:p>
            <a:endParaRPr lang="en-GB" dirty="0"/>
          </a:p>
        </p:txBody>
      </p:sp>
    </p:spTree>
    <p:extLst>
      <p:ext uri="{BB962C8B-B14F-4D97-AF65-F5344CB8AC3E}">
        <p14:creationId xmlns:p14="http://schemas.microsoft.com/office/powerpoint/2010/main" val="1118244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3_Dark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B828D8A-96BC-449D-92CE-803FC343D05D}"/>
              </a:ext>
            </a:extLst>
          </p:cNvPr>
          <p:cNvSpPr/>
          <p:nvPr userDrawn="1"/>
        </p:nvSpPr>
        <p:spPr>
          <a:xfrm>
            <a:off x="0" y="87526"/>
            <a:ext cx="12192000" cy="6858000"/>
          </a:xfrm>
          <a:prstGeom prst="rect">
            <a:avLst/>
          </a:prstGeom>
          <a:gradFill flip="none" rotWithShape="1">
            <a:gsLst>
              <a:gs pos="0">
                <a:schemeClr val="accent6">
                  <a:alpha val="55000"/>
                </a:schemeClr>
              </a:gs>
              <a:gs pos="43000">
                <a:schemeClr val="accent5">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8" name="Picture Placeholder 7">
            <a:extLst>
              <a:ext uri="{FF2B5EF4-FFF2-40B4-BE49-F238E27FC236}">
                <a16:creationId xmlns:a16="http://schemas.microsoft.com/office/drawing/2014/main" id="{25D57D53-822B-423F-927E-3EE52C8D1D2F}"/>
              </a:ext>
            </a:extLst>
          </p:cNvPr>
          <p:cNvSpPr>
            <a:spLocks noGrp="1"/>
          </p:cNvSpPr>
          <p:nvPr>
            <p:ph type="pic" sz="quarter" idx="10"/>
          </p:nvPr>
        </p:nvSpPr>
        <p:spPr>
          <a:xfrm>
            <a:off x="4337050" y="1757576"/>
            <a:ext cx="3517900" cy="3517900"/>
          </a:xfrm>
          <a:prstGeom prst="snip2DiagRect">
            <a:avLst/>
          </a:prstGeom>
        </p:spPr>
        <p:txBody>
          <a:bodyPr wrap="square">
            <a:noAutofit/>
          </a:bodyPr>
          <a:lstStyle/>
          <a:p>
            <a:endParaRPr lang="en-ID"/>
          </a:p>
        </p:txBody>
      </p:sp>
    </p:spTree>
    <p:extLst>
      <p:ext uri="{BB962C8B-B14F-4D97-AF65-F5344CB8AC3E}">
        <p14:creationId xmlns:p14="http://schemas.microsoft.com/office/powerpoint/2010/main" val="2397419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1FFB1BD-B621-4D19-93AC-3FAFF521560A}"/>
              </a:ext>
            </a:extLst>
          </p:cNvPr>
          <p:cNvSpPr/>
          <p:nvPr userDrawn="1"/>
        </p:nvSpPr>
        <p:spPr>
          <a:xfrm flipH="1">
            <a:off x="0" y="10705"/>
            <a:ext cx="12192000" cy="6836591"/>
          </a:xfrm>
          <a:prstGeom prst="rect">
            <a:avLst/>
          </a:prstGeom>
          <a:gradFill flip="none" rotWithShape="1">
            <a:gsLst>
              <a:gs pos="0">
                <a:schemeClr val="accent6">
                  <a:alpha val="30000"/>
                </a:schemeClr>
              </a:gs>
              <a:gs pos="84000">
                <a:schemeClr val="accent3">
                  <a:alpha val="0"/>
                </a:schemeClr>
              </a:gs>
            </a:gsLst>
            <a:path path="circle">
              <a:fillToRect l="50000" t="50000" r="50000" b="50000"/>
            </a:path>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Tree>
    <p:extLst>
      <p:ext uri="{BB962C8B-B14F-4D97-AF65-F5344CB8AC3E}">
        <p14:creationId xmlns:p14="http://schemas.microsoft.com/office/powerpoint/2010/main" val="1320364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3681D13B-6CD5-4734-B0D2-5717CEC008F9}"/>
              </a:ext>
            </a:extLst>
          </p:cNvPr>
          <p:cNvSpPr>
            <a:spLocks noGrp="1"/>
          </p:cNvSpPr>
          <p:nvPr>
            <p:ph type="pic" sz="quarter" idx="10"/>
          </p:nvPr>
        </p:nvSpPr>
        <p:spPr>
          <a:xfrm>
            <a:off x="0" y="0"/>
            <a:ext cx="12192000" cy="3619188"/>
          </a:xfrm>
          <a:custGeom>
            <a:avLst/>
            <a:gdLst>
              <a:gd name="connsiteX0" fmla="*/ 0 w 12192000"/>
              <a:gd name="connsiteY0" fmla="*/ 0 h 3619188"/>
              <a:gd name="connsiteX1" fmla="*/ 12192000 w 12192000"/>
              <a:gd name="connsiteY1" fmla="*/ 0 h 3619188"/>
              <a:gd name="connsiteX2" fmla="*/ 12192000 w 12192000"/>
              <a:gd name="connsiteY2" fmla="*/ 3619188 h 3619188"/>
              <a:gd name="connsiteX3" fmla="*/ 0 w 12192000"/>
              <a:gd name="connsiteY3" fmla="*/ 3619188 h 3619188"/>
            </a:gdLst>
            <a:ahLst/>
            <a:cxnLst>
              <a:cxn ang="0">
                <a:pos x="connsiteX0" y="connsiteY0"/>
              </a:cxn>
              <a:cxn ang="0">
                <a:pos x="connsiteX1" y="connsiteY1"/>
              </a:cxn>
              <a:cxn ang="0">
                <a:pos x="connsiteX2" y="connsiteY2"/>
              </a:cxn>
              <a:cxn ang="0">
                <a:pos x="connsiteX3" y="connsiteY3"/>
              </a:cxn>
            </a:cxnLst>
            <a:rect l="l" t="t" r="r" b="b"/>
            <a:pathLst>
              <a:path w="12192000" h="3619188">
                <a:moveTo>
                  <a:pt x="0" y="0"/>
                </a:moveTo>
                <a:lnTo>
                  <a:pt x="12192000" y="0"/>
                </a:lnTo>
                <a:lnTo>
                  <a:pt x="12192000" y="3619188"/>
                </a:lnTo>
                <a:lnTo>
                  <a:pt x="0" y="3619188"/>
                </a:lnTo>
                <a:close/>
              </a:path>
            </a:pathLst>
          </a:custGeom>
        </p:spPr>
        <p:txBody>
          <a:bodyPr wrap="square">
            <a:noAutofit/>
          </a:bodyPr>
          <a:lstStyle/>
          <a:p>
            <a:endParaRPr lang="en-ID"/>
          </a:p>
        </p:txBody>
      </p:sp>
    </p:spTree>
    <p:extLst>
      <p:ext uri="{BB962C8B-B14F-4D97-AF65-F5344CB8AC3E}">
        <p14:creationId xmlns:p14="http://schemas.microsoft.com/office/powerpoint/2010/main" val="1315537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C19712A8-80CD-41C2-A7AC-943A2EC89BC6}"/>
              </a:ext>
            </a:extLst>
          </p:cNvPr>
          <p:cNvSpPr>
            <a:spLocks noGrp="1"/>
          </p:cNvSpPr>
          <p:nvPr>
            <p:ph type="pic" sz="quarter" idx="10"/>
          </p:nvPr>
        </p:nvSpPr>
        <p:spPr>
          <a:xfrm>
            <a:off x="0" y="0"/>
            <a:ext cx="12192000" cy="6858000"/>
          </a:xfrm>
          <a:prstGeom prst="rect">
            <a:avLst/>
          </a:prstGeom>
        </p:spPr>
        <p:txBody>
          <a:bodyPr/>
          <a:lstStyle/>
          <a:p>
            <a:endParaRPr lang="en-ID"/>
          </a:p>
        </p:txBody>
      </p:sp>
    </p:spTree>
    <p:extLst>
      <p:ext uri="{BB962C8B-B14F-4D97-AF65-F5344CB8AC3E}">
        <p14:creationId xmlns:p14="http://schemas.microsoft.com/office/powerpoint/2010/main" val="3232128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2EC32582-A084-4BC6-AD12-32FB39D30657}"/>
              </a:ext>
            </a:extLst>
          </p:cNvPr>
          <p:cNvSpPr/>
          <p:nvPr userDrawn="1"/>
        </p:nvSpPr>
        <p:spPr>
          <a:xfrm flipH="1">
            <a:off x="0" y="0"/>
            <a:ext cx="12192000" cy="6858000"/>
          </a:xfrm>
          <a:prstGeom prst="rect">
            <a:avLst/>
          </a:prstGeom>
          <a:gradFill flip="none" rotWithShape="1">
            <a:gsLst>
              <a:gs pos="0">
                <a:schemeClr val="accent6">
                  <a:alpha val="30000"/>
                </a:schemeClr>
              </a:gs>
              <a:gs pos="84000">
                <a:schemeClr val="accent3">
                  <a:alpha val="0"/>
                </a:schemeClr>
              </a:gs>
            </a:gsLst>
            <a:lin ang="135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ID" dirty="0"/>
          </a:p>
        </p:txBody>
      </p:sp>
      <p:sp>
        <p:nvSpPr>
          <p:cNvPr id="23" name="Picture Placeholder 22">
            <a:extLst>
              <a:ext uri="{FF2B5EF4-FFF2-40B4-BE49-F238E27FC236}">
                <a16:creationId xmlns:a16="http://schemas.microsoft.com/office/drawing/2014/main" id="{D3C89F3B-D9CA-42D5-B30C-C92566E08F80}"/>
              </a:ext>
            </a:extLst>
          </p:cNvPr>
          <p:cNvSpPr>
            <a:spLocks noGrp="1"/>
          </p:cNvSpPr>
          <p:nvPr userDrawn="1">
            <p:ph type="pic" sz="quarter" idx="10"/>
          </p:nvPr>
        </p:nvSpPr>
        <p:spPr>
          <a:xfrm>
            <a:off x="5950856" y="0"/>
            <a:ext cx="3120572" cy="4267200"/>
          </a:xfrm>
          <a:custGeom>
            <a:avLst/>
            <a:gdLst>
              <a:gd name="connsiteX0" fmla="*/ 0 w 3120572"/>
              <a:gd name="connsiteY0" fmla="*/ 0 h 4572000"/>
              <a:gd name="connsiteX1" fmla="*/ 3120572 w 3120572"/>
              <a:gd name="connsiteY1" fmla="*/ 0 h 4572000"/>
              <a:gd name="connsiteX2" fmla="*/ 3120572 w 3120572"/>
              <a:gd name="connsiteY2" fmla="*/ 4572000 h 4572000"/>
              <a:gd name="connsiteX3" fmla="*/ 0 w 3120572"/>
              <a:gd name="connsiteY3" fmla="*/ 4572000 h 4572000"/>
            </a:gdLst>
            <a:ahLst/>
            <a:cxnLst>
              <a:cxn ang="0">
                <a:pos x="connsiteX0" y="connsiteY0"/>
              </a:cxn>
              <a:cxn ang="0">
                <a:pos x="connsiteX1" y="connsiteY1"/>
              </a:cxn>
              <a:cxn ang="0">
                <a:pos x="connsiteX2" y="connsiteY2"/>
              </a:cxn>
              <a:cxn ang="0">
                <a:pos x="connsiteX3" y="connsiteY3"/>
              </a:cxn>
            </a:cxnLst>
            <a:rect l="l" t="t" r="r" b="b"/>
            <a:pathLst>
              <a:path w="3120572" h="4572000">
                <a:moveTo>
                  <a:pt x="0" y="0"/>
                </a:moveTo>
                <a:lnTo>
                  <a:pt x="3120572" y="0"/>
                </a:lnTo>
                <a:lnTo>
                  <a:pt x="3120572" y="4572000"/>
                </a:lnTo>
                <a:lnTo>
                  <a:pt x="0" y="4572000"/>
                </a:lnTo>
                <a:close/>
              </a:path>
            </a:pathLst>
          </a:custGeom>
        </p:spPr>
        <p:txBody>
          <a:bodyPr wrap="square">
            <a:noAutofit/>
          </a:bodyPr>
          <a:lstStyle/>
          <a:p>
            <a:endParaRPr lang="en-ID"/>
          </a:p>
        </p:txBody>
      </p:sp>
      <p:sp>
        <p:nvSpPr>
          <p:cNvPr id="24" name="Picture Placeholder 23">
            <a:extLst>
              <a:ext uri="{FF2B5EF4-FFF2-40B4-BE49-F238E27FC236}">
                <a16:creationId xmlns:a16="http://schemas.microsoft.com/office/drawing/2014/main" id="{3BD13E7D-516F-4644-9A69-1DEA953729D4}"/>
              </a:ext>
            </a:extLst>
          </p:cNvPr>
          <p:cNvSpPr>
            <a:spLocks noGrp="1"/>
          </p:cNvSpPr>
          <p:nvPr userDrawn="1">
            <p:ph type="pic" sz="quarter" idx="11"/>
          </p:nvPr>
        </p:nvSpPr>
        <p:spPr>
          <a:xfrm>
            <a:off x="9071428" y="0"/>
            <a:ext cx="3120572" cy="4267200"/>
          </a:xfrm>
          <a:custGeom>
            <a:avLst/>
            <a:gdLst>
              <a:gd name="connsiteX0" fmla="*/ 0 w 3120572"/>
              <a:gd name="connsiteY0" fmla="*/ 0 h 4572000"/>
              <a:gd name="connsiteX1" fmla="*/ 3120572 w 3120572"/>
              <a:gd name="connsiteY1" fmla="*/ 0 h 4572000"/>
              <a:gd name="connsiteX2" fmla="*/ 3120572 w 3120572"/>
              <a:gd name="connsiteY2" fmla="*/ 4572000 h 4572000"/>
              <a:gd name="connsiteX3" fmla="*/ 0 w 3120572"/>
              <a:gd name="connsiteY3" fmla="*/ 4572000 h 4572000"/>
            </a:gdLst>
            <a:ahLst/>
            <a:cxnLst>
              <a:cxn ang="0">
                <a:pos x="connsiteX0" y="connsiteY0"/>
              </a:cxn>
              <a:cxn ang="0">
                <a:pos x="connsiteX1" y="connsiteY1"/>
              </a:cxn>
              <a:cxn ang="0">
                <a:pos x="connsiteX2" y="connsiteY2"/>
              </a:cxn>
              <a:cxn ang="0">
                <a:pos x="connsiteX3" y="connsiteY3"/>
              </a:cxn>
            </a:cxnLst>
            <a:rect l="l" t="t" r="r" b="b"/>
            <a:pathLst>
              <a:path w="3120572" h="4572000">
                <a:moveTo>
                  <a:pt x="0" y="0"/>
                </a:moveTo>
                <a:lnTo>
                  <a:pt x="3120572" y="0"/>
                </a:lnTo>
                <a:lnTo>
                  <a:pt x="3120572" y="4572000"/>
                </a:lnTo>
                <a:lnTo>
                  <a:pt x="0" y="4572000"/>
                </a:lnTo>
                <a:close/>
              </a:path>
            </a:pathLst>
          </a:custGeom>
        </p:spPr>
        <p:txBody>
          <a:bodyPr wrap="square">
            <a:noAutofit/>
          </a:bodyPr>
          <a:lstStyle/>
          <a:p>
            <a:endParaRPr lang="en-ID"/>
          </a:p>
        </p:txBody>
      </p:sp>
    </p:spTree>
    <p:extLst>
      <p:ext uri="{BB962C8B-B14F-4D97-AF65-F5344CB8AC3E}">
        <p14:creationId xmlns:p14="http://schemas.microsoft.com/office/powerpoint/2010/main" val="4064737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5_Custom Layou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90052CE-F196-405B-A632-E2D7038A47C4}"/>
              </a:ext>
            </a:extLst>
          </p:cNvPr>
          <p:cNvSpPr>
            <a:spLocks noGrp="1"/>
          </p:cNvSpPr>
          <p:nvPr>
            <p:ph type="pic" sz="quarter" idx="10"/>
          </p:nvPr>
        </p:nvSpPr>
        <p:spPr>
          <a:xfrm>
            <a:off x="0" y="0"/>
            <a:ext cx="12192000" cy="5200650"/>
          </a:xfrm>
          <a:custGeom>
            <a:avLst/>
            <a:gdLst>
              <a:gd name="connsiteX0" fmla="*/ 0 w 12192000"/>
              <a:gd name="connsiteY0" fmla="*/ 0 h 5200650"/>
              <a:gd name="connsiteX1" fmla="*/ 12192000 w 12192000"/>
              <a:gd name="connsiteY1" fmla="*/ 0 h 5200650"/>
              <a:gd name="connsiteX2" fmla="*/ 12192000 w 12192000"/>
              <a:gd name="connsiteY2" fmla="*/ 5200650 h 5200650"/>
              <a:gd name="connsiteX3" fmla="*/ 0 w 12192000"/>
              <a:gd name="connsiteY3" fmla="*/ 5200650 h 5200650"/>
            </a:gdLst>
            <a:ahLst/>
            <a:cxnLst>
              <a:cxn ang="0">
                <a:pos x="connsiteX0" y="connsiteY0"/>
              </a:cxn>
              <a:cxn ang="0">
                <a:pos x="connsiteX1" y="connsiteY1"/>
              </a:cxn>
              <a:cxn ang="0">
                <a:pos x="connsiteX2" y="connsiteY2"/>
              </a:cxn>
              <a:cxn ang="0">
                <a:pos x="connsiteX3" y="connsiteY3"/>
              </a:cxn>
            </a:cxnLst>
            <a:rect l="l" t="t" r="r" b="b"/>
            <a:pathLst>
              <a:path w="12192000" h="5200650">
                <a:moveTo>
                  <a:pt x="0" y="0"/>
                </a:moveTo>
                <a:lnTo>
                  <a:pt x="12192000" y="0"/>
                </a:lnTo>
                <a:lnTo>
                  <a:pt x="12192000" y="5200650"/>
                </a:lnTo>
                <a:lnTo>
                  <a:pt x="0" y="5200650"/>
                </a:lnTo>
                <a:close/>
              </a:path>
            </a:pathLst>
          </a:custGeom>
        </p:spPr>
        <p:txBody>
          <a:bodyPr wrap="square">
            <a:noAutofit/>
          </a:bodyPr>
          <a:lstStyle>
            <a:lvl1pPr>
              <a:defRPr sz="1400">
                <a:solidFill>
                  <a:schemeClr val="bg1">
                    <a:lumMod val="75000"/>
                  </a:schemeClr>
                </a:solidFill>
              </a:defRPr>
            </a:lvl1pPr>
          </a:lstStyle>
          <a:p>
            <a:endParaRPr lang="id-ID"/>
          </a:p>
        </p:txBody>
      </p:sp>
    </p:spTree>
    <p:extLst>
      <p:ext uri="{BB962C8B-B14F-4D97-AF65-F5344CB8AC3E}">
        <p14:creationId xmlns:p14="http://schemas.microsoft.com/office/powerpoint/2010/main" val="27918134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8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A9BCD71-696F-486F-968C-57B27208025B}"/>
              </a:ext>
            </a:extLst>
          </p:cNvPr>
          <p:cNvSpPr>
            <a:spLocks noGrp="1"/>
          </p:cNvSpPr>
          <p:nvPr>
            <p:ph type="pic" sz="quarter" idx="10"/>
          </p:nvPr>
        </p:nvSpPr>
        <p:spPr>
          <a:xfrm>
            <a:off x="0" y="0"/>
            <a:ext cx="5080000" cy="6858000"/>
          </a:xfrm>
          <a:custGeom>
            <a:avLst/>
            <a:gdLst>
              <a:gd name="connsiteX0" fmla="*/ 0 w 12192000"/>
              <a:gd name="connsiteY0" fmla="*/ 0 h 3251200"/>
              <a:gd name="connsiteX1" fmla="*/ 12192000 w 12192000"/>
              <a:gd name="connsiteY1" fmla="*/ 0 h 3251200"/>
              <a:gd name="connsiteX2" fmla="*/ 12192000 w 12192000"/>
              <a:gd name="connsiteY2" fmla="*/ 3251200 h 3251200"/>
              <a:gd name="connsiteX3" fmla="*/ 0 w 12192000"/>
              <a:gd name="connsiteY3" fmla="*/ 3251200 h 3251200"/>
            </a:gdLst>
            <a:ahLst/>
            <a:cxnLst>
              <a:cxn ang="0">
                <a:pos x="connsiteX0" y="connsiteY0"/>
              </a:cxn>
              <a:cxn ang="0">
                <a:pos x="connsiteX1" y="connsiteY1"/>
              </a:cxn>
              <a:cxn ang="0">
                <a:pos x="connsiteX2" y="connsiteY2"/>
              </a:cxn>
              <a:cxn ang="0">
                <a:pos x="connsiteX3" y="connsiteY3"/>
              </a:cxn>
            </a:cxnLst>
            <a:rect l="l" t="t" r="r" b="b"/>
            <a:pathLst>
              <a:path w="12192000" h="3251200">
                <a:moveTo>
                  <a:pt x="0" y="0"/>
                </a:moveTo>
                <a:lnTo>
                  <a:pt x="12192000" y="0"/>
                </a:lnTo>
                <a:lnTo>
                  <a:pt x="12192000" y="3251200"/>
                </a:lnTo>
                <a:lnTo>
                  <a:pt x="0" y="3251200"/>
                </a:lnTo>
                <a:close/>
              </a:path>
            </a:pathLst>
          </a:custGeom>
          <a:solidFill>
            <a:schemeClr val="tx1">
              <a:lumMod val="65000"/>
              <a:lumOff val="35000"/>
              <a:alpha val="10000"/>
            </a:schemeClr>
          </a:solidFill>
        </p:spPr>
        <p:txBody>
          <a:bodyPr wrap="square" anchor="ctr">
            <a:noAutofit/>
          </a:bodyPr>
          <a:lstStyle>
            <a:lvl1pPr>
              <a:defRPr lang="en-US" sz="1200">
                <a:solidFill>
                  <a:schemeClr val="bg1">
                    <a:lumMod val="75000"/>
                  </a:schemeClr>
                </a:solidFill>
              </a:defRPr>
            </a:lvl1pPr>
          </a:lstStyle>
          <a:p>
            <a:pPr marL="0" lvl="0" indent="0" algn="ctr">
              <a:buNone/>
            </a:pPr>
            <a:endParaRPr lang="en-US"/>
          </a:p>
        </p:txBody>
      </p:sp>
      <p:sp>
        <p:nvSpPr>
          <p:cNvPr id="3" name="Rectangle 2">
            <a:extLst>
              <a:ext uri="{FF2B5EF4-FFF2-40B4-BE49-F238E27FC236}">
                <a16:creationId xmlns:a16="http://schemas.microsoft.com/office/drawing/2014/main" id="{4906FE95-5749-4D5D-8B71-5371D99DF790}"/>
              </a:ext>
            </a:extLst>
          </p:cNvPr>
          <p:cNvSpPr/>
          <p:nvPr userDrawn="1"/>
        </p:nvSpPr>
        <p:spPr>
          <a:xfrm rot="10800000" flipH="1" flipV="1">
            <a:off x="5088567" y="21409"/>
            <a:ext cx="7100513" cy="6836591"/>
          </a:xfrm>
          <a:prstGeom prst="rect">
            <a:avLst/>
          </a:prstGeom>
          <a:gradFill flip="none" rotWithShape="1">
            <a:gsLst>
              <a:gs pos="0">
                <a:schemeClr val="accent6">
                  <a:alpha val="30000"/>
                </a:schemeClr>
              </a:gs>
              <a:gs pos="84000">
                <a:schemeClr val="accent3">
                  <a:alpha val="0"/>
                </a:schemeClr>
              </a:gs>
            </a:gsLst>
            <a:lin ang="135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Tree>
    <p:extLst>
      <p:ext uri="{BB962C8B-B14F-4D97-AF65-F5344CB8AC3E}">
        <p14:creationId xmlns:p14="http://schemas.microsoft.com/office/powerpoint/2010/main" val="241682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Light1">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756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5FB871E-EED6-498C-813A-B002A5EA61B0}"/>
              </a:ext>
            </a:extLst>
          </p:cNvPr>
          <p:cNvSpPr/>
          <p:nvPr userDrawn="1"/>
        </p:nvSpPr>
        <p:spPr>
          <a:xfrm rot="10800000" flipH="1" flipV="1">
            <a:off x="0" y="10705"/>
            <a:ext cx="12192000" cy="6836591"/>
          </a:xfrm>
          <a:prstGeom prst="rect">
            <a:avLst/>
          </a:prstGeom>
          <a:gradFill flip="none" rotWithShape="1">
            <a:gsLst>
              <a:gs pos="0">
                <a:schemeClr val="accent6">
                  <a:alpha val="30000"/>
                </a:schemeClr>
              </a:gs>
              <a:gs pos="84000">
                <a:schemeClr val="accent3">
                  <a:alpha val="0"/>
                </a:schemeClr>
              </a:gs>
            </a:gsLst>
            <a:lin ang="135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20" name="Picture Placeholder 19">
            <a:extLst>
              <a:ext uri="{FF2B5EF4-FFF2-40B4-BE49-F238E27FC236}">
                <a16:creationId xmlns:a16="http://schemas.microsoft.com/office/drawing/2014/main" id="{619DCFCF-CC55-47F6-8515-3694402084F7}"/>
              </a:ext>
            </a:extLst>
          </p:cNvPr>
          <p:cNvSpPr>
            <a:spLocks noGrp="1"/>
          </p:cNvSpPr>
          <p:nvPr>
            <p:ph type="pic" sz="quarter" idx="11"/>
          </p:nvPr>
        </p:nvSpPr>
        <p:spPr>
          <a:xfrm>
            <a:off x="4254503" y="-2"/>
            <a:ext cx="3230655" cy="2917138"/>
          </a:xfrm>
          <a:custGeom>
            <a:avLst/>
            <a:gdLst>
              <a:gd name="connsiteX0" fmla="*/ 1151571 w 3230655"/>
              <a:gd name="connsiteY0" fmla="*/ 0 h 2917138"/>
              <a:gd name="connsiteX1" fmla="*/ 3230655 w 3230655"/>
              <a:gd name="connsiteY1" fmla="*/ 0 h 2917138"/>
              <a:gd name="connsiteX2" fmla="*/ 3230655 w 3230655"/>
              <a:gd name="connsiteY2" fmla="*/ 413703 h 2917138"/>
              <a:gd name="connsiteX3" fmla="*/ 0 w 3230655"/>
              <a:gd name="connsiteY3" fmla="*/ 2917138 h 2917138"/>
              <a:gd name="connsiteX4" fmla="*/ 0 w 3230655"/>
              <a:gd name="connsiteY4" fmla="*/ 892352 h 2917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30655" h="2917138">
                <a:moveTo>
                  <a:pt x="1151571" y="0"/>
                </a:moveTo>
                <a:lnTo>
                  <a:pt x="3230655" y="0"/>
                </a:lnTo>
                <a:lnTo>
                  <a:pt x="3230655" y="413703"/>
                </a:lnTo>
                <a:lnTo>
                  <a:pt x="0" y="2917138"/>
                </a:lnTo>
                <a:lnTo>
                  <a:pt x="0" y="892352"/>
                </a:lnTo>
                <a:close/>
              </a:path>
            </a:pathLst>
          </a:custGeom>
        </p:spPr>
        <p:txBody>
          <a:bodyPr wrap="square">
            <a:noAutofit/>
          </a:bodyPr>
          <a:lstStyle/>
          <a:p>
            <a:endParaRPr lang="en-ID"/>
          </a:p>
        </p:txBody>
      </p:sp>
      <p:sp>
        <p:nvSpPr>
          <p:cNvPr id="27" name="Picture Placeholder 26">
            <a:extLst>
              <a:ext uri="{FF2B5EF4-FFF2-40B4-BE49-F238E27FC236}">
                <a16:creationId xmlns:a16="http://schemas.microsoft.com/office/drawing/2014/main" id="{3DD5C347-27EC-4640-B34B-300F15B48A6E}"/>
              </a:ext>
            </a:extLst>
          </p:cNvPr>
          <p:cNvSpPr>
            <a:spLocks noGrp="1"/>
          </p:cNvSpPr>
          <p:nvPr>
            <p:ph type="pic" sz="quarter" idx="12"/>
          </p:nvPr>
        </p:nvSpPr>
        <p:spPr>
          <a:xfrm>
            <a:off x="-159657" y="-566057"/>
            <a:ext cx="4414155" cy="7424059"/>
          </a:xfrm>
          <a:custGeom>
            <a:avLst/>
            <a:gdLst>
              <a:gd name="connsiteX0" fmla="*/ 0 w 4414155"/>
              <a:gd name="connsiteY0" fmla="*/ 0 h 7424059"/>
              <a:gd name="connsiteX1" fmla="*/ 4414155 w 4414155"/>
              <a:gd name="connsiteY1" fmla="*/ 3420529 h 7424059"/>
              <a:gd name="connsiteX2" fmla="*/ 4414155 w 4414155"/>
              <a:gd name="connsiteY2" fmla="*/ 7424059 h 7424059"/>
              <a:gd name="connsiteX3" fmla="*/ 0 w 4414155"/>
              <a:gd name="connsiteY3" fmla="*/ 4003530 h 7424059"/>
            </a:gdLst>
            <a:ahLst/>
            <a:cxnLst>
              <a:cxn ang="0">
                <a:pos x="connsiteX0" y="connsiteY0"/>
              </a:cxn>
              <a:cxn ang="0">
                <a:pos x="connsiteX1" y="connsiteY1"/>
              </a:cxn>
              <a:cxn ang="0">
                <a:pos x="connsiteX2" y="connsiteY2"/>
              </a:cxn>
              <a:cxn ang="0">
                <a:pos x="connsiteX3" y="connsiteY3"/>
              </a:cxn>
            </a:cxnLst>
            <a:rect l="l" t="t" r="r" b="b"/>
            <a:pathLst>
              <a:path w="4414155" h="7424059">
                <a:moveTo>
                  <a:pt x="0" y="0"/>
                </a:moveTo>
                <a:lnTo>
                  <a:pt x="4414155" y="3420529"/>
                </a:lnTo>
                <a:lnTo>
                  <a:pt x="4414155" y="7424059"/>
                </a:lnTo>
                <a:lnTo>
                  <a:pt x="0" y="4003530"/>
                </a:lnTo>
                <a:close/>
              </a:path>
            </a:pathLst>
          </a:custGeom>
        </p:spPr>
        <p:txBody>
          <a:bodyPr wrap="square">
            <a:noAutofit/>
          </a:bodyPr>
          <a:lstStyle/>
          <a:p>
            <a:endParaRPr lang="en-ID"/>
          </a:p>
        </p:txBody>
      </p:sp>
    </p:spTree>
    <p:extLst>
      <p:ext uri="{BB962C8B-B14F-4D97-AF65-F5344CB8AC3E}">
        <p14:creationId xmlns:p14="http://schemas.microsoft.com/office/powerpoint/2010/main" val="1298619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4915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3" r:id="rId4"/>
    <p:sldLayoutId id="2147483654" r:id="rId5"/>
    <p:sldLayoutId id="2147483656" r:id="rId6"/>
    <p:sldLayoutId id="2147483657" r:id="rId7"/>
    <p:sldLayoutId id="2147483659" r:id="rId8"/>
    <p:sldLayoutId id="2147483661" r:id="rId9"/>
    <p:sldLayoutId id="2147483662" r:id="rId10"/>
    <p:sldLayoutId id="2147483663" r:id="rId11"/>
    <p:sldLayoutId id="2147483664" r:id="rId12"/>
    <p:sldLayoutId id="214748366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userDrawn="1">
          <p15:clr>
            <a:srgbClr val="F26B43"/>
          </p15:clr>
        </p15:guide>
        <p15:guide id="2" pos="7015" userDrawn="1">
          <p15:clr>
            <a:srgbClr val="F26B43"/>
          </p15:clr>
        </p15:guide>
        <p15:guide id="3" orient="horz" pos="686" userDrawn="1">
          <p15:clr>
            <a:srgbClr val="F26B43"/>
          </p15:clr>
        </p15:guide>
        <p15:guide id="4" orient="horz" pos="3657" userDrawn="1">
          <p15:clr>
            <a:srgbClr val="F26B43"/>
          </p15:clr>
        </p15:guide>
        <p15:guide id="5" pos="461" userDrawn="1">
          <p15:clr>
            <a:srgbClr val="F26B43"/>
          </p15:clr>
        </p15:guide>
        <p15:guide id="6" pos="7219" userDrawn="1">
          <p15:clr>
            <a:srgbClr val="F26B43"/>
          </p15:clr>
        </p15:guide>
        <p15:guide id="7" orient="horz" pos="459" userDrawn="1">
          <p15:clr>
            <a:srgbClr val="F26B43"/>
          </p15:clr>
        </p15:guide>
        <p15:guide id="8" orient="horz" pos="386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gif"/><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5.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image" Target="../media/image9.gi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260537-AA34-FE78-2162-B3C446B5CF65}"/>
              </a:ext>
            </a:extLst>
          </p:cNvPr>
          <p:cNvPicPr>
            <a:picLocks noChangeAspect="1"/>
          </p:cNvPicPr>
          <p:nvPr/>
        </p:nvPicPr>
        <p:blipFill>
          <a:blip r:embed="rId2">
            <a:alphaModFix amt="15000"/>
            <a:extLst>
              <a:ext uri="{28A0092B-C50C-407E-A947-70E740481C1C}">
                <a14:useLocalDpi xmlns:a14="http://schemas.microsoft.com/office/drawing/2010/main" val="0"/>
              </a:ext>
            </a:extLst>
          </a:blip>
          <a:srcRect t="12522" b="14151"/>
          <a:stretch>
            <a:fillRect/>
          </a:stretch>
        </p:blipFill>
        <p:spPr>
          <a:xfrm>
            <a:off x="0" y="0"/>
            <a:ext cx="12192000" cy="6858000"/>
          </a:xfrm>
          <a:prstGeom prst="rect">
            <a:avLst/>
          </a:prstGeom>
        </p:spPr>
      </p:pic>
      <p:sp>
        <p:nvSpPr>
          <p:cNvPr id="19" name="Cube 18">
            <a:extLst>
              <a:ext uri="{FF2B5EF4-FFF2-40B4-BE49-F238E27FC236}">
                <a16:creationId xmlns:a16="http://schemas.microsoft.com/office/drawing/2014/main" id="{A5B0FDDE-CBD2-4785-A7E3-E05E37B437EB}"/>
              </a:ext>
            </a:extLst>
          </p:cNvPr>
          <p:cNvSpPr/>
          <p:nvPr/>
        </p:nvSpPr>
        <p:spPr>
          <a:xfrm>
            <a:off x="-4365846" y="0"/>
            <a:ext cx="8130763" cy="8500345"/>
          </a:xfrm>
          <a:prstGeom prst="cube">
            <a:avLst>
              <a:gd name="adj" fmla="val 54012"/>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4" name="Cube 23">
            <a:extLst>
              <a:ext uri="{FF2B5EF4-FFF2-40B4-BE49-F238E27FC236}">
                <a16:creationId xmlns:a16="http://schemas.microsoft.com/office/drawing/2014/main" id="{EB7B551F-E43E-4250-9864-064556C973D0}"/>
              </a:ext>
            </a:extLst>
          </p:cNvPr>
          <p:cNvSpPr/>
          <p:nvPr/>
        </p:nvSpPr>
        <p:spPr>
          <a:xfrm>
            <a:off x="9394846" y="5437581"/>
            <a:ext cx="2797154" cy="2924298"/>
          </a:xfrm>
          <a:prstGeom prst="cube">
            <a:avLst>
              <a:gd name="adj" fmla="val 54012"/>
            </a:avLst>
          </a:prstGeom>
          <a:gradFill flip="none" rotWithShape="1">
            <a:gsLst>
              <a:gs pos="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1" name="Cube 20">
            <a:extLst>
              <a:ext uri="{FF2B5EF4-FFF2-40B4-BE49-F238E27FC236}">
                <a16:creationId xmlns:a16="http://schemas.microsoft.com/office/drawing/2014/main" id="{E2BB5201-F8D5-44DF-8FB7-DB8A0DA98398}"/>
              </a:ext>
            </a:extLst>
          </p:cNvPr>
          <p:cNvSpPr/>
          <p:nvPr/>
        </p:nvSpPr>
        <p:spPr>
          <a:xfrm>
            <a:off x="8358025" y="41730"/>
            <a:ext cx="3831771" cy="4005943"/>
          </a:xfrm>
          <a:prstGeom prst="cube">
            <a:avLst>
              <a:gd name="adj" fmla="val 54012"/>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1" name="TextBox 10">
            <a:extLst>
              <a:ext uri="{FF2B5EF4-FFF2-40B4-BE49-F238E27FC236}">
                <a16:creationId xmlns:a16="http://schemas.microsoft.com/office/drawing/2014/main" id="{DD60FDF5-FCB1-44EF-AF67-418AFA55AB2F}"/>
              </a:ext>
            </a:extLst>
          </p:cNvPr>
          <p:cNvSpPr txBox="1"/>
          <p:nvPr/>
        </p:nvSpPr>
        <p:spPr>
          <a:xfrm>
            <a:off x="2180326" y="3462846"/>
            <a:ext cx="7829144" cy="1446550"/>
          </a:xfrm>
          <a:prstGeom prst="rect">
            <a:avLst/>
          </a:prstGeom>
          <a:noFill/>
          <a:effectLst/>
        </p:spPr>
        <p:txBody>
          <a:bodyPr wrap="square" rtlCol="0">
            <a:spAutoFit/>
          </a:bodyPr>
          <a:lstStyle/>
          <a:p>
            <a:pPr algn="ctr"/>
            <a:r>
              <a:rPr lang="en-US" sz="8800" b="1" dirty="0">
                <a:solidFill>
                  <a:schemeClr val="bg1"/>
                </a:solidFill>
                <a:latin typeface="+mj-lt"/>
              </a:rPr>
              <a:t>XSYNERGY</a:t>
            </a:r>
            <a:endParaRPr lang="en-ID" sz="8800" b="1" dirty="0">
              <a:solidFill>
                <a:schemeClr val="bg1"/>
              </a:solidFill>
              <a:latin typeface="+mj-lt"/>
            </a:endParaRPr>
          </a:p>
        </p:txBody>
      </p:sp>
      <p:sp>
        <p:nvSpPr>
          <p:cNvPr id="18" name="TextBox 17">
            <a:extLst>
              <a:ext uri="{FF2B5EF4-FFF2-40B4-BE49-F238E27FC236}">
                <a16:creationId xmlns:a16="http://schemas.microsoft.com/office/drawing/2014/main" id="{FCEC0D30-C605-496A-B52F-597A74163194}"/>
              </a:ext>
            </a:extLst>
          </p:cNvPr>
          <p:cNvSpPr txBox="1"/>
          <p:nvPr/>
        </p:nvSpPr>
        <p:spPr>
          <a:xfrm>
            <a:off x="2424583" y="4678512"/>
            <a:ext cx="7107345" cy="369332"/>
          </a:xfrm>
          <a:prstGeom prst="rect">
            <a:avLst/>
          </a:prstGeom>
          <a:noFill/>
        </p:spPr>
        <p:txBody>
          <a:bodyPr wrap="square">
            <a:spAutoFit/>
          </a:bodyPr>
          <a:lstStyle>
            <a:defPPr>
              <a:defRPr lang="en-US"/>
            </a:defPPr>
            <a:lvl1pPr algn="ctr">
              <a:defRPr sz="1400">
                <a:solidFill>
                  <a:schemeClr val="bg1"/>
                </a:solidFill>
                <a:cs typeface="Space Grotesk" pitchFamily="2" charset="0"/>
              </a:defRPr>
            </a:lvl1pPr>
          </a:lstStyle>
          <a:p>
            <a:r>
              <a:rPr lang="en-US" sz="1800" b="1" dirty="0">
                <a:solidFill>
                  <a:schemeClr val="accent6"/>
                </a:solidFill>
              </a:rPr>
              <a:t>100% DECENTRALIZED MATRIX ECOSYSTEM BACKED BY SOLANA RESERVE </a:t>
            </a:r>
          </a:p>
        </p:txBody>
      </p:sp>
      <p:sp>
        <p:nvSpPr>
          <p:cNvPr id="4" name="TextBox 3">
            <a:extLst>
              <a:ext uri="{FF2B5EF4-FFF2-40B4-BE49-F238E27FC236}">
                <a16:creationId xmlns:a16="http://schemas.microsoft.com/office/drawing/2014/main" id="{40E7DBA3-F1F3-4683-B915-E6F58534D7B8}"/>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Tree>
    <p:extLst>
      <p:ext uri="{BB962C8B-B14F-4D97-AF65-F5344CB8AC3E}">
        <p14:creationId xmlns:p14="http://schemas.microsoft.com/office/powerpoint/2010/main" val="1934856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een lights in a black background&#10;&#10;AI-generated content may be incorrect.">
            <a:extLst>
              <a:ext uri="{FF2B5EF4-FFF2-40B4-BE49-F238E27FC236}">
                <a16:creationId xmlns:a16="http://schemas.microsoft.com/office/drawing/2014/main" id="{782C19E3-A8A8-C490-2323-E29D18764D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5" name="Rectangle 4">
            <a:extLst>
              <a:ext uri="{FF2B5EF4-FFF2-40B4-BE49-F238E27FC236}">
                <a16:creationId xmlns:a16="http://schemas.microsoft.com/office/drawing/2014/main" id="{7D5FC7C9-13F4-1904-2C28-4DA676FDEA7B}"/>
              </a:ext>
            </a:extLst>
          </p:cNvPr>
          <p:cNvSpPr/>
          <p:nvPr/>
        </p:nvSpPr>
        <p:spPr>
          <a:xfrm flipH="1">
            <a:off x="-1893" y="-23721"/>
            <a:ext cx="12192001" cy="6858000"/>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38" name="TextBox 37">
            <a:extLst>
              <a:ext uri="{FF2B5EF4-FFF2-40B4-BE49-F238E27FC236}">
                <a16:creationId xmlns:a16="http://schemas.microsoft.com/office/drawing/2014/main" id="{191E3886-0033-4BB9-A1CA-4FD57EA0806C}"/>
              </a:ext>
            </a:extLst>
          </p:cNvPr>
          <p:cNvSpPr txBox="1"/>
          <p:nvPr/>
        </p:nvSpPr>
        <p:spPr>
          <a:xfrm>
            <a:off x="1302741" y="1012324"/>
            <a:ext cx="9688313" cy="646331"/>
          </a:xfrm>
          <a:prstGeom prst="rect">
            <a:avLst/>
          </a:prstGeom>
          <a:noFill/>
        </p:spPr>
        <p:txBody>
          <a:bodyPr wrap="square" rtlCol="0">
            <a:spAutoFit/>
          </a:bodyPr>
          <a:lstStyle>
            <a:defPPr>
              <a:defRPr lang="id-ID"/>
            </a:defPPr>
            <a:lvl1pPr algn="ctr">
              <a:defRPr sz="3600">
                <a:solidFill>
                  <a:schemeClr val="tx1">
                    <a:lumMod val="65000"/>
                    <a:lumOff val="35000"/>
                  </a:schemeClr>
                </a:solidFill>
                <a:latin typeface="Rajdhani" panose="02000000000000000000" pitchFamily="2" charset="0"/>
                <a:cs typeface="Rajdhani" panose="02000000000000000000" pitchFamily="2" charset="0"/>
              </a:defRPr>
            </a:lvl1pPr>
          </a:lstStyle>
          <a:p>
            <a:r>
              <a:rPr lang="en-US" b="1" dirty="0">
                <a:solidFill>
                  <a:schemeClr val="bg1"/>
                </a:solidFill>
                <a:latin typeface="+mj-lt"/>
                <a:cs typeface="+mn-cs"/>
              </a:rPr>
              <a:t>XSYNERGY </a:t>
            </a:r>
            <a:r>
              <a:rPr lang="en-US" b="1" dirty="0">
                <a:solidFill>
                  <a:schemeClr val="accent6"/>
                </a:solidFill>
                <a:latin typeface="+mj-lt"/>
                <a:cs typeface="+mn-cs"/>
              </a:rPr>
              <a:t>SLOT ENTRY </a:t>
            </a:r>
            <a:r>
              <a:rPr lang="en-US" b="1" dirty="0">
                <a:solidFill>
                  <a:schemeClr val="bg1"/>
                </a:solidFill>
                <a:latin typeface="+mj-lt"/>
                <a:cs typeface="+mn-cs"/>
              </a:rPr>
              <a:t>COSTS</a:t>
            </a:r>
          </a:p>
        </p:txBody>
      </p:sp>
      <p:sp>
        <p:nvSpPr>
          <p:cNvPr id="40" name="Cube 39">
            <a:extLst>
              <a:ext uri="{FF2B5EF4-FFF2-40B4-BE49-F238E27FC236}">
                <a16:creationId xmlns:a16="http://schemas.microsoft.com/office/drawing/2014/main" id="{24FC8BAA-F721-4149-AA76-7198B8198656}"/>
              </a:ext>
            </a:extLst>
          </p:cNvPr>
          <p:cNvSpPr/>
          <p:nvPr/>
        </p:nvSpPr>
        <p:spPr>
          <a:xfrm>
            <a:off x="7164900" y="-28706"/>
            <a:ext cx="5061520" cy="5291590"/>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1" name="Cube 40">
            <a:extLst>
              <a:ext uri="{FF2B5EF4-FFF2-40B4-BE49-F238E27FC236}">
                <a16:creationId xmlns:a16="http://schemas.microsoft.com/office/drawing/2014/main" id="{0AA8E63D-1122-4D5B-8C80-FA1415831E73}"/>
              </a:ext>
            </a:extLst>
          </p:cNvPr>
          <p:cNvSpPr/>
          <p:nvPr/>
        </p:nvSpPr>
        <p:spPr>
          <a:xfrm flipH="1">
            <a:off x="-858413" y="-6787"/>
            <a:ext cx="3831936" cy="4006116"/>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pic>
        <p:nvPicPr>
          <p:cNvPr id="2" name="Picture 1" descr="A green lit up coin&#10;&#10;AI-generated content may be incorrect.">
            <a:extLst>
              <a:ext uri="{FF2B5EF4-FFF2-40B4-BE49-F238E27FC236}">
                <a16:creationId xmlns:a16="http://schemas.microsoft.com/office/drawing/2014/main" id="{9838793E-B8DA-BFC7-3E17-EF3D1CE44E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3" name="TextBox 2">
            <a:extLst>
              <a:ext uri="{FF2B5EF4-FFF2-40B4-BE49-F238E27FC236}">
                <a16:creationId xmlns:a16="http://schemas.microsoft.com/office/drawing/2014/main" id="{BB1999AE-EF90-C212-5C24-F19D662D35C6}"/>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6" name="Rectangle: Rounded Corners 5">
            <a:extLst>
              <a:ext uri="{FF2B5EF4-FFF2-40B4-BE49-F238E27FC236}">
                <a16:creationId xmlns:a16="http://schemas.microsoft.com/office/drawing/2014/main" id="{D0986CE0-9317-D7C0-2996-F48361016BEE}"/>
              </a:ext>
            </a:extLst>
          </p:cNvPr>
          <p:cNvSpPr/>
          <p:nvPr/>
        </p:nvSpPr>
        <p:spPr>
          <a:xfrm>
            <a:off x="1144243" y="208027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58A12137-D3A1-DD6D-B61E-48190225D605}"/>
              </a:ext>
            </a:extLst>
          </p:cNvPr>
          <p:cNvGrpSpPr/>
          <p:nvPr/>
        </p:nvGrpSpPr>
        <p:grpSpPr>
          <a:xfrm>
            <a:off x="898435" y="2191820"/>
            <a:ext cx="616480" cy="528529"/>
            <a:chOff x="3140667" y="2901058"/>
            <a:chExt cx="757038" cy="725949"/>
          </a:xfrm>
          <a:scene3d>
            <a:camera prst="orthographicFront">
              <a:rot lat="0" lon="0" rev="0"/>
            </a:camera>
            <a:lightRig rig="balanced" dir="t">
              <a:rot lat="0" lon="0" rev="8700000"/>
            </a:lightRig>
          </a:scene3d>
        </p:grpSpPr>
        <p:sp>
          <p:nvSpPr>
            <p:cNvPr id="8" name="Rectangle: Rounded Corners 7">
              <a:extLst>
                <a:ext uri="{FF2B5EF4-FFF2-40B4-BE49-F238E27FC236}">
                  <a16:creationId xmlns:a16="http://schemas.microsoft.com/office/drawing/2014/main" id="{359019A5-0512-6FFD-BEEA-8673A8BB5C25}"/>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0" name="任意形状 644">
              <a:extLst>
                <a:ext uri="{FF2B5EF4-FFF2-40B4-BE49-F238E27FC236}">
                  <a16:creationId xmlns:a16="http://schemas.microsoft.com/office/drawing/2014/main" id="{8BC72A53-A0C9-A454-7808-DE0ECA50D5FB}"/>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12" name="Rectangle: Rounded Corners 11">
            <a:extLst>
              <a:ext uri="{FF2B5EF4-FFF2-40B4-BE49-F238E27FC236}">
                <a16:creationId xmlns:a16="http://schemas.microsoft.com/office/drawing/2014/main" id="{45F7A67E-2005-61A3-2768-712C352BCAC6}"/>
              </a:ext>
            </a:extLst>
          </p:cNvPr>
          <p:cNvSpPr/>
          <p:nvPr/>
        </p:nvSpPr>
        <p:spPr>
          <a:xfrm>
            <a:off x="1144243" y="311281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29BE5733-DEB1-334C-90D5-2CF8F8BC6F9A}"/>
              </a:ext>
            </a:extLst>
          </p:cNvPr>
          <p:cNvGrpSpPr/>
          <p:nvPr/>
        </p:nvGrpSpPr>
        <p:grpSpPr>
          <a:xfrm>
            <a:off x="898435" y="3224360"/>
            <a:ext cx="616480" cy="528529"/>
            <a:chOff x="3140667" y="2901058"/>
            <a:chExt cx="757038" cy="725949"/>
          </a:xfrm>
          <a:scene3d>
            <a:camera prst="orthographicFront">
              <a:rot lat="0" lon="0" rev="0"/>
            </a:camera>
            <a:lightRig rig="balanced" dir="t">
              <a:rot lat="0" lon="0" rev="8700000"/>
            </a:lightRig>
          </a:scene3d>
        </p:grpSpPr>
        <p:sp>
          <p:nvSpPr>
            <p:cNvPr id="14" name="Rectangle: Rounded Corners 13">
              <a:extLst>
                <a:ext uri="{FF2B5EF4-FFF2-40B4-BE49-F238E27FC236}">
                  <a16:creationId xmlns:a16="http://schemas.microsoft.com/office/drawing/2014/main" id="{DFE14DA9-DAFB-E663-CF6C-CB0B01BB96A8}"/>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5" name="任意形状 644">
              <a:extLst>
                <a:ext uri="{FF2B5EF4-FFF2-40B4-BE49-F238E27FC236}">
                  <a16:creationId xmlns:a16="http://schemas.microsoft.com/office/drawing/2014/main" id="{569B1FAA-878C-E0C2-1AF5-D795270E2303}"/>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16" name="Rectangle: Rounded Corners 15">
            <a:extLst>
              <a:ext uri="{FF2B5EF4-FFF2-40B4-BE49-F238E27FC236}">
                <a16:creationId xmlns:a16="http://schemas.microsoft.com/office/drawing/2014/main" id="{5BFEA64F-52E8-A7D3-A23D-0DFB10B04CA2}"/>
              </a:ext>
            </a:extLst>
          </p:cNvPr>
          <p:cNvSpPr/>
          <p:nvPr/>
        </p:nvSpPr>
        <p:spPr>
          <a:xfrm>
            <a:off x="3811430" y="208027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FB3FF074-9762-E91B-9AD4-7A86A61CDA28}"/>
              </a:ext>
            </a:extLst>
          </p:cNvPr>
          <p:cNvGrpSpPr/>
          <p:nvPr/>
        </p:nvGrpSpPr>
        <p:grpSpPr>
          <a:xfrm>
            <a:off x="3565622" y="2191820"/>
            <a:ext cx="616480" cy="528529"/>
            <a:chOff x="3140667" y="2901058"/>
            <a:chExt cx="757038" cy="725949"/>
          </a:xfrm>
          <a:scene3d>
            <a:camera prst="orthographicFront">
              <a:rot lat="0" lon="0" rev="0"/>
            </a:camera>
            <a:lightRig rig="balanced" dir="t">
              <a:rot lat="0" lon="0" rev="8700000"/>
            </a:lightRig>
          </a:scene3d>
        </p:grpSpPr>
        <p:sp>
          <p:nvSpPr>
            <p:cNvPr id="18" name="Rectangle: Rounded Corners 17">
              <a:extLst>
                <a:ext uri="{FF2B5EF4-FFF2-40B4-BE49-F238E27FC236}">
                  <a16:creationId xmlns:a16="http://schemas.microsoft.com/office/drawing/2014/main" id="{24B0793F-6265-B9A3-35D4-CAED7895369E}"/>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9" name="任意形状 644">
              <a:extLst>
                <a:ext uri="{FF2B5EF4-FFF2-40B4-BE49-F238E27FC236}">
                  <a16:creationId xmlns:a16="http://schemas.microsoft.com/office/drawing/2014/main" id="{639652A6-AAB6-C23C-BD1C-68F81D8E261E}"/>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20" name="Rectangle: Rounded Corners 19">
            <a:extLst>
              <a:ext uri="{FF2B5EF4-FFF2-40B4-BE49-F238E27FC236}">
                <a16:creationId xmlns:a16="http://schemas.microsoft.com/office/drawing/2014/main" id="{EE6A6D2F-2504-9AD3-D467-9900B9617785}"/>
              </a:ext>
            </a:extLst>
          </p:cNvPr>
          <p:cNvSpPr/>
          <p:nvPr/>
        </p:nvSpPr>
        <p:spPr>
          <a:xfrm>
            <a:off x="3811430" y="311281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C1ABE0A1-C29D-3220-9C77-DABFA14C29B6}"/>
              </a:ext>
            </a:extLst>
          </p:cNvPr>
          <p:cNvGrpSpPr/>
          <p:nvPr/>
        </p:nvGrpSpPr>
        <p:grpSpPr>
          <a:xfrm>
            <a:off x="3565622" y="3224360"/>
            <a:ext cx="616480" cy="528529"/>
            <a:chOff x="3140667" y="2901058"/>
            <a:chExt cx="757038" cy="725949"/>
          </a:xfrm>
          <a:scene3d>
            <a:camera prst="orthographicFront">
              <a:rot lat="0" lon="0" rev="0"/>
            </a:camera>
            <a:lightRig rig="balanced" dir="t">
              <a:rot lat="0" lon="0" rev="8700000"/>
            </a:lightRig>
          </a:scene3d>
        </p:grpSpPr>
        <p:sp>
          <p:nvSpPr>
            <p:cNvPr id="22" name="Rectangle: Rounded Corners 21">
              <a:extLst>
                <a:ext uri="{FF2B5EF4-FFF2-40B4-BE49-F238E27FC236}">
                  <a16:creationId xmlns:a16="http://schemas.microsoft.com/office/drawing/2014/main" id="{14D3730E-703D-5220-1EBB-5B219F85CC7C}"/>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42" name="任意形状 644">
              <a:extLst>
                <a:ext uri="{FF2B5EF4-FFF2-40B4-BE49-F238E27FC236}">
                  <a16:creationId xmlns:a16="http://schemas.microsoft.com/office/drawing/2014/main" id="{01E6B6E3-C063-813C-0150-4E909727C51F}"/>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43" name="Rectangle: Rounded Corners 42">
            <a:extLst>
              <a:ext uri="{FF2B5EF4-FFF2-40B4-BE49-F238E27FC236}">
                <a16:creationId xmlns:a16="http://schemas.microsoft.com/office/drawing/2014/main" id="{BAAF18D6-B34C-482A-E146-B813935DD588}"/>
              </a:ext>
            </a:extLst>
          </p:cNvPr>
          <p:cNvSpPr/>
          <p:nvPr/>
        </p:nvSpPr>
        <p:spPr>
          <a:xfrm>
            <a:off x="6495121" y="208027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D96A0415-502A-D89C-0E5B-A00587DF4232}"/>
              </a:ext>
            </a:extLst>
          </p:cNvPr>
          <p:cNvGrpSpPr/>
          <p:nvPr/>
        </p:nvGrpSpPr>
        <p:grpSpPr>
          <a:xfrm>
            <a:off x="6249313" y="2191820"/>
            <a:ext cx="616480" cy="528529"/>
            <a:chOff x="3140667" y="2901058"/>
            <a:chExt cx="757038" cy="725949"/>
          </a:xfrm>
          <a:scene3d>
            <a:camera prst="orthographicFront">
              <a:rot lat="0" lon="0" rev="0"/>
            </a:camera>
            <a:lightRig rig="balanced" dir="t">
              <a:rot lat="0" lon="0" rev="8700000"/>
            </a:lightRig>
          </a:scene3d>
        </p:grpSpPr>
        <p:sp>
          <p:nvSpPr>
            <p:cNvPr id="45" name="Rectangle: Rounded Corners 44">
              <a:extLst>
                <a:ext uri="{FF2B5EF4-FFF2-40B4-BE49-F238E27FC236}">
                  <a16:creationId xmlns:a16="http://schemas.microsoft.com/office/drawing/2014/main" id="{73D18B31-EF68-9514-CDD1-BAC1D54CE5DE}"/>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46" name="任意形状 644">
              <a:extLst>
                <a:ext uri="{FF2B5EF4-FFF2-40B4-BE49-F238E27FC236}">
                  <a16:creationId xmlns:a16="http://schemas.microsoft.com/office/drawing/2014/main" id="{9AB5339D-B0D6-48AA-1108-CA6DA0DC43BF}"/>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47" name="Rectangle: Rounded Corners 46">
            <a:extLst>
              <a:ext uri="{FF2B5EF4-FFF2-40B4-BE49-F238E27FC236}">
                <a16:creationId xmlns:a16="http://schemas.microsoft.com/office/drawing/2014/main" id="{1F2C26A2-52E0-C03B-EB3C-D6C983AAA2FF}"/>
              </a:ext>
            </a:extLst>
          </p:cNvPr>
          <p:cNvSpPr/>
          <p:nvPr/>
        </p:nvSpPr>
        <p:spPr>
          <a:xfrm>
            <a:off x="6495121" y="311281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8" name="Group 47">
            <a:extLst>
              <a:ext uri="{FF2B5EF4-FFF2-40B4-BE49-F238E27FC236}">
                <a16:creationId xmlns:a16="http://schemas.microsoft.com/office/drawing/2014/main" id="{8EF076AF-184A-39AB-1D66-6AE44C1A2953}"/>
              </a:ext>
            </a:extLst>
          </p:cNvPr>
          <p:cNvGrpSpPr/>
          <p:nvPr/>
        </p:nvGrpSpPr>
        <p:grpSpPr>
          <a:xfrm>
            <a:off x="6249313" y="3224360"/>
            <a:ext cx="616480" cy="528529"/>
            <a:chOff x="3140667" y="2901058"/>
            <a:chExt cx="757038" cy="725949"/>
          </a:xfrm>
          <a:scene3d>
            <a:camera prst="orthographicFront">
              <a:rot lat="0" lon="0" rev="0"/>
            </a:camera>
            <a:lightRig rig="balanced" dir="t">
              <a:rot lat="0" lon="0" rev="8700000"/>
            </a:lightRig>
          </a:scene3d>
        </p:grpSpPr>
        <p:sp>
          <p:nvSpPr>
            <p:cNvPr id="49" name="Rectangle: Rounded Corners 48">
              <a:extLst>
                <a:ext uri="{FF2B5EF4-FFF2-40B4-BE49-F238E27FC236}">
                  <a16:creationId xmlns:a16="http://schemas.microsoft.com/office/drawing/2014/main" id="{44DEC154-3F63-E8B5-A2E3-48EFDE9DEC04}"/>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50" name="任意形状 644">
              <a:extLst>
                <a:ext uri="{FF2B5EF4-FFF2-40B4-BE49-F238E27FC236}">
                  <a16:creationId xmlns:a16="http://schemas.microsoft.com/office/drawing/2014/main" id="{118D6758-2C26-44C6-F2A0-1F89ACE9847B}"/>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51" name="Rectangle: Rounded Corners 50">
            <a:extLst>
              <a:ext uri="{FF2B5EF4-FFF2-40B4-BE49-F238E27FC236}">
                <a16:creationId xmlns:a16="http://schemas.microsoft.com/office/drawing/2014/main" id="{E87C14E2-FACB-839D-4C38-73D6F8E6EA26}"/>
              </a:ext>
            </a:extLst>
          </p:cNvPr>
          <p:cNvSpPr/>
          <p:nvPr/>
        </p:nvSpPr>
        <p:spPr>
          <a:xfrm>
            <a:off x="9162308" y="208027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51">
            <a:extLst>
              <a:ext uri="{FF2B5EF4-FFF2-40B4-BE49-F238E27FC236}">
                <a16:creationId xmlns:a16="http://schemas.microsoft.com/office/drawing/2014/main" id="{8BAA66F1-B0C0-16BE-779C-AE6C61741C73}"/>
              </a:ext>
            </a:extLst>
          </p:cNvPr>
          <p:cNvGrpSpPr/>
          <p:nvPr/>
        </p:nvGrpSpPr>
        <p:grpSpPr>
          <a:xfrm>
            <a:off x="8916500" y="2191820"/>
            <a:ext cx="616480" cy="528529"/>
            <a:chOff x="3140667" y="2901058"/>
            <a:chExt cx="757038" cy="725949"/>
          </a:xfrm>
          <a:scene3d>
            <a:camera prst="orthographicFront">
              <a:rot lat="0" lon="0" rev="0"/>
            </a:camera>
            <a:lightRig rig="balanced" dir="t">
              <a:rot lat="0" lon="0" rev="8700000"/>
            </a:lightRig>
          </a:scene3d>
        </p:grpSpPr>
        <p:sp>
          <p:nvSpPr>
            <p:cNvPr id="53" name="Rectangle: Rounded Corners 52">
              <a:extLst>
                <a:ext uri="{FF2B5EF4-FFF2-40B4-BE49-F238E27FC236}">
                  <a16:creationId xmlns:a16="http://schemas.microsoft.com/office/drawing/2014/main" id="{52C2E14F-CCF4-EEDE-E2E0-A7B1F07EFBD5}"/>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54" name="任意形状 644">
              <a:extLst>
                <a:ext uri="{FF2B5EF4-FFF2-40B4-BE49-F238E27FC236}">
                  <a16:creationId xmlns:a16="http://schemas.microsoft.com/office/drawing/2014/main" id="{0A437A17-3D29-44B0-8186-D833D2F7F7DF}"/>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55" name="Rectangle: Rounded Corners 54">
            <a:extLst>
              <a:ext uri="{FF2B5EF4-FFF2-40B4-BE49-F238E27FC236}">
                <a16:creationId xmlns:a16="http://schemas.microsoft.com/office/drawing/2014/main" id="{59302832-AB9E-A7A1-DCAF-F2E68A997FF4}"/>
              </a:ext>
            </a:extLst>
          </p:cNvPr>
          <p:cNvSpPr/>
          <p:nvPr/>
        </p:nvSpPr>
        <p:spPr>
          <a:xfrm>
            <a:off x="9162308" y="3112810"/>
            <a:ext cx="2034879"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6" name="Group 55">
            <a:extLst>
              <a:ext uri="{FF2B5EF4-FFF2-40B4-BE49-F238E27FC236}">
                <a16:creationId xmlns:a16="http://schemas.microsoft.com/office/drawing/2014/main" id="{25337670-A39E-8E5A-E8F9-1E4CAF6B114B}"/>
              </a:ext>
            </a:extLst>
          </p:cNvPr>
          <p:cNvGrpSpPr/>
          <p:nvPr/>
        </p:nvGrpSpPr>
        <p:grpSpPr>
          <a:xfrm>
            <a:off x="8916500" y="3224360"/>
            <a:ext cx="616480" cy="528529"/>
            <a:chOff x="3140667" y="2901058"/>
            <a:chExt cx="757038" cy="725949"/>
          </a:xfrm>
          <a:scene3d>
            <a:camera prst="orthographicFront">
              <a:rot lat="0" lon="0" rev="0"/>
            </a:camera>
            <a:lightRig rig="balanced" dir="t">
              <a:rot lat="0" lon="0" rev="8700000"/>
            </a:lightRig>
          </a:scene3d>
        </p:grpSpPr>
        <p:sp>
          <p:nvSpPr>
            <p:cNvPr id="57" name="Rectangle: Rounded Corners 56">
              <a:extLst>
                <a:ext uri="{FF2B5EF4-FFF2-40B4-BE49-F238E27FC236}">
                  <a16:creationId xmlns:a16="http://schemas.microsoft.com/office/drawing/2014/main" id="{F83E5711-F111-4C54-98A2-A2665B26F044}"/>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58" name="任意形状 644">
              <a:extLst>
                <a:ext uri="{FF2B5EF4-FFF2-40B4-BE49-F238E27FC236}">
                  <a16:creationId xmlns:a16="http://schemas.microsoft.com/office/drawing/2014/main" id="{795FF9F4-7588-717E-6180-169849236F30}"/>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59" name="Rectangle: Rounded Corners 58">
            <a:extLst>
              <a:ext uri="{FF2B5EF4-FFF2-40B4-BE49-F238E27FC236}">
                <a16:creationId xmlns:a16="http://schemas.microsoft.com/office/drawing/2014/main" id="{36B24D8D-FD34-A798-DC17-6BB1478D7DA1}"/>
              </a:ext>
            </a:extLst>
          </p:cNvPr>
          <p:cNvSpPr/>
          <p:nvPr/>
        </p:nvSpPr>
        <p:spPr>
          <a:xfrm>
            <a:off x="869923" y="4152057"/>
            <a:ext cx="2204620"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0" name="Group 59">
            <a:extLst>
              <a:ext uri="{FF2B5EF4-FFF2-40B4-BE49-F238E27FC236}">
                <a16:creationId xmlns:a16="http://schemas.microsoft.com/office/drawing/2014/main" id="{162BDF20-CAD2-2A50-2376-C1617E72A409}"/>
              </a:ext>
            </a:extLst>
          </p:cNvPr>
          <p:cNvGrpSpPr/>
          <p:nvPr/>
        </p:nvGrpSpPr>
        <p:grpSpPr>
          <a:xfrm>
            <a:off x="624115" y="4263607"/>
            <a:ext cx="616480" cy="528529"/>
            <a:chOff x="3140667" y="2901058"/>
            <a:chExt cx="757038" cy="725949"/>
          </a:xfrm>
          <a:scene3d>
            <a:camera prst="orthographicFront">
              <a:rot lat="0" lon="0" rev="0"/>
            </a:camera>
            <a:lightRig rig="balanced" dir="t">
              <a:rot lat="0" lon="0" rev="8700000"/>
            </a:lightRig>
          </a:scene3d>
        </p:grpSpPr>
        <p:sp>
          <p:nvSpPr>
            <p:cNvPr id="61" name="Rectangle: Rounded Corners 60">
              <a:extLst>
                <a:ext uri="{FF2B5EF4-FFF2-40B4-BE49-F238E27FC236}">
                  <a16:creationId xmlns:a16="http://schemas.microsoft.com/office/drawing/2014/main" id="{F6C616FD-8229-309D-F187-4583122BECDE}"/>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62" name="任意形状 644">
              <a:extLst>
                <a:ext uri="{FF2B5EF4-FFF2-40B4-BE49-F238E27FC236}">
                  <a16:creationId xmlns:a16="http://schemas.microsoft.com/office/drawing/2014/main" id="{E48AC4E9-6958-1875-8CB0-D28141F87317}"/>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63" name="Rectangle: Rounded Corners 62">
            <a:extLst>
              <a:ext uri="{FF2B5EF4-FFF2-40B4-BE49-F238E27FC236}">
                <a16:creationId xmlns:a16="http://schemas.microsoft.com/office/drawing/2014/main" id="{127E5173-08F9-3BD1-2E5D-A9862C46825E}"/>
              </a:ext>
            </a:extLst>
          </p:cNvPr>
          <p:cNvSpPr/>
          <p:nvPr/>
        </p:nvSpPr>
        <p:spPr>
          <a:xfrm>
            <a:off x="3537110" y="4152057"/>
            <a:ext cx="2455434"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3FA564F1-2694-0D1A-BC81-33F0AEC91691}"/>
              </a:ext>
            </a:extLst>
          </p:cNvPr>
          <p:cNvGrpSpPr/>
          <p:nvPr/>
        </p:nvGrpSpPr>
        <p:grpSpPr>
          <a:xfrm>
            <a:off x="3291302" y="4263607"/>
            <a:ext cx="616480" cy="528529"/>
            <a:chOff x="3140667" y="2901058"/>
            <a:chExt cx="757038" cy="725949"/>
          </a:xfrm>
          <a:scene3d>
            <a:camera prst="orthographicFront">
              <a:rot lat="0" lon="0" rev="0"/>
            </a:camera>
            <a:lightRig rig="balanced" dir="t">
              <a:rot lat="0" lon="0" rev="8700000"/>
            </a:lightRig>
          </a:scene3d>
        </p:grpSpPr>
        <p:sp>
          <p:nvSpPr>
            <p:cNvPr id="65" name="Rectangle: Rounded Corners 64">
              <a:extLst>
                <a:ext uri="{FF2B5EF4-FFF2-40B4-BE49-F238E27FC236}">
                  <a16:creationId xmlns:a16="http://schemas.microsoft.com/office/drawing/2014/main" id="{594A688F-5004-50E4-3B86-06BA31227922}"/>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66" name="任意形状 644">
              <a:extLst>
                <a:ext uri="{FF2B5EF4-FFF2-40B4-BE49-F238E27FC236}">
                  <a16:creationId xmlns:a16="http://schemas.microsoft.com/office/drawing/2014/main" id="{F99AEDCE-8EFF-55AE-8823-4B78D260EC9D}"/>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67" name="Rectangle: Rounded Corners 66">
            <a:extLst>
              <a:ext uri="{FF2B5EF4-FFF2-40B4-BE49-F238E27FC236}">
                <a16:creationId xmlns:a16="http://schemas.microsoft.com/office/drawing/2014/main" id="{A9E3BC26-6723-FEF9-C264-C6CEC610DB00}"/>
              </a:ext>
            </a:extLst>
          </p:cNvPr>
          <p:cNvSpPr/>
          <p:nvPr/>
        </p:nvSpPr>
        <p:spPr>
          <a:xfrm>
            <a:off x="6484660" y="4125609"/>
            <a:ext cx="2455434"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a:extLst>
              <a:ext uri="{FF2B5EF4-FFF2-40B4-BE49-F238E27FC236}">
                <a16:creationId xmlns:a16="http://schemas.microsoft.com/office/drawing/2014/main" id="{89FD8177-EDBE-DB71-E1E0-7E70968E6DF8}"/>
              </a:ext>
            </a:extLst>
          </p:cNvPr>
          <p:cNvGrpSpPr/>
          <p:nvPr/>
        </p:nvGrpSpPr>
        <p:grpSpPr>
          <a:xfrm>
            <a:off x="6238852" y="4237159"/>
            <a:ext cx="616480" cy="528529"/>
            <a:chOff x="3140667" y="2901058"/>
            <a:chExt cx="757038" cy="725949"/>
          </a:xfrm>
          <a:scene3d>
            <a:camera prst="orthographicFront">
              <a:rot lat="0" lon="0" rev="0"/>
            </a:camera>
            <a:lightRig rig="balanced" dir="t">
              <a:rot lat="0" lon="0" rev="8700000"/>
            </a:lightRig>
          </a:scene3d>
        </p:grpSpPr>
        <p:sp>
          <p:nvSpPr>
            <p:cNvPr id="69" name="Rectangle: Rounded Corners 68">
              <a:extLst>
                <a:ext uri="{FF2B5EF4-FFF2-40B4-BE49-F238E27FC236}">
                  <a16:creationId xmlns:a16="http://schemas.microsoft.com/office/drawing/2014/main" id="{288C77E0-E93A-7BB5-668B-A333E8CC2AAE}"/>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0" name="任意形状 644">
              <a:extLst>
                <a:ext uri="{FF2B5EF4-FFF2-40B4-BE49-F238E27FC236}">
                  <a16:creationId xmlns:a16="http://schemas.microsoft.com/office/drawing/2014/main" id="{4C2D8CD8-177F-2C47-F6C8-E15F745C3957}"/>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71" name="Rectangle: Rounded Corners 70">
            <a:extLst>
              <a:ext uri="{FF2B5EF4-FFF2-40B4-BE49-F238E27FC236}">
                <a16:creationId xmlns:a16="http://schemas.microsoft.com/office/drawing/2014/main" id="{C0916207-9F74-83E1-D2C3-C1D839679315}"/>
              </a:ext>
            </a:extLst>
          </p:cNvPr>
          <p:cNvSpPr/>
          <p:nvPr/>
        </p:nvSpPr>
        <p:spPr>
          <a:xfrm>
            <a:off x="9325596" y="4112133"/>
            <a:ext cx="2280002"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2" name="Group 71">
            <a:extLst>
              <a:ext uri="{FF2B5EF4-FFF2-40B4-BE49-F238E27FC236}">
                <a16:creationId xmlns:a16="http://schemas.microsoft.com/office/drawing/2014/main" id="{93272ADD-BCB9-932B-D9E2-94B347D58800}"/>
              </a:ext>
            </a:extLst>
          </p:cNvPr>
          <p:cNvGrpSpPr/>
          <p:nvPr/>
        </p:nvGrpSpPr>
        <p:grpSpPr>
          <a:xfrm>
            <a:off x="9112551" y="4213063"/>
            <a:ext cx="616480" cy="528529"/>
            <a:chOff x="3140667" y="2901058"/>
            <a:chExt cx="757038" cy="725949"/>
          </a:xfrm>
          <a:scene3d>
            <a:camera prst="orthographicFront">
              <a:rot lat="0" lon="0" rev="0"/>
            </a:camera>
            <a:lightRig rig="balanced" dir="t">
              <a:rot lat="0" lon="0" rev="8700000"/>
            </a:lightRig>
          </a:scene3d>
        </p:grpSpPr>
        <p:sp>
          <p:nvSpPr>
            <p:cNvPr id="73" name="Rectangle: Rounded Corners 72">
              <a:extLst>
                <a:ext uri="{FF2B5EF4-FFF2-40B4-BE49-F238E27FC236}">
                  <a16:creationId xmlns:a16="http://schemas.microsoft.com/office/drawing/2014/main" id="{FDD83780-244A-0F53-BD70-0A828AE9B6EA}"/>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4" name="任意形状 644">
              <a:extLst>
                <a:ext uri="{FF2B5EF4-FFF2-40B4-BE49-F238E27FC236}">
                  <a16:creationId xmlns:a16="http://schemas.microsoft.com/office/drawing/2014/main" id="{FC275831-FECA-B5B2-5A0E-DA63E1518389}"/>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75" name="Rectangle: Rounded Corners 74">
            <a:extLst>
              <a:ext uri="{FF2B5EF4-FFF2-40B4-BE49-F238E27FC236}">
                <a16:creationId xmlns:a16="http://schemas.microsoft.com/office/drawing/2014/main" id="{C3869A93-8F2A-0943-67DD-6DD4F3536AD8}"/>
              </a:ext>
            </a:extLst>
          </p:cNvPr>
          <p:cNvSpPr/>
          <p:nvPr/>
        </p:nvSpPr>
        <p:spPr>
          <a:xfrm>
            <a:off x="890051" y="5115286"/>
            <a:ext cx="2745042" cy="730390"/>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a:extLst>
              <a:ext uri="{FF2B5EF4-FFF2-40B4-BE49-F238E27FC236}">
                <a16:creationId xmlns:a16="http://schemas.microsoft.com/office/drawing/2014/main" id="{8E3BE9D3-E31A-D1B6-8E99-346166A5B4AD}"/>
              </a:ext>
            </a:extLst>
          </p:cNvPr>
          <p:cNvGrpSpPr/>
          <p:nvPr/>
        </p:nvGrpSpPr>
        <p:grpSpPr>
          <a:xfrm>
            <a:off x="644243" y="5226836"/>
            <a:ext cx="616480" cy="528529"/>
            <a:chOff x="3140667" y="2901058"/>
            <a:chExt cx="757038" cy="725949"/>
          </a:xfrm>
          <a:scene3d>
            <a:camera prst="orthographicFront">
              <a:rot lat="0" lon="0" rev="0"/>
            </a:camera>
            <a:lightRig rig="balanced" dir="t">
              <a:rot lat="0" lon="0" rev="8700000"/>
            </a:lightRig>
          </a:scene3d>
        </p:grpSpPr>
        <p:sp>
          <p:nvSpPr>
            <p:cNvPr id="87" name="Rectangle: Rounded Corners 86">
              <a:extLst>
                <a:ext uri="{FF2B5EF4-FFF2-40B4-BE49-F238E27FC236}">
                  <a16:creationId xmlns:a16="http://schemas.microsoft.com/office/drawing/2014/main" id="{2DFD0824-7E7A-2436-5037-4A70DEE56774}"/>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88" name="任意形状 644">
              <a:extLst>
                <a:ext uri="{FF2B5EF4-FFF2-40B4-BE49-F238E27FC236}">
                  <a16:creationId xmlns:a16="http://schemas.microsoft.com/office/drawing/2014/main" id="{8A5BAC91-32AB-5768-2EF8-2D40EECA943C}"/>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92" name="TextBox 91">
            <a:extLst>
              <a:ext uri="{FF2B5EF4-FFF2-40B4-BE49-F238E27FC236}">
                <a16:creationId xmlns:a16="http://schemas.microsoft.com/office/drawing/2014/main" id="{39D6E005-1703-E141-FA57-940ABCA72034}"/>
              </a:ext>
            </a:extLst>
          </p:cNvPr>
          <p:cNvSpPr txBox="1"/>
          <p:nvPr/>
        </p:nvSpPr>
        <p:spPr>
          <a:xfrm>
            <a:off x="1597211" y="2188574"/>
            <a:ext cx="137884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$25</a:t>
            </a:r>
          </a:p>
        </p:txBody>
      </p:sp>
      <p:sp>
        <p:nvSpPr>
          <p:cNvPr id="94" name="TextBox 93">
            <a:extLst>
              <a:ext uri="{FF2B5EF4-FFF2-40B4-BE49-F238E27FC236}">
                <a16:creationId xmlns:a16="http://schemas.microsoft.com/office/drawing/2014/main" id="{F664FCB9-D7DE-8B0B-EF1E-660510DDA121}"/>
              </a:ext>
            </a:extLst>
          </p:cNvPr>
          <p:cNvSpPr txBox="1"/>
          <p:nvPr/>
        </p:nvSpPr>
        <p:spPr>
          <a:xfrm>
            <a:off x="950260" y="2183855"/>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effectLst>
                  <a:outerShdw blurRad="50800" dist="38100" dir="8100000" algn="tr" rotWithShape="0">
                    <a:prstClr val="black">
                      <a:alpha val="40000"/>
                    </a:prstClr>
                  </a:outerShdw>
                </a:effectLst>
                <a:latin typeface="+mj-lt"/>
                <a:ea typeface="+mn-ea"/>
                <a:cs typeface="+mn-cs"/>
              </a:rPr>
              <a:t>1</a:t>
            </a:r>
          </a:p>
        </p:txBody>
      </p:sp>
      <p:sp>
        <p:nvSpPr>
          <p:cNvPr id="95" name="TextBox 94">
            <a:extLst>
              <a:ext uri="{FF2B5EF4-FFF2-40B4-BE49-F238E27FC236}">
                <a16:creationId xmlns:a16="http://schemas.microsoft.com/office/drawing/2014/main" id="{B2B2DC13-4FAE-47C5-1657-1E8D16BD0A4D}"/>
              </a:ext>
            </a:extLst>
          </p:cNvPr>
          <p:cNvSpPr txBox="1"/>
          <p:nvPr/>
        </p:nvSpPr>
        <p:spPr>
          <a:xfrm>
            <a:off x="3635093" y="2198710"/>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dirty="0">
                <a:effectLst>
                  <a:outerShdw blurRad="50800" dist="38100" dir="8100000" algn="tr" rotWithShape="0">
                    <a:prstClr val="black">
                      <a:alpha val="40000"/>
                    </a:prstClr>
                  </a:outerShdw>
                </a:effectLst>
                <a:latin typeface="+mj-lt"/>
              </a:rPr>
              <a:t>2</a:t>
            </a:r>
            <a:endParaRPr lang="en-IN" sz="2800" b="1" kern="1200" dirty="0">
              <a:effectLst>
                <a:outerShdw blurRad="50800" dist="38100" dir="8100000" algn="tr" rotWithShape="0">
                  <a:prstClr val="black">
                    <a:alpha val="40000"/>
                  </a:prstClr>
                </a:outerShdw>
              </a:effectLst>
              <a:latin typeface="+mj-lt"/>
              <a:ea typeface="+mn-ea"/>
              <a:cs typeface="+mn-cs"/>
            </a:endParaRPr>
          </a:p>
        </p:txBody>
      </p:sp>
      <p:sp>
        <p:nvSpPr>
          <p:cNvPr id="96" name="TextBox 95">
            <a:extLst>
              <a:ext uri="{FF2B5EF4-FFF2-40B4-BE49-F238E27FC236}">
                <a16:creationId xmlns:a16="http://schemas.microsoft.com/office/drawing/2014/main" id="{BDD92700-B8BC-6519-5778-F2EE4FEC2CA8}"/>
              </a:ext>
            </a:extLst>
          </p:cNvPr>
          <p:cNvSpPr txBox="1"/>
          <p:nvPr/>
        </p:nvSpPr>
        <p:spPr>
          <a:xfrm>
            <a:off x="6330441" y="2206610"/>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effectLst>
                  <a:outerShdw blurRad="50800" dist="38100" dir="8100000" algn="tr" rotWithShape="0">
                    <a:prstClr val="black">
                      <a:alpha val="40000"/>
                    </a:prstClr>
                  </a:outerShdw>
                </a:effectLst>
                <a:latin typeface="+mj-lt"/>
                <a:ea typeface="+mn-ea"/>
                <a:cs typeface="+mn-cs"/>
              </a:rPr>
              <a:t>3</a:t>
            </a:r>
          </a:p>
        </p:txBody>
      </p:sp>
      <p:sp>
        <p:nvSpPr>
          <p:cNvPr id="97" name="TextBox 96">
            <a:extLst>
              <a:ext uri="{FF2B5EF4-FFF2-40B4-BE49-F238E27FC236}">
                <a16:creationId xmlns:a16="http://schemas.microsoft.com/office/drawing/2014/main" id="{5D11CC73-F31E-0A96-0ACE-B68955E3CD40}"/>
              </a:ext>
            </a:extLst>
          </p:cNvPr>
          <p:cNvSpPr txBox="1"/>
          <p:nvPr/>
        </p:nvSpPr>
        <p:spPr>
          <a:xfrm>
            <a:off x="8991289" y="2192970"/>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dirty="0">
                <a:effectLst>
                  <a:outerShdw blurRad="50800" dist="38100" dir="8100000" algn="tr" rotWithShape="0">
                    <a:prstClr val="black">
                      <a:alpha val="40000"/>
                    </a:prstClr>
                  </a:outerShdw>
                </a:effectLst>
                <a:latin typeface="+mj-lt"/>
              </a:rPr>
              <a:t>4</a:t>
            </a:r>
            <a:endParaRPr lang="en-IN" sz="2800" b="1" kern="1200" dirty="0">
              <a:effectLst>
                <a:outerShdw blurRad="50800" dist="38100" dir="8100000" algn="tr" rotWithShape="0">
                  <a:prstClr val="black">
                    <a:alpha val="40000"/>
                  </a:prstClr>
                </a:outerShdw>
              </a:effectLst>
              <a:latin typeface="+mj-lt"/>
              <a:ea typeface="+mn-ea"/>
              <a:cs typeface="+mn-cs"/>
            </a:endParaRPr>
          </a:p>
        </p:txBody>
      </p:sp>
      <p:sp>
        <p:nvSpPr>
          <p:cNvPr id="98" name="TextBox 97">
            <a:extLst>
              <a:ext uri="{FF2B5EF4-FFF2-40B4-BE49-F238E27FC236}">
                <a16:creationId xmlns:a16="http://schemas.microsoft.com/office/drawing/2014/main" id="{EE3C1EDF-9E86-C419-C092-17C4EAC3BCBD}"/>
              </a:ext>
            </a:extLst>
          </p:cNvPr>
          <p:cNvSpPr txBox="1"/>
          <p:nvPr/>
        </p:nvSpPr>
        <p:spPr>
          <a:xfrm>
            <a:off x="966995" y="3223418"/>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effectLst>
                  <a:outerShdw blurRad="50800" dist="38100" dir="8100000" algn="tr" rotWithShape="0">
                    <a:prstClr val="black">
                      <a:alpha val="40000"/>
                    </a:prstClr>
                  </a:outerShdw>
                </a:effectLst>
                <a:latin typeface="+mj-lt"/>
                <a:ea typeface="+mn-ea"/>
                <a:cs typeface="+mn-cs"/>
              </a:rPr>
              <a:t>5</a:t>
            </a:r>
          </a:p>
        </p:txBody>
      </p:sp>
      <p:sp>
        <p:nvSpPr>
          <p:cNvPr id="99" name="TextBox 98">
            <a:extLst>
              <a:ext uri="{FF2B5EF4-FFF2-40B4-BE49-F238E27FC236}">
                <a16:creationId xmlns:a16="http://schemas.microsoft.com/office/drawing/2014/main" id="{11DBCB36-B1A2-B3DA-FC22-A6A50F9DE795}"/>
              </a:ext>
            </a:extLst>
          </p:cNvPr>
          <p:cNvSpPr txBox="1"/>
          <p:nvPr/>
        </p:nvSpPr>
        <p:spPr>
          <a:xfrm>
            <a:off x="3642126" y="3238365"/>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dirty="0">
                <a:effectLst>
                  <a:outerShdw blurRad="50800" dist="38100" dir="8100000" algn="tr" rotWithShape="0">
                    <a:prstClr val="black">
                      <a:alpha val="40000"/>
                    </a:prstClr>
                  </a:outerShdw>
                </a:effectLst>
                <a:latin typeface="+mj-lt"/>
              </a:rPr>
              <a:t>6</a:t>
            </a:r>
            <a:endParaRPr lang="en-IN" sz="2800" b="1" kern="1200" dirty="0">
              <a:effectLst>
                <a:outerShdw blurRad="50800" dist="38100" dir="8100000" algn="tr" rotWithShape="0">
                  <a:prstClr val="black">
                    <a:alpha val="40000"/>
                  </a:prstClr>
                </a:outerShdw>
              </a:effectLst>
              <a:latin typeface="+mj-lt"/>
              <a:ea typeface="+mn-ea"/>
              <a:cs typeface="+mn-cs"/>
            </a:endParaRPr>
          </a:p>
        </p:txBody>
      </p:sp>
      <p:sp>
        <p:nvSpPr>
          <p:cNvPr id="100" name="TextBox 99">
            <a:extLst>
              <a:ext uri="{FF2B5EF4-FFF2-40B4-BE49-F238E27FC236}">
                <a16:creationId xmlns:a16="http://schemas.microsoft.com/office/drawing/2014/main" id="{548AE119-E0C8-D47A-ABD4-DED08B0FA8FF}"/>
              </a:ext>
            </a:extLst>
          </p:cNvPr>
          <p:cNvSpPr txBox="1"/>
          <p:nvPr/>
        </p:nvSpPr>
        <p:spPr>
          <a:xfrm>
            <a:off x="6311447" y="3214274"/>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effectLst>
                  <a:outerShdw blurRad="50800" dist="38100" dir="8100000" algn="tr" rotWithShape="0">
                    <a:prstClr val="black">
                      <a:alpha val="40000"/>
                    </a:prstClr>
                  </a:outerShdw>
                </a:effectLst>
                <a:latin typeface="+mj-lt"/>
                <a:ea typeface="+mn-ea"/>
                <a:cs typeface="+mn-cs"/>
              </a:rPr>
              <a:t>7</a:t>
            </a:r>
          </a:p>
        </p:txBody>
      </p:sp>
      <p:sp>
        <p:nvSpPr>
          <p:cNvPr id="101" name="TextBox 100">
            <a:extLst>
              <a:ext uri="{FF2B5EF4-FFF2-40B4-BE49-F238E27FC236}">
                <a16:creationId xmlns:a16="http://schemas.microsoft.com/office/drawing/2014/main" id="{06F9BD70-F898-DEFB-C8CD-A495BEAB32C1}"/>
              </a:ext>
            </a:extLst>
          </p:cNvPr>
          <p:cNvSpPr txBox="1"/>
          <p:nvPr/>
        </p:nvSpPr>
        <p:spPr>
          <a:xfrm>
            <a:off x="8991288" y="3231835"/>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dirty="0">
                <a:effectLst>
                  <a:outerShdw blurRad="50800" dist="38100" dir="8100000" algn="tr" rotWithShape="0">
                    <a:prstClr val="black">
                      <a:alpha val="40000"/>
                    </a:prstClr>
                  </a:outerShdw>
                </a:effectLst>
                <a:latin typeface="+mj-lt"/>
              </a:rPr>
              <a:t>8</a:t>
            </a:r>
            <a:endParaRPr lang="en-IN" sz="2800" b="1" kern="1200" dirty="0">
              <a:effectLst>
                <a:outerShdw blurRad="50800" dist="38100" dir="8100000" algn="tr" rotWithShape="0">
                  <a:prstClr val="black">
                    <a:alpha val="40000"/>
                  </a:prstClr>
                </a:outerShdw>
              </a:effectLst>
              <a:latin typeface="+mj-lt"/>
              <a:ea typeface="+mn-ea"/>
              <a:cs typeface="+mn-cs"/>
            </a:endParaRPr>
          </a:p>
        </p:txBody>
      </p:sp>
      <p:sp>
        <p:nvSpPr>
          <p:cNvPr id="102" name="TextBox 101">
            <a:extLst>
              <a:ext uri="{FF2B5EF4-FFF2-40B4-BE49-F238E27FC236}">
                <a16:creationId xmlns:a16="http://schemas.microsoft.com/office/drawing/2014/main" id="{AD754A9F-1DB3-029D-F5A0-23D524A86A6F}"/>
              </a:ext>
            </a:extLst>
          </p:cNvPr>
          <p:cNvSpPr txBox="1"/>
          <p:nvPr/>
        </p:nvSpPr>
        <p:spPr>
          <a:xfrm>
            <a:off x="698771" y="4253642"/>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dirty="0">
                <a:effectLst>
                  <a:outerShdw blurRad="50800" dist="38100" dir="8100000" algn="tr" rotWithShape="0">
                    <a:prstClr val="black">
                      <a:alpha val="40000"/>
                    </a:prstClr>
                  </a:outerShdw>
                </a:effectLst>
                <a:latin typeface="+mj-lt"/>
              </a:rPr>
              <a:t>9</a:t>
            </a:r>
            <a:endParaRPr lang="en-IN" sz="2800" b="1" kern="1200" dirty="0">
              <a:effectLst>
                <a:outerShdw blurRad="50800" dist="38100" dir="8100000" algn="tr" rotWithShape="0">
                  <a:prstClr val="black">
                    <a:alpha val="40000"/>
                  </a:prstClr>
                </a:outerShdw>
              </a:effectLst>
              <a:latin typeface="+mj-lt"/>
              <a:ea typeface="+mn-ea"/>
              <a:cs typeface="+mn-cs"/>
            </a:endParaRPr>
          </a:p>
        </p:txBody>
      </p:sp>
      <p:sp>
        <p:nvSpPr>
          <p:cNvPr id="103" name="TextBox 102">
            <a:extLst>
              <a:ext uri="{FF2B5EF4-FFF2-40B4-BE49-F238E27FC236}">
                <a16:creationId xmlns:a16="http://schemas.microsoft.com/office/drawing/2014/main" id="{CE7EA2EB-5069-BEE5-D727-C8563BAEB895}"/>
              </a:ext>
            </a:extLst>
          </p:cNvPr>
          <p:cNvSpPr txBox="1"/>
          <p:nvPr/>
        </p:nvSpPr>
        <p:spPr>
          <a:xfrm>
            <a:off x="3200166" y="4296021"/>
            <a:ext cx="770841"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kern="1200" dirty="0">
                <a:effectLst>
                  <a:outerShdw blurRad="50800" dist="38100" dir="8100000" algn="tr" rotWithShape="0">
                    <a:prstClr val="black">
                      <a:alpha val="40000"/>
                    </a:prstClr>
                  </a:outerShdw>
                </a:effectLst>
                <a:latin typeface="+mj-lt"/>
                <a:ea typeface="+mn-ea"/>
                <a:cs typeface="+mn-cs"/>
              </a:rPr>
              <a:t>10</a:t>
            </a:r>
          </a:p>
        </p:txBody>
      </p:sp>
      <p:sp>
        <p:nvSpPr>
          <p:cNvPr id="104" name="TextBox 103">
            <a:extLst>
              <a:ext uri="{FF2B5EF4-FFF2-40B4-BE49-F238E27FC236}">
                <a16:creationId xmlns:a16="http://schemas.microsoft.com/office/drawing/2014/main" id="{40A94740-A4F5-12F4-0D23-A42B8DA4B15E}"/>
              </a:ext>
            </a:extLst>
          </p:cNvPr>
          <p:cNvSpPr txBox="1"/>
          <p:nvPr/>
        </p:nvSpPr>
        <p:spPr>
          <a:xfrm>
            <a:off x="6297938" y="4227194"/>
            <a:ext cx="46690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dirty="0">
                <a:effectLst>
                  <a:outerShdw blurRad="50800" dist="38100" dir="8100000" algn="tr" rotWithShape="0">
                    <a:prstClr val="black">
                      <a:alpha val="40000"/>
                    </a:prstClr>
                  </a:outerShdw>
                </a:effectLst>
                <a:latin typeface="+mj-lt"/>
              </a:rPr>
              <a:t>11</a:t>
            </a:r>
            <a:endParaRPr lang="en-IN" sz="2800" b="1" kern="1200" dirty="0">
              <a:effectLst>
                <a:outerShdw blurRad="50800" dist="38100" dir="8100000" algn="tr" rotWithShape="0">
                  <a:prstClr val="black">
                    <a:alpha val="40000"/>
                  </a:prstClr>
                </a:outerShdw>
              </a:effectLst>
              <a:latin typeface="+mj-lt"/>
              <a:ea typeface="+mn-ea"/>
              <a:cs typeface="+mn-cs"/>
            </a:endParaRPr>
          </a:p>
        </p:txBody>
      </p:sp>
      <p:sp>
        <p:nvSpPr>
          <p:cNvPr id="105" name="TextBox 104">
            <a:extLst>
              <a:ext uri="{FF2B5EF4-FFF2-40B4-BE49-F238E27FC236}">
                <a16:creationId xmlns:a16="http://schemas.microsoft.com/office/drawing/2014/main" id="{EEF8F19E-6758-278B-3C86-1CFDF4B691D7}"/>
              </a:ext>
            </a:extLst>
          </p:cNvPr>
          <p:cNvSpPr txBox="1"/>
          <p:nvPr/>
        </p:nvSpPr>
        <p:spPr>
          <a:xfrm>
            <a:off x="9032656" y="4258711"/>
            <a:ext cx="772557"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kern="1200" dirty="0">
                <a:effectLst>
                  <a:outerShdw blurRad="50800" dist="38100" dir="8100000" algn="tr" rotWithShape="0">
                    <a:prstClr val="black">
                      <a:alpha val="40000"/>
                    </a:prstClr>
                  </a:outerShdw>
                </a:effectLst>
                <a:latin typeface="+mj-lt"/>
                <a:ea typeface="+mn-ea"/>
                <a:cs typeface="+mn-cs"/>
              </a:rPr>
              <a:t>12</a:t>
            </a:r>
          </a:p>
        </p:txBody>
      </p:sp>
      <p:sp>
        <p:nvSpPr>
          <p:cNvPr id="106" name="TextBox 105">
            <a:extLst>
              <a:ext uri="{FF2B5EF4-FFF2-40B4-BE49-F238E27FC236}">
                <a16:creationId xmlns:a16="http://schemas.microsoft.com/office/drawing/2014/main" id="{4CEC798E-BF3F-91C2-8892-EBE638C03313}"/>
              </a:ext>
            </a:extLst>
          </p:cNvPr>
          <p:cNvSpPr txBox="1"/>
          <p:nvPr/>
        </p:nvSpPr>
        <p:spPr>
          <a:xfrm>
            <a:off x="557487" y="5267694"/>
            <a:ext cx="772557"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kern="1200" dirty="0">
                <a:effectLst>
                  <a:outerShdw blurRad="50800" dist="38100" dir="8100000" algn="tr" rotWithShape="0">
                    <a:prstClr val="black">
                      <a:alpha val="40000"/>
                    </a:prstClr>
                  </a:outerShdw>
                </a:effectLst>
                <a:latin typeface="+mj-lt"/>
                <a:ea typeface="+mn-ea"/>
                <a:cs typeface="+mn-cs"/>
              </a:rPr>
              <a:t>13</a:t>
            </a:r>
          </a:p>
        </p:txBody>
      </p:sp>
      <p:sp>
        <p:nvSpPr>
          <p:cNvPr id="107" name="TextBox 106">
            <a:extLst>
              <a:ext uri="{FF2B5EF4-FFF2-40B4-BE49-F238E27FC236}">
                <a16:creationId xmlns:a16="http://schemas.microsoft.com/office/drawing/2014/main" id="{C1C2E67A-B0F4-1B17-D5F7-DFE854B31A20}"/>
              </a:ext>
            </a:extLst>
          </p:cNvPr>
          <p:cNvSpPr txBox="1"/>
          <p:nvPr/>
        </p:nvSpPr>
        <p:spPr>
          <a:xfrm>
            <a:off x="1463469" y="3210501"/>
            <a:ext cx="1703304"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$400</a:t>
            </a:r>
          </a:p>
        </p:txBody>
      </p:sp>
      <p:sp>
        <p:nvSpPr>
          <p:cNvPr id="108" name="TextBox 107">
            <a:extLst>
              <a:ext uri="{FF2B5EF4-FFF2-40B4-BE49-F238E27FC236}">
                <a16:creationId xmlns:a16="http://schemas.microsoft.com/office/drawing/2014/main" id="{1B5BCDCF-77F1-F7A9-7D24-E30E3857E234}"/>
              </a:ext>
            </a:extLst>
          </p:cNvPr>
          <p:cNvSpPr txBox="1"/>
          <p:nvPr/>
        </p:nvSpPr>
        <p:spPr>
          <a:xfrm>
            <a:off x="4263921" y="2202522"/>
            <a:ext cx="137884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$50</a:t>
            </a:r>
          </a:p>
        </p:txBody>
      </p:sp>
      <p:sp>
        <p:nvSpPr>
          <p:cNvPr id="109" name="TextBox 108">
            <a:extLst>
              <a:ext uri="{FF2B5EF4-FFF2-40B4-BE49-F238E27FC236}">
                <a16:creationId xmlns:a16="http://schemas.microsoft.com/office/drawing/2014/main" id="{593BCF25-5938-6F7D-DAD7-D8447754A819}"/>
              </a:ext>
            </a:extLst>
          </p:cNvPr>
          <p:cNvSpPr txBox="1"/>
          <p:nvPr/>
        </p:nvSpPr>
        <p:spPr>
          <a:xfrm>
            <a:off x="4297648" y="3231835"/>
            <a:ext cx="137884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$800</a:t>
            </a:r>
          </a:p>
        </p:txBody>
      </p:sp>
      <p:sp>
        <p:nvSpPr>
          <p:cNvPr id="110" name="TextBox 109">
            <a:extLst>
              <a:ext uri="{FF2B5EF4-FFF2-40B4-BE49-F238E27FC236}">
                <a16:creationId xmlns:a16="http://schemas.microsoft.com/office/drawing/2014/main" id="{916699DF-1269-696D-7D63-1FB398AF97F7}"/>
              </a:ext>
            </a:extLst>
          </p:cNvPr>
          <p:cNvSpPr txBox="1"/>
          <p:nvPr/>
        </p:nvSpPr>
        <p:spPr>
          <a:xfrm>
            <a:off x="6935611" y="2184386"/>
            <a:ext cx="137884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$100</a:t>
            </a:r>
          </a:p>
        </p:txBody>
      </p:sp>
      <p:sp>
        <p:nvSpPr>
          <p:cNvPr id="111" name="TextBox 110">
            <a:extLst>
              <a:ext uri="{FF2B5EF4-FFF2-40B4-BE49-F238E27FC236}">
                <a16:creationId xmlns:a16="http://schemas.microsoft.com/office/drawing/2014/main" id="{8908EC42-2B12-0303-DF5B-8B92FE715B61}"/>
              </a:ext>
            </a:extLst>
          </p:cNvPr>
          <p:cNvSpPr txBox="1"/>
          <p:nvPr/>
        </p:nvSpPr>
        <p:spPr>
          <a:xfrm>
            <a:off x="6823033" y="3213699"/>
            <a:ext cx="1693467"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$1600</a:t>
            </a:r>
          </a:p>
        </p:txBody>
      </p:sp>
      <p:sp>
        <p:nvSpPr>
          <p:cNvPr id="112" name="TextBox 111">
            <a:extLst>
              <a:ext uri="{FF2B5EF4-FFF2-40B4-BE49-F238E27FC236}">
                <a16:creationId xmlns:a16="http://schemas.microsoft.com/office/drawing/2014/main" id="{8AD97C03-E22C-1387-A516-74F637CAB0AE}"/>
              </a:ext>
            </a:extLst>
          </p:cNvPr>
          <p:cNvSpPr txBox="1"/>
          <p:nvPr/>
        </p:nvSpPr>
        <p:spPr>
          <a:xfrm>
            <a:off x="9602321" y="2198334"/>
            <a:ext cx="137884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$200</a:t>
            </a:r>
          </a:p>
        </p:txBody>
      </p:sp>
      <p:sp>
        <p:nvSpPr>
          <p:cNvPr id="113" name="TextBox 112">
            <a:extLst>
              <a:ext uri="{FF2B5EF4-FFF2-40B4-BE49-F238E27FC236}">
                <a16:creationId xmlns:a16="http://schemas.microsoft.com/office/drawing/2014/main" id="{0E7C5951-2F96-1246-B0B1-D7C72E713F79}"/>
              </a:ext>
            </a:extLst>
          </p:cNvPr>
          <p:cNvSpPr txBox="1"/>
          <p:nvPr/>
        </p:nvSpPr>
        <p:spPr>
          <a:xfrm>
            <a:off x="9298106" y="3227647"/>
            <a:ext cx="210998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$3200</a:t>
            </a:r>
          </a:p>
        </p:txBody>
      </p:sp>
      <p:sp>
        <p:nvSpPr>
          <p:cNvPr id="114" name="TextBox 113">
            <a:extLst>
              <a:ext uri="{FF2B5EF4-FFF2-40B4-BE49-F238E27FC236}">
                <a16:creationId xmlns:a16="http://schemas.microsoft.com/office/drawing/2014/main" id="{D5F46341-4966-D129-6628-C79927FB6387}"/>
              </a:ext>
            </a:extLst>
          </p:cNvPr>
          <p:cNvSpPr txBox="1"/>
          <p:nvPr/>
        </p:nvSpPr>
        <p:spPr>
          <a:xfrm>
            <a:off x="1187619" y="4258025"/>
            <a:ext cx="185264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$6400</a:t>
            </a:r>
          </a:p>
        </p:txBody>
      </p:sp>
      <p:sp>
        <p:nvSpPr>
          <p:cNvPr id="115" name="TextBox 114">
            <a:extLst>
              <a:ext uri="{FF2B5EF4-FFF2-40B4-BE49-F238E27FC236}">
                <a16:creationId xmlns:a16="http://schemas.microsoft.com/office/drawing/2014/main" id="{2C04BCFB-0A87-3E19-DCF9-9332B20A8F1E}"/>
              </a:ext>
            </a:extLst>
          </p:cNvPr>
          <p:cNvSpPr txBox="1"/>
          <p:nvPr/>
        </p:nvSpPr>
        <p:spPr>
          <a:xfrm>
            <a:off x="3936625" y="4271973"/>
            <a:ext cx="1941482"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$12800</a:t>
            </a:r>
          </a:p>
        </p:txBody>
      </p:sp>
      <p:sp>
        <p:nvSpPr>
          <p:cNvPr id="116" name="TextBox 115">
            <a:extLst>
              <a:ext uri="{FF2B5EF4-FFF2-40B4-BE49-F238E27FC236}">
                <a16:creationId xmlns:a16="http://schemas.microsoft.com/office/drawing/2014/main" id="{EC89C74C-30E5-A5C0-4977-C8D29E70B0F6}"/>
              </a:ext>
            </a:extLst>
          </p:cNvPr>
          <p:cNvSpPr txBox="1"/>
          <p:nvPr/>
        </p:nvSpPr>
        <p:spPr>
          <a:xfrm>
            <a:off x="6827977" y="4227194"/>
            <a:ext cx="2133324"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$25600</a:t>
            </a:r>
          </a:p>
        </p:txBody>
      </p:sp>
      <p:sp>
        <p:nvSpPr>
          <p:cNvPr id="117" name="TextBox 116">
            <a:extLst>
              <a:ext uri="{FF2B5EF4-FFF2-40B4-BE49-F238E27FC236}">
                <a16:creationId xmlns:a16="http://schemas.microsoft.com/office/drawing/2014/main" id="{B2E34AC1-3785-8BAB-9AD8-3B8B34103C15}"/>
              </a:ext>
            </a:extLst>
          </p:cNvPr>
          <p:cNvSpPr txBox="1"/>
          <p:nvPr/>
        </p:nvSpPr>
        <p:spPr>
          <a:xfrm>
            <a:off x="9630337" y="4227861"/>
            <a:ext cx="207113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$51200</a:t>
            </a:r>
          </a:p>
        </p:txBody>
      </p:sp>
      <p:sp>
        <p:nvSpPr>
          <p:cNvPr id="118" name="TextBox 117">
            <a:extLst>
              <a:ext uri="{FF2B5EF4-FFF2-40B4-BE49-F238E27FC236}">
                <a16:creationId xmlns:a16="http://schemas.microsoft.com/office/drawing/2014/main" id="{8830B591-0B54-F7A3-CC84-A33718FD87C7}"/>
              </a:ext>
            </a:extLst>
          </p:cNvPr>
          <p:cNvSpPr txBox="1"/>
          <p:nvPr/>
        </p:nvSpPr>
        <p:spPr>
          <a:xfrm>
            <a:off x="1240595" y="5213751"/>
            <a:ext cx="252418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b="1" kern="1200" dirty="0">
                <a:solidFill>
                  <a:schemeClr val="bg1"/>
                </a:solidFill>
                <a:effectLst>
                  <a:outerShdw blurRad="50800" dist="38100" dir="8100000" algn="tr" rotWithShape="0">
                    <a:prstClr val="black">
                      <a:alpha val="40000"/>
                    </a:prstClr>
                  </a:outerShdw>
                </a:effectLst>
                <a:latin typeface="+mj-lt"/>
                <a:ea typeface="+mn-ea"/>
                <a:cs typeface="+mn-cs"/>
              </a:rPr>
              <a:t>$102400</a:t>
            </a:r>
          </a:p>
        </p:txBody>
      </p:sp>
    </p:spTree>
    <p:extLst>
      <p:ext uri="{BB962C8B-B14F-4D97-AF65-F5344CB8AC3E}">
        <p14:creationId xmlns:p14="http://schemas.microsoft.com/office/powerpoint/2010/main" val="224762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Green lights in a black background&#10;&#10;AI-generated content may be incorrect.">
            <a:extLst>
              <a:ext uri="{FF2B5EF4-FFF2-40B4-BE49-F238E27FC236}">
                <a16:creationId xmlns:a16="http://schemas.microsoft.com/office/drawing/2014/main" id="{C0DB041E-3C50-D14B-A72D-D42C676C82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7" name="Rectangle 6">
            <a:extLst>
              <a:ext uri="{FF2B5EF4-FFF2-40B4-BE49-F238E27FC236}">
                <a16:creationId xmlns:a16="http://schemas.microsoft.com/office/drawing/2014/main" id="{2B823B71-3176-9D5A-5DA4-A6BB4A284A02}"/>
              </a:ext>
            </a:extLst>
          </p:cNvPr>
          <p:cNvSpPr/>
          <p:nvPr/>
        </p:nvSpPr>
        <p:spPr>
          <a:xfrm flipH="1">
            <a:off x="-1900" y="-1802"/>
            <a:ext cx="12192001" cy="6859802"/>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29" name="Cube 28">
            <a:extLst>
              <a:ext uri="{FF2B5EF4-FFF2-40B4-BE49-F238E27FC236}">
                <a16:creationId xmlns:a16="http://schemas.microsoft.com/office/drawing/2014/main" id="{19CF6082-18E8-4B88-A27D-769272F40F78}"/>
              </a:ext>
            </a:extLst>
          </p:cNvPr>
          <p:cNvSpPr/>
          <p:nvPr/>
        </p:nvSpPr>
        <p:spPr>
          <a:xfrm>
            <a:off x="8598134" y="-20538"/>
            <a:ext cx="3593866" cy="3593866"/>
          </a:xfrm>
          <a:prstGeom prst="cube">
            <a:avLst>
              <a:gd name="adj" fmla="val 46507"/>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3" name="TextBox 12">
            <a:extLst>
              <a:ext uri="{FF2B5EF4-FFF2-40B4-BE49-F238E27FC236}">
                <a16:creationId xmlns:a16="http://schemas.microsoft.com/office/drawing/2014/main" id="{DE363FC5-5E82-47C0-89A3-6D3D69F35595}"/>
              </a:ext>
            </a:extLst>
          </p:cNvPr>
          <p:cNvSpPr txBox="1"/>
          <p:nvPr/>
        </p:nvSpPr>
        <p:spPr>
          <a:xfrm>
            <a:off x="654303" y="1665485"/>
            <a:ext cx="3917697" cy="1089529"/>
          </a:xfrm>
          <a:prstGeom prst="rect">
            <a:avLst/>
          </a:prstGeom>
          <a:noFill/>
          <a:effectLst>
            <a:outerShdw blurRad="254000" dist="38100" dir="1200000" algn="tl" rotWithShape="0">
              <a:prstClr val="black">
                <a:alpha val="40000"/>
              </a:prstClr>
            </a:outerShdw>
          </a:effectLst>
        </p:spPr>
        <p:txBody>
          <a:bodyPr wrap="square" rtlCol="0">
            <a:spAutoFit/>
          </a:bodyPr>
          <a:lstStyle/>
          <a:p>
            <a:pPr>
              <a:lnSpc>
                <a:spcPct val="90000"/>
              </a:lnSpc>
            </a:pPr>
            <a:r>
              <a:rPr lang="en-IN" sz="3600" b="1" dirty="0">
                <a:solidFill>
                  <a:schemeClr val="bg1"/>
                </a:solidFill>
                <a:latin typeface="+mj-lt"/>
              </a:rPr>
              <a:t>XSYNERGY </a:t>
            </a:r>
            <a:r>
              <a:rPr lang="en-IN" sz="3600" b="1" dirty="0">
                <a:solidFill>
                  <a:schemeClr val="accent6"/>
                </a:solidFill>
                <a:latin typeface="+mj-lt"/>
              </a:rPr>
              <a:t>BOOSTER</a:t>
            </a:r>
            <a:endParaRPr lang="en-GB" sz="3600" b="1" dirty="0">
              <a:solidFill>
                <a:schemeClr val="accent6"/>
              </a:solidFill>
              <a:latin typeface="+mj-lt"/>
            </a:endParaRPr>
          </a:p>
        </p:txBody>
      </p:sp>
      <p:sp>
        <p:nvSpPr>
          <p:cNvPr id="5" name="TextBox 4">
            <a:extLst>
              <a:ext uri="{FF2B5EF4-FFF2-40B4-BE49-F238E27FC236}">
                <a16:creationId xmlns:a16="http://schemas.microsoft.com/office/drawing/2014/main" id="{2415982F-ECF9-FF7F-7E53-63B018B8F6F5}"/>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9" name="TextBox 8">
            <a:extLst>
              <a:ext uri="{FF2B5EF4-FFF2-40B4-BE49-F238E27FC236}">
                <a16:creationId xmlns:a16="http://schemas.microsoft.com/office/drawing/2014/main" id="{FE7C7690-3FFA-9878-3C66-14C21921E49F}"/>
              </a:ext>
            </a:extLst>
          </p:cNvPr>
          <p:cNvSpPr txBox="1"/>
          <p:nvPr/>
        </p:nvSpPr>
        <p:spPr>
          <a:xfrm>
            <a:off x="654303" y="2715787"/>
            <a:ext cx="5820388" cy="3139321"/>
          </a:xfrm>
          <a:prstGeom prst="rect">
            <a:avLst/>
          </a:prstGeom>
          <a:noFill/>
        </p:spPr>
        <p:txBody>
          <a:bodyPr wrap="square">
            <a:spAutoFit/>
          </a:bodyPr>
          <a:lstStyle/>
          <a:p>
            <a:pPr>
              <a:buNone/>
            </a:pPr>
            <a:r>
              <a:rPr lang="en-US" b="1" dirty="0">
                <a:solidFill>
                  <a:schemeClr val="bg1"/>
                </a:solidFill>
                <a:latin typeface="Arial" panose="020B0604020202020204" pitchFamily="34" charset="0"/>
                <a:cs typeface="Arial" panose="020B0604020202020204" pitchFamily="34" charset="0"/>
              </a:rPr>
              <a:t>Boost Your Earnings with Referrals!</a:t>
            </a:r>
            <a:br>
              <a:rPr lang="en-US" dirty="0">
                <a:solidFill>
                  <a:schemeClr val="bg1"/>
                </a:solidFill>
                <a:latin typeface="Arial" panose="020B0604020202020204" pitchFamily="34" charset="0"/>
                <a:cs typeface="Arial" panose="020B0604020202020204" pitchFamily="34" charset="0"/>
              </a:rPr>
            </a:br>
            <a:endParaRPr lang="en-US" dirty="0">
              <a:solidFill>
                <a:schemeClr val="bg1"/>
              </a:solidFill>
              <a:latin typeface="Arial" panose="020B0604020202020204" pitchFamily="34" charset="0"/>
              <a:cs typeface="Arial" panose="020B0604020202020204" pitchFamily="34" charset="0"/>
            </a:endParaRPr>
          </a:p>
          <a:p>
            <a:pPr>
              <a:buNone/>
            </a:pPr>
            <a:r>
              <a:rPr lang="en-US" dirty="0">
                <a:solidFill>
                  <a:schemeClr val="bg1"/>
                </a:solidFill>
                <a:latin typeface="Arial" panose="020B0604020202020204" pitchFamily="34" charset="0"/>
                <a:cs typeface="Arial" panose="020B0604020202020204" pitchFamily="34" charset="0"/>
              </a:rPr>
              <a:t>Invite your friends to join </a:t>
            </a:r>
            <a:r>
              <a:rPr lang="en-US" b="1" dirty="0">
                <a:solidFill>
                  <a:schemeClr val="bg1"/>
                </a:solidFill>
                <a:latin typeface="Arial" panose="020B0604020202020204" pitchFamily="34" charset="0"/>
                <a:cs typeface="Arial" panose="020B0604020202020204" pitchFamily="34" charset="0"/>
              </a:rPr>
              <a:t>Xsynergy </a:t>
            </a:r>
            <a:r>
              <a:rPr lang="en-US" dirty="0">
                <a:solidFill>
                  <a:schemeClr val="bg1"/>
                </a:solidFill>
                <a:latin typeface="Arial" panose="020B0604020202020204" pitchFamily="34" charset="0"/>
                <a:cs typeface="Arial" panose="020B0604020202020204" pitchFamily="34" charset="0"/>
              </a:rPr>
              <a:t>and unlock an exclusive </a:t>
            </a:r>
            <a:r>
              <a:rPr lang="en-US" b="1" dirty="0">
                <a:solidFill>
                  <a:schemeClr val="bg1"/>
                </a:solidFill>
                <a:latin typeface="Arial" panose="020B0604020202020204" pitchFamily="34" charset="0"/>
                <a:cs typeface="Arial" panose="020B0604020202020204" pitchFamily="34" charset="0"/>
              </a:rPr>
              <a:t>10% APY Boost</a:t>
            </a:r>
            <a:r>
              <a:rPr lang="en-US" dirty="0">
                <a:solidFill>
                  <a:schemeClr val="bg1"/>
                </a:solidFill>
                <a:latin typeface="Arial" panose="020B0604020202020204" pitchFamily="34" charset="0"/>
                <a:cs typeface="Arial" panose="020B0604020202020204" pitchFamily="34" charset="0"/>
              </a:rPr>
              <a:t> on your own package.</a:t>
            </a:r>
          </a:p>
          <a:p>
            <a:pPr>
              <a:buNone/>
            </a:pP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    The boost lasts for </a:t>
            </a:r>
            <a:r>
              <a:rPr lang="en-US" b="1" dirty="0">
                <a:solidFill>
                  <a:schemeClr val="bg1"/>
                </a:solidFill>
                <a:latin typeface="Arial" panose="020B0604020202020204" pitchFamily="34" charset="0"/>
                <a:cs typeface="Arial" panose="020B0604020202020204" pitchFamily="34" charset="0"/>
              </a:rPr>
              <a:t>30 days</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    Directly increases your staking rewards</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    More invites = more boosts = faster growth</a:t>
            </a:r>
          </a:p>
          <a:p>
            <a:pPr>
              <a:buNone/>
            </a:pP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Don’t just earn </a:t>
            </a:r>
            <a:r>
              <a:rPr lang="en-US" b="1" dirty="0">
                <a:solidFill>
                  <a:schemeClr val="bg1"/>
                </a:solidFill>
                <a:latin typeface="Arial" panose="020B0604020202020204" pitchFamily="34" charset="0"/>
                <a:cs typeface="Arial" panose="020B0604020202020204" pitchFamily="34" charset="0"/>
              </a:rPr>
              <a:t>multiply your rewards</a:t>
            </a:r>
            <a:r>
              <a:rPr lang="en-US" dirty="0">
                <a:solidFill>
                  <a:schemeClr val="bg1"/>
                </a:solidFill>
                <a:latin typeface="Arial" panose="020B0604020202020204" pitchFamily="34" charset="0"/>
                <a:cs typeface="Arial" panose="020B0604020202020204" pitchFamily="34" charset="0"/>
              </a:rPr>
              <a:t> with the </a:t>
            </a:r>
            <a:r>
              <a:rPr lang="en-US" b="1" dirty="0">
                <a:solidFill>
                  <a:schemeClr val="accent6"/>
                </a:solidFill>
                <a:latin typeface="Arial" panose="020B0604020202020204" pitchFamily="34" charset="0"/>
                <a:cs typeface="Arial" panose="020B0604020202020204" pitchFamily="34" charset="0"/>
              </a:rPr>
              <a:t>XSYNERGY</a:t>
            </a:r>
            <a:r>
              <a:rPr lang="en-US" b="1" dirty="0">
                <a:solidFill>
                  <a:schemeClr val="bg1"/>
                </a:solidFill>
                <a:latin typeface="Arial" panose="020B0604020202020204" pitchFamily="34" charset="0"/>
                <a:cs typeface="Arial" panose="020B0604020202020204" pitchFamily="34" charset="0"/>
              </a:rPr>
              <a:t> Booster!</a:t>
            </a:r>
            <a:endParaRPr lang="en-US" dirty="0">
              <a:solidFill>
                <a:schemeClr val="bg1"/>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BE242D1E-6CFC-128B-BD48-D2A8C247A21F}"/>
              </a:ext>
            </a:extLst>
          </p:cNvPr>
          <p:cNvGrpSpPr/>
          <p:nvPr/>
        </p:nvGrpSpPr>
        <p:grpSpPr>
          <a:xfrm>
            <a:off x="741073" y="4211924"/>
            <a:ext cx="154854" cy="138313"/>
            <a:chOff x="3140667" y="2901058"/>
            <a:chExt cx="757038" cy="725949"/>
          </a:xfrm>
        </p:grpSpPr>
        <p:sp>
          <p:nvSpPr>
            <p:cNvPr id="11" name="Rectangle: Rounded Corners 10">
              <a:extLst>
                <a:ext uri="{FF2B5EF4-FFF2-40B4-BE49-F238E27FC236}">
                  <a16:creationId xmlns:a16="http://schemas.microsoft.com/office/drawing/2014/main" id="{332AADFF-DC41-1E6B-6A10-0485F1EB1CBB}"/>
                </a:ext>
              </a:extLst>
            </p:cNvPr>
            <p:cNvSpPr/>
            <p:nvPr/>
          </p:nvSpPr>
          <p:spPr>
            <a:xfrm>
              <a:off x="3140667" y="2901058"/>
              <a:ext cx="757038" cy="725949"/>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2" name="任意形状 644">
              <a:extLst>
                <a:ext uri="{FF2B5EF4-FFF2-40B4-BE49-F238E27FC236}">
                  <a16:creationId xmlns:a16="http://schemas.microsoft.com/office/drawing/2014/main" id="{4F8FC11F-C8A9-B8F5-A5B5-BD5EC53A4DCB}"/>
                </a:ext>
              </a:extLst>
            </p:cNvPr>
            <p:cNvSpPr/>
            <p:nvPr/>
          </p:nvSpPr>
          <p:spPr>
            <a:xfrm>
              <a:off x="3328853" y="3068391"/>
              <a:ext cx="384877" cy="384877"/>
            </a:xfrm>
            <a:prstGeom prst="rect">
              <a:avLst/>
            </a:prstGeom>
            <a:solidFill>
              <a:schemeClr val="tx1">
                <a:alpha val="0"/>
              </a:schemeClr>
            </a:solidFill>
            <a:ln w="12700" cap="flat">
              <a:noFill/>
              <a:miter lim="400000"/>
            </a:ln>
            <a:effectLst/>
          </p:spPr>
          <p:txBody>
            <a:bodyPr wrap="square" lIns="45719" tIns="45719" rIns="45719" bIns="45719" numCol="1" anchor="ctr">
              <a:noAutofit/>
            </a:bodyPr>
            <a:lstStyle/>
            <a:p>
              <a:endParaRPr/>
            </a:p>
          </p:txBody>
        </p:sp>
      </p:grpSp>
      <p:grpSp>
        <p:nvGrpSpPr>
          <p:cNvPr id="14" name="Group 13">
            <a:extLst>
              <a:ext uri="{FF2B5EF4-FFF2-40B4-BE49-F238E27FC236}">
                <a16:creationId xmlns:a16="http://schemas.microsoft.com/office/drawing/2014/main" id="{6ADE5354-9481-2AA7-C9DF-9DA336863BDC}"/>
              </a:ext>
            </a:extLst>
          </p:cNvPr>
          <p:cNvGrpSpPr/>
          <p:nvPr/>
        </p:nvGrpSpPr>
        <p:grpSpPr>
          <a:xfrm>
            <a:off x="736458" y="4475160"/>
            <a:ext cx="154854" cy="138313"/>
            <a:chOff x="3140667" y="2901058"/>
            <a:chExt cx="757038" cy="725949"/>
          </a:xfrm>
        </p:grpSpPr>
        <p:sp>
          <p:nvSpPr>
            <p:cNvPr id="16" name="Rectangle: Rounded Corners 15">
              <a:extLst>
                <a:ext uri="{FF2B5EF4-FFF2-40B4-BE49-F238E27FC236}">
                  <a16:creationId xmlns:a16="http://schemas.microsoft.com/office/drawing/2014/main" id="{4850C181-FEE2-D19F-15A4-C49FB8B23C41}"/>
                </a:ext>
              </a:extLst>
            </p:cNvPr>
            <p:cNvSpPr/>
            <p:nvPr/>
          </p:nvSpPr>
          <p:spPr>
            <a:xfrm>
              <a:off x="3140667" y="2901058"/>
              <a:ext cx="757038" cy="725949"/>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7" name="任意形状 644">
              <a:extLst>
                <a:ext uri="{FF2B5EF4-FFF2-40B4-BE49-F238E27FC236}">
                  <a16:creationId xmlns:a16="http://schemas.microsoft.com/office/drawing/2014/main" id="{EDDF78FE-ACD2-7228-572F-45DD3EA7715F}"/>
                </a:ext>
              </a:extLst>
            </p:cNvPr>
            <p:cNvSpPr/>
            <p:nvPr/>
          </p:nvSpPr>
          <p:spPr>
            <a:xfrm>
              <a:off x="3328853" y="3068391"/>
              <a:ext cx="384877" cy="384877"/>
            </a:xfrm>
            <a:prstGeom prst="rect">
              <a:avLst/>
            </a:prstGeom>
            <a:solidFill>
              <a:schemeClr val="tx1">
                <a:alpha val="0"/>
              </a:schemeClr>
            </a:solidFill>
            <a:ln w="12700" cap="flat">
              <a:noFill/>
              <a:miter lim="400000"/>
            </a:ln>
            <a:effectLst/>
          </p:spPr>
          <p:txBody>
            <a:bodyPr wrap="square" lIns="45719" tIns="45719" rIns="45719" bIns="45719" numCol="1" anchor="ctr">
              <a:noAutofit/>
            </a:bodyPr>
            <a:lstStyle/>
            <a:p>
              <a:endParaRPr/>
            </a:p>
          </p:txBody>
        </p:sp>
      </p:grpSp>
      <p:grpSp>
        <p:nvGrpSpPr>
          <p:cNvPr id="18" name="Group 17">
            <a:extLst>
              <a:ext uri="{FF2B5EF4-FFF2-40B4-BE49-F238E27FC236}">
                <a16:creationId xmlns:a16="http://schemas.microsoft.com/office/drawing/2014/main" id="{FB24BD46-E97A-5F56-BADB-3BCF4851238C}"/>
              </a:ext>
            </a:extLst>
          </p:cNvPr>
          <p:cNvGrpSpPr/>
          <p:nvPr/>
        </p:nvGrpSpPr>
        <p:grpSpPr>
          <a:xfrm>
            <a:off x="741078" y="4756867"/>
            <a:ext cx="154854" cy="138313"/>
            <a:chOff x="3140667" y="2901058"/>
            <a:chExt cx="757038" cy="725949"/>
          </a:xfrm>
        </p:grpSpPr>
        <p:sp>
          <p:nvSpPr>
            <p:cNvPr id="20" name="Rectangle: Rounded Corners 19">
              <a:extLst>
                <a:ext uri="{FF2B5EF4-FFF2-40B4-BE49-F238E27FC236}">
                  <a16:creationId xmlns:a16="http://schemas.microsoft.com/office/drawing/2014/main" id="{1E4A2BEC-2CA2-D853-DE60-967C441012A3}"/>
                </a:ext>
              </a:extLst>
            </p:cNvPr>
            <p:cNvSpPr/>
            <p:nvPr/>
          </p:nvSpPr>
          <p:spPr>
            <a:xfrm>
              <a:off x="3140667" y="2901058"/>
              <a:ext cx="757038" cy="725949"/>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21" name="任意形状 644">
              <a:extLst>
                <a:ext uri="{FF2B5EF4-FFF2-40B4-BE49-F238E27FC236}">
                  <a16:creationId xmlns:a16="http://schemas.microsoft.com/office/drawing/2014/main" id="{2E28699F-1230-84E7-F02F-CB9DA57302B7}"/>
                </a:ext>
              </a:extLst>
            </p:cNvPr>
            <p:cNvSpPr/>
            <p:nvPr/>
          </p:nvSpPr>
          <p:spPr>
            <a:xfrm>
              <a:off x="3328853" y="3068391"/>
              <a:ext cx="384877" cy="384877"/>
            </a:xfrm>
            <a:prstGeom prst="rect">
              <a:avLst/>
            </a:prstGeom>
            <a:solidFill>
              <a:schemeClr val="tx1">
                <a:alpha val="0"/>
              </a:schemeClr>
            </a:solidFill>
            <a:ln w="12700" cap="flat">
              <a:noFill/>
              <a:miter lim="400000"/>
            </a:ln>
            <a:effectLst/>
          </p:spPr>
          <p:txBody>
            <a:bodyPr wrap="square" lIns="45719" tIns="45719" rIns="45719" bIns="45719" numCol="1" anchor="ctr">
              <a:noAutofit/>
            </a:bodyPr>
            <a:lstStyle/>
            <a:p>
              <a:endParaRPr/>
            </a:p>
          </p:txBody>
        </p:sp>
      </p:grpSp>
      <p:pic>
        <p:nvPicPr>
          <p:cNvPr id="26" name="Picture 25" descr="A green arrow pointing up on a white stairs&#10;&#10;AI-generated content may be incorrect.">
            <a:extLst>
              <a:ext uri="{FF2B5EF4-FFF2-40B4-BE49-F238E27FC236}">
                <a16:creationId xmlns:a16="http://schemas.microsoft.com/office/drawing/2014/main" id="{6A3AB5FE-BA40-2E84-A293-3286429246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5029" y="1632108"/>
            <a:ext cx="4223000" cy="4223000"/>
          </a:xfrm>
          <a:prstGeom prst="rect">
            <a:avLst/>
          </a:prstGeom>
        </p:spPr>
      </p:pic>
      <p:pic>
        <p:nvPicPr>
          <p:cNvPr id="27" name="Picture 26" descr="A green lit up coin&#10;&#10;AI-generated content may be incorrect.">
            <a:extLst>
              <a:ext uri="{FF2B5EF4-FFF2-40B4-BE49-F238E27FC236}">
                <a16:creationId xmlns:a16="http://schemas.microsoft.com/office/drawing/2014/main" id="{0933D120-EE08-6673-5673-3FFBF8EDC0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70265" y="773320"/>
            <a:ext cx="1784329" cy="1784329"/>
          </a:xfrm>
          <a:prstGeom prst="rect">
            <a:avLst/>
          </a:prstGeom>
        </p:spPr>
      </p:pic>
    </p:spTree>
    <p:extLst>
      <p:ext uri="{BB962C8B-B14F-4D97-AF65-F5344CB8AC3E}">
        <p14:creationId xmlns:p14="http://schemas.microsoft.com/office/powerpoint/2010/main" val="2502199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lights in a black background&#10;&#10;AI-generated content may be incorrect.">
            <a:extLst>
              <a:ext uri="{FF2B5EF4-FFF2-40B4-BE49-F238E27FC236}">
                <a16:creationId xmlns:a16="http://schemas.microsoft.com/office/drawing/2014/main" id="{4BD381F3-A5FF-2977-C5FE-A3CC7FB72F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9" name="Rectangle 8">
            <a:extLst>
              <a:ext uri="{FF2B5EF4-FFF2-40B4-BE49-F238E27FC236}">
                <a16:creationId xmlns:a16="http://schemas.microsoft.com/office/drawing/2014/main" id="{A0922A92-EA40-2E80-70E2-3B4680A87516}"/>
              </a:ext>
            </a:extLst>
          </p:cNvPr>
          <p:cNvSpPr/>
          <p:nvPr/>
        </p:nvSpPr>
        <p:spPr>
          <a:xfrm flipH="1">
            <a:off x="-1896" y="-6788"/>
            <a:ext cx="12192001" cy="6864787"/>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15" name="Cube 14">
            <a:extLst>
              <a:ext uri="{FF2B5EF4-FFF2-40B4-BE49-F238E27FC236}">
                <a16:creationId xmlns:a16="http://schemas.microsoft.com/office/drawing/2014/main" id="{2F65397F-56B6-4D24-9E41-56BBEB6640F3}"/>
              </a:ext>
            </a:extLst>
          </p:cNvPr>
          <p:cNvSpPr/>
          <p:nvPr/>
        </p:nvSpPr>
        <p:spPr>
          <a:xfrm>
            <a:off x="6993498" y="0"/>
            <a:ext cx="5198502" cy="5198502"/>
          </a:xfrm>
          <a:prstGeom prst="cube">
            <a:avLst>
              <a:gd name="adj" fmla="val 46507"/>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3" name="Picture 2" descr="A green lit up coin&#10;&#10;AI-generated content may be incorrect.">
            <a:extLst>
              <a:ext uri="{FF2B5EF4-FFF2-40B4-BE49-F238E27FC236}">
                <a16:creationId xmlns:a16="http://schemas.microsoft.com/office/drawing/2014/main" id="{900E4777-8D94-DB79-C04C-B005C8EEC6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4" name="TextBox 3">
            <a:extLst>
              <a:ext uri="{FF2B5EF4-FFF2-40B4-BE49-F238E27FC236}">
                <a16:creationId xmlns:a16="http://schemas.microsoft.com/office/drawing/2014/main" id="{54D8C182-1EBA-1058-4CED-BDEEF30BDF1F}"/>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10" name="TextBox 9">
            <a:extLst>
              <a:ext uri="{FF2B5EF4-FFF2-40B4-BE49-F238E27FC236}">
                <a16:creationId xmlns:a16="http://schemas.microsoft.com/office/drawing/2014/main" id="{771DAD2F-3B14-D25F-2937-607832B60D48}"/>
              </a:ext>
            </a:extLst>
          </p:cNvPr>
          <p:cNvSpPr txBox="1"/>
          <p:nvPr/>
        </p:nvSpPr>
        <p:spPr>
          <a:xfrm>
            <a:off x="6680512" y="1865421"/>
            <a:ext cx="5198502" cy="1446550"/>
          </a:xfrm>
          <a:prstGeom prst="rect">
            <a:avLst/>
          </a:prstGeom>
          <a:noFill/>
        </p:spPr>
        <p:txBody>
          <a:bodyPr wrap="square" rtlCol="0">
            <a:spAutoFit/>
          </a:bodyPr>
          <a:lstStyle>
            <a:defPPr>
              <a:defRPr lang="id-ID"/>
            </a:defPPr>
            <a:lvl1pPr algn="ctr">
              <a:defRPr sz="3600">
                <a:solidFill>
                  <a:schemeClr val="tx1">
                    <a:lumMod val="65000"/>
                    <a:lumOff val="35000"/>
                  </a:schemeClr>
                </a:solidFill>
                <a:latin typeface="Rajdhani" panose="02000000000000000000" pitchFamily="2" charset="0"/>
                <a:cs typeface="Rajdhani" panose="02000000000000000000" pitchFamily="2" charset="0"/>
              </a:defRPr>
            </a:lvl1pPr>
          </a:lstStyle>
          <a:p>
            <a:pPr algn="r"/>
            <a:r>
              <a:rPr lang="en-US" sz="4400" b="1" dirty="0">
                <a:solidFill>
                  <a:schemeClr val="bg1"/>
                </a:solidFill>
                <a:effectLst>
                  <a:outerShdw blurRad="50800" dist="38100" dir="8100000" algn="tr" rotWithShape="0">
                    <a:prstClr val="black">
                      <a:alpha val="40000"/>
                    </a:prstClr>
                  </a:outerShdw>
                </a:effectLst>
                <a:latin typeface="+mj-lt"/>
                <a:cs typeface="+mn-cs"/>
              </a:rPr>
              <a:t>XSYNERGY </a:t>
            </a:r>
            <a:r>
              <a:rPr lang="en-IN" sz="4400" b="1" dirty="0">
                <a:solidFill>
                  <a:schemeClr val="accent6"/>
                </a:solidFill>
                <a:effectLst>
                  <a:outerShdw blurRad="50800" dist="38100" dir="8100000" algn="tr" rotWithShape="0">
                    <a:prstClr val="black">
                      <a:alpha val="40000"/>
                    </a:prstClr>
                  </a:outerShdw>
                </a:effectLst>
                <a:latin typeface="+mj-lt"/>
                <a:cs typeface="+mn-cs"/>
              </a:rPr>
              <a:t>TOKENOMICS</a:t>
            </a:r>
            <a:endParaRPr lang="en-US" sz="4400" b="1" dirty="0">
              <a:solidFill>
                <a:schemeClr val="accent6"/>
              </a:solidFill>
              <a:effectLst>
                <a:outerShdw blurRad="50800" dist="38100" dir="8100000" algn="tr" rotWithShape="0">
                  <a:prstClr val="black">
                    <a:alpha val="40000"/>
                  </a:prstClr>
                </a:outerShdw>
              </a:effectLst>
              <a:latin typeface="+mj-lt"/>
              <a:cs typeface="+mn-cs"/>
            </a:endParaRPr>
          </a:p>
        </p:txBody>
      </p:sp>
      <p:pic>
        <p:nvPicPr>
          <p:cNvPr id="12" name="Picture 11" descr="A circular chart with a coin in center&#10;&#10;AI-generated content may be incorrect.">
            <a:extLst>
              <a:ext uri="{FF2B5EF4-FFF2-40B4-BE49-F238E27FC236}">
                <a16:creationId xmlns:a16="http://schemas.microsoft.com/office/drawing/2014/main" id="{ADE82AD4-3A40-39CC-A178-464AA73DD4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0581" y="944819"/>
            <a:ext cx="5569528" cy="5569528"/>
          </a:xfrm>
          <a:prstGeom prst="rect">
            <a:avLst/>
          </a:prstGeom>
        </p:spPr>
      </p:pic>
      <p:sp>
        <p:nvSpPr>
          <p:cNvPr id="14" name="TextBox 13">
            <a:extLst>
              <a:ext uri="{FF2B5EF4-FFF2-40B4-BE49-F238E27FC236}">
                <a16:creationId xmlns:a16="http://schemas.microsoft.com/office/drawing/2014/main" id="{1F3704B4-1183-9F52-E886-B1632EE7FFC6}"/>
              </a:ext>
            </a:extLst>
          </p:cNvPr>
          <p:cNvSpPr txBox="1"/>
          <p:nvPr/>
        </p:nvSpPr>
        <p:spPr>
          <a:xfrm rot="21144803">
            <a:off x="2212898" y="1864255"/>
            <a:ext cx="1287686" cy="461665"/>
          </a:xfrm>
          <a:prstGeom prst="rect">
            <a:avLst/>
          </a:prstGeom>
          <a:noFill/>
        </p:spPr>
        <p:txBody>
          <a:bodyPr wrap="square">
            <a:spAutoFit/>
          </a:bodyPr>
          <a:lstStyle/>
          <a:p>
            <a:r>
              <a:rPr lang="en-IN" sz="2400" b="1" dirty="0">
                <a:solidFill>
                  <a:schemeClr val="bg1"/>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57.5%</a:t>
            </a:r>
          </a:p>
        </p:txBody>
      </p:sp>
      <p:sp>
        <p:nvSpPr>
          <p:cNvPr id="17" name="TextBox 16">
            <a:extLst>
              <a:ext uri="{FF2B5EF4-FFF2-40B4-BE49-F238E27FC236}">
                <a16:creationId xmlns:a16="http://schemas.microsoft.com/office/drawing/2014/main" id="{2B2FA27F-684E-5DA0-4C22-A8D301B08909}"/>
              </a:ext>
            </a:extLst>
          </p:cNvPr>
          <p:cNvSpPr txBox="1"/>
          <p:nvPr/>
        </p:nvSpPr>
        <p:spPr>
          <a:xfrm>
            <a:off x="1352468" y="3434085"/>
            <a:ext cx="984333" cy="461665"/>
          </a:xfrm>
          <a:prstGeom prst="rect">
            <a:avLst/>
          </a:prstGeom>
          <a:noFill/>
        </p:spPr>
        <p:txBody>
          <a:bodyPr wrap="square">
            <a:spAutoFit/>
          </a:bodyPr>
          <a:lstStyle/>
          <a:p>
            <a:r>
              <a:rPr lang="en-IN" sz="2400" b="1" dirty="0">
                <a:solidFill>
                  <a:schemeClr val="bg1"/>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10%</a:t>
            </a:r>
          </a:p>
        </p:txBody>
      </p:sp>
      <p:sp>
        <p:nvSpPr>
          <p:cNvPr id="18" name="TextBox 17">
            <a:extLst>
              <a:ext uri="{FF2B5EF4-FFF2-40B4-BE49-F238E27FC236}">
                <a16:creationId xmlns:a16="http://schemas.microsoft.com/office/drawing/2014/main" id="{0A1FA59E-689E-7F08-2A9C-844AB435A5AA}"/>
              </a:ext>
            </a:extLst>
          </p:cNvPr>
          <p:cNvSpPr txBox="1"/>
          <p:nvPr/>
        </p:nvSpPr>
        <p:spPr>
          <a:xfrm rot="1167674">
            <a:off x="2192977" y="5152390"/>
            <a:ext cx="1207203" cy="461665"/>
          </a:xfrm>
          <a:prstGeom prst="rect">
            <a:avLst/>
          </a:prstGeom>
          <a:noFill/>
        </p:spPr>
        <p:txBody>
          <a:bodyPr wrap="square">
            <a:spAutoFit/>
          </a:bodyPr>
          <a:lstStyle/>
          <a:p>
            <a:r>
              <a:rPr lang="en-IN" sz="2400" b="1" dirty="0">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7.5%</a:t>
            </a:r>
          </a:p>
        </p:txBody>
      </p:sp>
      <p:sp>
        <p:nvSpPr>
          <p:cNvPr id="23" name="TextBox 22">
            <a:extLst>
              <a:ext uri="{FF2B5EF4-FFF2-40B4-BE49-F238E27FC236}">
                <a16:creationId xmlns:a16="http://schemas.microsoft.com/office/drawing/2014/main" id="{3D3A72A4-E530-3F6C-290B-F03A1D110AFB}"/>
              </a:ext>
            </a:extLst>
          </p:cNvPr>
          <p:cNvSpPr txBox="1"/>
          <p:nvPr/>
        </p:nvSpPr>
        <p:spPr>
          <a:xfrm rot="19344091">
            <a:off x="3888536" y="5004613"/>
            <a:ext cx="1126836" cy="461665"/>
          </a:xfrm>
          <a:prstGeom prst="rect">
            <a:avLst/>
          </a:prstGeom>
          <a:noFill/>
        </p:spPr>
        <p:txBody>
          <a:bodyPr wrap="square">
            <a:spAutoFit/>
          </a:bodyPr>
          <a:lstStyle/>
          <a:p>
            <a:r>
              <a:rPr lang="en-IN" sz="2400" b="1" dirty="0">
                <a:solidFill>
                  <a:schemeClr val="bg1"/>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2.5%</a:t>
            </a:r>
          </a:p>
        </p:txBody>
      </p:sp>
      <p:sp>
        <p:nvSpPr>
          <p:cNvPr id="25" name="TextBox 24">
            <a:extLst>
              <a:ext uri="{FF2B5EF4-FFF2-40B4-BE49-F238E27FC236}">
                <a16:creationId xmlns:a16="http://schemas.microsoft.com/office/drawing/2014/main" id="{2CAE75D4-9DA3-837C-BD51-BF3E07E29234}"/>
              </a:ext>
            </a:extLst>
          </p:cNvPr>
          <p:cNvSpPr txBox="1"/>
          <p:nvPr/>
        </p:nvSpPr>
        <p:spPr>
          <a:xfrm rot="16574261">
            <a:off x="4629427" y="3265810"/>
            <a:ext cx="1195903" cy="461665"/>
          </a:xfrm>
          <a:prstGeom prst="rect">
            <a:avLst/>
          </a:prstGeom>
          <a:noFill/>
        </p:spPr>
        <p:txBody>
          <a:bodyPr wrap="square">
            <a:spAutoFit/>
          </a:bodyPr>
          <a:lstStyle/>
          <a:p>
            <a:r>
              <a:rPr lang="en-IN" sz="2400" b="1" dirty="0">
                <a:solidFill>
                  <a:schemeClr val="bg1"/>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2.5%</a:t>
            </a:r>
          </a:p>
        </p:txBody>
      </p:sp>
      <p:sp>
        <p:nvSpPr>
          <p:cNvPr id="27" name="TextBox 26">
            <a:extLst>
              <a:ext uri="{FF2B5EF4-FFF2-40B4-BE49-F238E27FC236}">
                <a16:creationId xmlns:a16="http://schemas.microsoft.com/office/drawing/2014/main" id="{07ACE26B-83FA-023D-5C79-B788D4FB3B1E}"/>
              </a:ext>
            </a:extLst>
          </p:cNvPr>
          <p:cNvSpPr txBox="1"/>
          <p:nvPr/>
        </p:nvSpPr>
        <p:spPr>
          <a:xfrm rot="1896595">
            <a:off x="3881460" y="1917889"/>
            <a:ext cx="1104312" cy="461665"/>
          </a:xfrm>
          <a:prstGeom prst="rect">
            <a:avLst/>
          </a:prstGeom>
          <a:noFill/>
        </p:spPr>
        <p:txBody>
          <a:bodyPr wrap="square">
            <a:spAutoFit/>
          </a:bodyPr>
          <a:lstStyle/>
          <a:p>
            <a:r>
              <a:rPr lang="en-IN" sz="2400" b="1" dirty="0">
                <a:solidFill>
                  <a:schemeClr val="bg1"/>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20.0%</a:t>
            </a:r>
          </a:p>
        </p:txBody>
      </p:sp>
      <p:sp>
        <p:nvSpPr>
          <p:cNvPr id="29" name="TextBox 28">
            <a:extLst>
              <a:ext uri="{FF2B5EF4-FFF2-40B4-BE49-F238E27FC236}">
                <a16:creationId xmlns:a16="http://schemas.microsoft.com/office/drawing/2014/main" id="{8BADDD2C-AD65-A97B-F9F7-CA3668B0ABD0}"/>
              </a:ext>
            </a:extLst>
          </p:cNvPr>
          <p:cNvSpPr txBox="1"/>
          <p:nvPr/>
        </p:nvSpPr>
        <p:spPr>
          <a:xfrm>
            <a:off x="1386235" y="384236"/>
            <a:ext cx="1660975" cy="523220"/>
          </a:xfrm>
          <a:prstGeom prst="rect">
            <a:avLst/>
          </a:prstGeom>
          <a:noFill/>
        </p:spPr>
        <p:txBody>
          <a:bodyPr wrap="square">
            <a:spAutoFit/>
          </a:bodyPr>
          <a:lstStyle/>
          <a:p>
            <a:pPr algn="ctr"/>
            <a:r>
              <a:rPr lang="en-IN" sz="1400" b="1" dirty="0">
                <a:solidFill>
                  <a:schemeClr val="bg1"/>
                </a:solidFill>
                <a:latin typeface="Arial" panose="020B0604020202020204" pitchFamily="34" charset="0"/>
                <a:cs typeface="Arial" panose="020B0604020202020204" pitchFamily="34" charset="0"/>
              </a:rPr>
              <a:t>Staking</a:t>
            </a:r>
          </a:p>
          <a:p>
            <a:pPr algn="ctr"/>
            <a:r>
              <a:rPr lang="en-IN" sz="1400" b="1" dirty="0">
                <a:solidFill>
                  <a:schemeClr val="bg1"/>
                </a:solidFill>
                <a:latin typeface="Arial" panose="020B0604020202020204" pitchFamily="34" charset="0"/>
                <a:cs typeface="Arial" panose="020B0604020202020204" pitchFamily="34" charset="0"/>
              </a:rPr>
              <a:t>Rewards </a:t>
            </a:r>
          </a:p>
        </p:txBody>
      </p:sp>
      <p:sp>
        <p:nvSpPr>
          <p:cNvPr id="30" name="TextBox 29">
            <a:extLst>
              <a:ext uri="{FF2B5EF4-FFF2-40B4-BE49-F238E27FC236}">
                <a16:creationId xmlns:a16="http://schemas.microsoft.com/office/drawing/2014/main" id="{EC5D47CA-86E0-E65A-F9B6-0FE89C1CC6AB}"/>
              </a:ext>
            </a:extLst>
          </p:cNvPr>
          <p:cNvSpPr txBox="1"/>
          <p:nvPr/>
        </p:nvSpPr>
        <p:spPr>
          <a:xfrm>
            <a:off x="219636" y="1706029"/>
            <a:ext cx="1182448" cy="738664"/>
          </a:xfrm>
          <a:prstGeom prst="rect">
            <a:avLst/>
          </a:prstGeom>
          <a:noFill/>
        </p:spPr>
        <p:txBody>
          <a:bodyPr wrap="square">
            <a:spAutoFit/>
          </a:bodyPr>
          <a:lstStyle/>
          <a:p>
            <a:r>
              <a:rPr lang="en-IN" sz="1400" b="1" dirty="0">
                <a:solidFill>
                  <a:schemeClr val="bg1"/>
                </a:solidFill>
                <a:latin typeface="Arial" panose="020B0604020202020204" pitchFamily="34" charset="0"/>
                <a:cs typeface="Arial" panose="020B0604020202020204" pitchFamily="34" charset="0"/>
              </a:rPr>
              <a:t>Referral Multiplier Vault</a:t>
            </a:r>
          </a:p>
        </p:txBody>
      </p:sp>
      <p:sp>
        <p:nvSpPr>
          <p:cNvPr id="31" name="TextBox 30">
            <a:extLst>
              <a:ext uri="{FF2B5EF4-FFF2-40B4-BE49-F238E27FC236}">
                <a16:creationId xmlns:a16="http://schemas.microsoft.com/office/drawing/2014/main" id="{D0429CE5-FC10-C7E6-63E6-FC314EBE95FC}"/>
              </a:ext>
            </a:extLst>
          </p:cNvPr>
          <p:cNvSpPr txBox="1"/>
          <p:nvPr/>
        </p:nvSpPr>
        <p:spPr>
          <a:xfrm>
            <a:off x="240085" y="5801969"/>
            <a:ext cx="1182448" cy="523220"/>
          </a:xfrm>
          <a:prstGeom prst="rect">
            <a:avLst/>
          </a:prstGeom>
          <a:noFill/>
        </p:spPr>
        <p:txBody>
          <a:bodyPr wrap="square">
            <a:spAutoFit/>
          </a:bodyPr>
          <a:lstStyle/>
          <a:p>
            <a:r>
              <a:rPr lang="en-IN" sz="1400" b="1" dirty="0">
                <a:solidFill>
                  <a:schemeClr val="bg1"/>
                </a:solidFill>
                <a:latin typeface="Arial" panose="020B0604020202020204" pitchFamily="34" charset="0"/>
                <a:cs typeface="Arial" panose="020B0604020202020204" pitchFamily="34" charset="0"/>
              </a:rPr>
              <a:t>Marketing &amp; Launch </a:t>
            </a:r>
          </a:p>
        </p:txBody>
      </p:sp>
      <p:sp>
        <p:nvSpPr>
          <p:cNvPr id="32" name="TextBox 31">
            <a:extLst>
              <a:ext uri="{FF2B5EF4-FFF2-40B4-BE49-F238E27FC236}">
                <a16:creationId xmlns:a16="http://schemas.microsoft.com/office/drawing/2014/main" id="{F20BA033-3F8F-C11B-F5D5-2051B60E5D63}"/>
              </a:ext>
            </a:extLst>
          </p:cNvPr>
          <p:cNvSpPr txBox="1"/>
          <p:nvPr/>
        </p:nvSpPr>
        <p:spPr>
          <a:xfrm>
            <a:off x="5239345" y="6183117"/>
            <a:ext cx="1551807" cy="523220"/>
          </a:xfrm>
          <a:prstGeom prst="rect">
            <a:avLst/>
          </a:prstGeom>
          <a:noFill/>
        </p:spPr>
        <p:txBody>
          <a:bodyPr wrap="square">
            <a:spAutoFit/>
          </a:bodyPr>
          <a:lstStyle/>
          <a:p>
            <a:r>
              <a:rPr lang="en-IN" sz="1400" b="1" dirty="0">
                <a:solidFill>
                  <a:schemeClr val="bg1"/>
                </a:solidFill>
                <a:latin typeface="Arial" panose="020B0604020202020204" pitchFamily="34" charset="0"/>
                <a:cs typeface="Arial" panose="020B0604020202020204" pitchFamily="34" charset="0"/>
              </a:rPr>
              <a:t>Emergency Burn Reserve</a:t>
            </a:r>
          </a:p>
        </p:txBody>
      </p:sp>
      <p:sp>
        <p:nvSpPr>
          <p:cNvPr id="33" name="TextBox 32">
            <a:extLst>
              <a:ext uri="{FF2B5EF4-FFF2-40B4-BE49-F238E27FC236}">
                <a16:creationId xmlns:a16="http://schemas.microsoft.com/office/drawing/2014/main" id="{2C9C1810-5F64-C585-6854-5B0172232AED}"/>
              </a:ext>
            </a:extLst>
          </p:cNvPr>
          <p:cNvSpPr txBox="1"/>
          <p:nvPr/>
        </p:nvSpPr>
        <p:spPr>
          <a:xfrm>
            <a:off x="4598964" y="478938"/>
            <a:ext cx="1660974" cy="523220"/>
          </a:xfrm>
          <a:prstGeom prst="rect">
            <a:avLst/>
          </a:prstGeom>
          <a:noFill/>
        </p:spPr>
        <p:txBody>
          <a:bodyPr wrap="square">
            <a:spAutoFit/>
          </a:bodyPr>
          <a:lstStyle/>
          <a:p>
            <a:pPr algn="ctr"/>
            <a:r>
              <a:rPr lang="en-IN" sz="1400" b="1" dirty="0">
                <a:solidFill>
                  <a:schemeClr val="bg1"/>
                </a:solidFill>
                <a:latin typeface="Arial" panose="020B0604020202020204" pitchFamily="34" charset="0"/>
                <a:cs typeface="Arial" panose="020B0604020202020204" pitchFamily="34" charset="0"/>
              </a:rPr>
              <a:t>Liquidity Provision</a:t>
            </a:r>
          </a:p>
        </p:txBody>
      </p:sp>
      <p:sp>
        <p:nvSpPr>
          <p:cNvPr id="34" name="TextBox 33">
            <a:extLst>
              <a:ext uri="{FF2B5EF4-FFF2-40B4-BE49-F238E27FC236}">
                <a16:creationId xmlns:a16="http://schemas.microsoft.com/office/drawing/2014/main" id="{4BABDFE2-D7F5-F55D-A8F0-A41BE3B7BE8D}"/>
              </a:ext>
            </a:extLst>
          </p:cNvPr>
          <p:cNvSpPr txBox="1"/>
          <p:nvPr/>
        </p:nvSpPr>
        <p:spPr>
          <a:xfrm>
            <a:off x="6119400" y="1499948"/>
            <a:ext cx="1302031" cy="523220"/>
          </a:xfrm>
          <a:prstGeom prst="rect">
            <a:avLst/>
          </a:prstGeom>
          <a:noFill/>
        </p:spPr>
        <p:txBody>
          <a:bodyPr wrap="square">
            <a:spAutoFit/>
          </a:bodyPr>
          <a:lstStyle/>
          <a:p>
            <a:r>
              <a:rPr lang="en-IN" sz="1400" b="1" dirty="0">
                <a:solidFill>
                  <a:schemeClr val="bg1"/>
                </a:solidFill>
                <a:latin typeface="Arial" panose="020B0604020202020204" pitchFamily="34" charset="0"/>
                <a:cs typeface="Arial" panose="020B0604020202020204" pitchFamily="34" charset="0"/>
              </a:rPr>
              <a:t>Security &amp; Audit </a:t>
            </a:r>
          </a:p>
        </p:txBody>
      </p:sp>
      <p:cxnSp>
        <p:nvCxnSpPr>
          <p:cNvPr id="36" name="Straight Connector 35">
            <a:extLst>
              <a:ext uri="{FF2B5EF4-FFF2-40B4-BE49-F238E27FC236}">
                <a16:creationId xmlns:a16="http://schemas.microsoft.com/office/drawing/2014/main" id="{6315967C-01B3-1366-F572-A513368F84A0}"/>
              </a:ext>
            </a:extLst>
          </p:cNvPr>
          <p:cNvCxnSpPr>
            <a:cxnSpLocks/>
            <a:endCxn id="33" idx="2"/>
          </p:cNvCxnSpPr>
          <p:nvPr/>
        </p:nvCxnSpPr>
        <p:spPr>
          <a:xfrm flipV="1">
            <a:off x="4932477" y="1002158"/>
            <a:ext cx="496974" cy="277552"/>
          </a:xfrm>
          <a:prstGeom prst="line">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Straight Connector 37">
            <a:extLst>
              <a:ext uri="{FF2B5EF4-FFF2-40B4-BE49-F238E27FC236}">
                <a16:creationId xmlns:a16="http://schemas.microsoft.com/office/drawing/2014/main" id="{8E66330B-0DA7-9067-1DB0-3A1BD9B4645B}"/>
              </a:ext>
            </a:extLst>
          </p:cNvPr>
          <p:cNvCxnSpPr>
            <a:cxnSpLocks/>
          </p:cNvCxnSpPr>
          <p:nvPr/>
        </p:nvCxnSpPr>
        <p:spPr>
          <a:xfrm flipV="1">
            <a:off x="6383544" y="2075361"/>
            <a:ext cx="98852" cy="1702872"/>
          </a:xfrm>
          <a:prstGeom prst="line">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0" name="Straight Connector 39">
            <a:extLst>
              <a:ext uri="{FF2B5EF4-FFF2-40B4-BE49-F238E27FC236}">
                <a16:creationId xmlns:a16="http://schemas.microsoft.com/office/drawing/2014/main" id="{A1D8DC12-E32C-DD6E-E663-C0FB250976CD}"/>
              </a:ext>
            </a:extLst>
          </p:cNvPr>
          <p:cNvCxnSpPr>
            <a:cxnSpLocks/>
          </p:cNvCxnSpPr>
          <p:nvPr/>
        </p:nvCxnSpPr>
        <p:spPr>
          <a:xfrm flipH="1" flipV="1">
            <a:off x="2252137" y="896792"/>
            <a:ext cx="125196" cy="476545"/>
          </a:xfrm>
          <a:prstGeom prst="line">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2" name="Straight Connector 41">
            <a:extLst>
              <a:ext uri="{FF2B5EF4-FFF2-40B4-BE49-F238E27FC236}">
                <a16:creationId xmlns:a16="http://schemas.microsoft.com/office/drawing/2014/main" id="{CB2F5513-C9E8-A0AD-BD24-8880C398CA31}"/>
              </a:ext>
            </a:extLst>
          </p:cNvPr>
          <p:cNvCxnSpPr>
            <a:cxnSpLocks/>
          </p:cNvCxnSpPr>
          <p:nvPr/>
        </p:nvCxnSpPr>
        <p:spPr>
          <a:xfrm flipH="1" flipV="1">
            <a:off x="807853" y="2444693"/>
            <a:ext cx="367141" cy="775538"/>
          </a:xfrm>
          <a:prstGeom prst="line">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Straight Connector 43">
            <a:extLst>
              <a:ext uri="{FF2B5EF4-FFF2-40B4-BE49-F238E27FC236}">
                <a16:creationId xmlns:a16="http://schemas.microsoft.com/office/drawing/2014/main" id="{582F93BD-01A2-316C-FC12-AF3DDAAA04DB}"/>
              </a:ext>
            </a:extLst>
          </p:cNvPr>
          <p:cNvCxnSpPr>
            <a:cxnSpLocks/>
          </p:cNvCxnSpPr>
          <p:nvPr/>
        </p:nvCxnSpPr>
        <p:spPr>
          <a:xfrm flipV="1">
            <a:off x="1237592" y="5761528"/>
            <a:ext cx="732703" cy="182889"/>
          </a:xfrm>
          <a:prstGeom prst="line">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7" name="Straight Connector 46">
            <a:extLst>
              <a:ext uri="{FF2B5EF4-FFF2-40B4-BE49-F238E27FC236}">
                <a16:creationId xmlns:a16="http://schemas.microsoft.com/office/drawing/2014/main" id="{307DC46D-4722-5EA4-83B8-AF7EEAF54152}"/>
              </a:ext>
            </a:extLst>
          </p:cNvPr>
          <p:cNvCxnSpPr>
            <a:cxnSpLocks/>
          </p:cNvCxnSpPr>
          <p:nvPr/>
        </p:nvCxnSpPr>
        <p:spPr>
          <a:xfrm flipH="1" flipV="1">
            <a:off x="5429451" y="5763911"/>
            <a:ext cx="125196" cy="476545"/>
          </a:xfrm>
          <a:prstGeom prst="line">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aphicFrame>
        <p:nvGraphicFramePr>
          <p:cNvPr id="50" name="Table 49">
            <a:extLst>
              <a:ext uri="{FF2B5EF4-FFF2-40B4-BE49-F238E27FC236}">
                <a16:creationId xmlns:a16="http://schemas.microsoft.com/office/drawing/2014/main" id="{77D8EE88-B2A9-B20E-9C46-D06A8F8577A0}"/>
              </a:ext>
            </a:extLst>
          </p:cNvPr>
          <p:cNvGraphicFramePr>
            <a:graphicFrameLocks noGrp="1"/>
          </p:cNvGraphicFramePr>
          <p:nvPr>
            <p:extLst>
              <p:ext uri="{D42A27DB-BD31-4B8C-83A1-F6EECF244321}">
                <p14:modId xmlns:p14="http://schemas.microsoft.com/office/powerpoint/2010/main" val="368685066"/>
              </p:ext>
            </p:extLst>
          </p:nvPr>
        </p:nvGraphicFramePr>
        <p:xfrm>
          <a:off x="6986726" y="3524918"/>
          <a:ext cx="4802755" cy="2731280"/>
        </p:xfrm>
        <a:graphic>
          <a:graphicData uri="http://schemas.openxmlformats.org/drawingml/2006/table">
            <a:tbl>
              <a:tblPr firstRow="1" bandRow="1">
                <a:tableStyleId>{E8B1032C-EA38-4F05-BA0D-38AFFFC7BED3}</a:tableStyleId>
              </a:tblPr>
              <a:tblGrid>
                <a:gridCol w="2457647">
                  <a:extLst>
                    <a:ext uri="{9D8B030D-6E8A-4147-A177-3AD203B41FA5}">
                      <a16:colId xmlns:a16="http://schemas.microsoft.com/office/drawing/2014/main" val="3121714536"/>
                    </a:ext>
                  </a:extLst>
                </a:gridCol>
                <a:gridCol w="2345108">
                  <a:extLst>
                    <a:ext uri="{9D8B030D-6E8A-4147-A177-3AD203B41FA5}">
                      <a16:colId xmlns:a16="http://schemas.microsoft.com/office/drawing/2014/main" val="3212096320"/>
                    </a:ext>
                  </a:extLst>
                </a:gridCol>
              </a:tblGrid>
              <a:tr h="744072">
                <a:tc>
                  <a:txBody>
                    <a:bodyPr/>
                    <a:lstStyle/>
                    <a:p>
                      <a:pPr algn="ctr">
                        <a:buNone/>
                      </a:pPr>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Token Name</a:t>
                      </a:r>
                    </a:p>
                  </a:txBody>
                  <a:tcPr anchor="ctr"/>
                </a:tc>
                <a:tc>
                  <a:txBody>
                    <a:bodyPr/>
                    <a:lstStyle/>
                    <a:p>
                      <a:pPr algn="ctr">
                        <a:buNone/>
                      </a:pPr>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XSYNERGY</a:t>
                      </a:r>
                    </a:p>
                  </a:txBody>
                  <a:tcPr anchor="ctr"/>
                </a:tc>
                <a:extLst>
                  <a:ext uri="{0D108BD9-81ED-4DB2-BD59-A6C34878D82A}">
                    <a16:rowId xmlns:a16="http://schemas.microsoft.com/office/drawing/2014/main" val="1938135931"/>
                  </a:ext>
                </a:extLst>
              </a:tr>
              <a:tr h="631945">
                <a:tc>
                  <a:txBody>
                    <a:bodyPr/>
                    <a:lstStyle/>
                    <a:p>
                      <a:pPr algn="ctr"/>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TOKEN TICKER</a:t>
                      </a:r>
                    </a:p>
                  </a:txBody>
                  <a:tcPr anchor="ctr">
                    <a:solidFill>
                      <a:schemeClr val="accent6">
                        <a:alpha val="75000"/>
                      </a:schemeClr>
                    </a:solidFill>
                  </a:tcPr>
                </a:tc>
                <a:tc>
                  <a:txBody>
                    <a:bodyPr/>
                    <a:lstStyle/>
                    <a:p>
                      <a:pPr algn="ctr"/>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XSYN</a:t>
                      </a:r>
                    </a:p>
                  </a:txBody>
                  <a:tcPr anchor="ctr">
                    <a:solidFill>
                      <a:schemeClr val="accent6">
                        <a:alpha val="75000"/>
                      </a:schemeClr>
                    </a:solidFill>
                  </a:tcPr>
                </a:tc>
                <a:extLst>
                  <a:ext uri="{0D108BD9-81ED-4DB2-BD59-A6C34878D82A}">
                    <a16:rowId xmlns:a16="http://schemas.microsoft.com/office/drawing/2014/main" val="2035508653"/>
                  </a:ext>
                </a:extLst>
              </a:tr>
              <a:tr h="705115">
                <a:tc>
                  <a:txBody>
                    <a:bodyPr/>
                    <a:lstStyle/>
                    <a:p>
                      <a:pPr marL="0" algn="ctr" defTabSz="914400" rtl="0" eaLnBrk="1" latinLnBrk="0" hangingPunct="1"/>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TOTAL SUPPLY</a:t>
                      </a:r>
                    </a:p>
                  </a:txBody>
                  <a:tcPr anchor="ctr"/>
                </a:tc>
                <a:tc>
                  <a:txBody>
                    <a:bodyPr/>
                    <a:lstStyle/>
                    <a:p>
                      <a:pPr marL="0" algn="ctr" defTabSz="914400" rtl="0" eaLnBrk="1" latinLnBrk="0" hangingPunct="1"/>
                      <a:r>
                        <a:rPr lang="en-US"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88,888,888</a:t>
                      </a:r>
                      <a:endPar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789732747"/>
                  </a:ext>
                </a:extLst>
              </a:tr>
              <a:tr h="650148">
                <a:tc>
                  <a:txBody>
                    <a:bodyPr/>
                    <a:lstStyle/>
                    <a:p>
                      <a:pPr algn="ctr"/>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BLOCKCHAIN</a:t>
                      </a:r>
                    </a:p>
                  </a:txBody>
                  <a:tcPr anchor="ctr">
                    <a:solidFill>
                      <a:schemeClr val="accent6">
                        <a:alpha val="74000"/>
                      </a:schemeClr>
                    </a:solidFill>
                  </a:tcPr>
                </a:tc>
                <a:tc>
                  <a:txBody>
                    <a:bodyPr/>
                    <a:lstStyle/>
                    <a:p>
                      <a:pPr algn="ctr"/>
                      <a:r>
                        <a:rPr lang="en-IN" sz="20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POLYGON</a:t>
                      </a:r>
                    </a:p>
                  </a:txBody>
                  <a:tcPr anchor="ctr">
                    <a:solidFill>
                      <a:schemeClr val="accent6">
                        <a:alpha val="74000"/>
                      </a:schemeClr>
                    </a:solidFill>
                  </a:tcPr>
                </a:tc>
                <a:extLst>
                  <a:ext uri="{0D108BD9-81ED-4DB2-BD59-A6C34878D82A}">
                    <a16:rowId xmlns:a16="http://schemas.microsoft.com/office/drawing/2014/main" val="465175194"/>
                  </a:ext>
                </a:extLst>
              </a:tr>
            </a:tbl>
          </a:graphicData>
        </a:graphic>
      </p:graphicFrame>
    </p:spTree>
    <p:extLst>
      <p:ext uri="{BB962C8B-B14F-4D97-AF65-F5344CB8AC3E}">
        <p14:creationId xmlns:p14="http://schemas.microsoft.com/office/powerpoint/2010/main" val="3580659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een lights in a black background&#10;&#10;AI-generated content may be incorrect.">
            <a:extLst>
              <a:ext uri="{FF2B5EF4-FFF2-40B4-BE49-F238E27FC236}">
                <a16:creationId xmlns:a16="http://schemas.microsoft.com/office/drawing/2014/main" id="{12FB8E0F-7533-9B1B-6BC9-C8FFE959D0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7" name="Rectangle 6">
            <a:extLst>
              <a:ext uri="{FF2B5EF4-FFF2-40B4-BE49-F238E27FC236}">
                <a16:creationId xmlns:a16="http://schemas.microsoft.com/office/drawing/2014/main" id="{ADED45A4-45BF-B7CB-A90A-132B31B59252}"/>
              </a:ext>
            </a:extLst>
          </p:cNvPr>
          <p:cNvSpPr/>
          <p:nvPr/>
        </p:nvSpPr>
        <p:spPr>
          <a:xfrm flipH="1">
            <a:off x="-2" y="-901"/>
            <a:ext cx="12192001" cy="6858000"/>
          </a:xfrm>
          <a:prstGeom prst="rect">
            <a:avLst/>
          </a:prstGeom>
          <a:solidFill>
            <a:schemeClr val="tx1">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43" name="Rectangle 42">
            <a:extLst>
              <a:ext uri="{FF2B5EF4-FFF2-40B4-BE49-F238E27FC236}">
                <a16:creationId xmlns:a16="http://schemas.microsoft.com/office/drawing/2014/main" id="{FFE942BD-349D-55B9-B288-824705D2F9FA}"/>
              </a:ext>
            </a:extLst>
          </p:cNvPr>
          <p:cNvSpPr/>
          <p:nvPr/>
        </p:nvSpPr>
        <p:spPr>
          <a:xfrm>
            <a:off x="2441370" y="677715"/>
            <a:ext cx="7173344" cy="1200329"/>
          </a:xfrm>
          <a:prstGeom prst="rect">
            <a:avLst/>
          </a:prstGeom>
        </p:spPr>
        <p:txBody>
          <a:bodyPr wrap="square">
            <a:spAutoFit/>
          </a:bodyPr>
          <a:lstStyle/>
          <a:p>
            <a:pPr algn="ctr">
              <a:lnSpc>
                <a:spcPct val="90000"/>
              </a:lnSpc>
              <a:spcBef>
                <a:spcPts val="1200"/>
              </a:spcBef>
            </a:pPr>
            <a:r>
              <a:rPr lang="en-IN" sz="4000" b="1" dirty="0">
                <a:solidFill>
                  <a:schemeClr val="bg1"/>
                </a:solidFill>
                <a:latin typeface="+mj-lt"/>
              </a:rPr>
              <a:t>XSYNERGY </a:t>
            </a:r>
            <a:r>
              <a:rPr lang="en-IN" sz="4000" b="1" dirty="0">
                <a:solidFill>
                  <a:schemeClr val="accent6"/>
                </a:solidFill>
                <a:latin typeface="+mj-lt"/>
              </a:rPr>
              <a:t>REVENUE DISTRIBUTION</a:t>
            </a:r>
            <a:endParaRPr lang="en-US" sz="4000" b="1" dirty="0">
              <a:solidFill>
                <a:schemeClr val="accent6"/>
              </a:solidFill>
              <a:latin typeface="+mj-lt"/>
            </a:endParaRPr>
          </a:p>
        </p:txBody>
      </p:sp>
      <p:sp>
        <p:nvSpPr>
          <p:cNvPr id="15" name="Cube 14">
            <a:extLst>
              <a:ext uri="{FF2B5EF4-FFF2-40B4-BE49-F238E27FC236}">
                <a16:creationId xmlns:a16="http://schemas.microsoft.com/office/drawing/2014/main" id="{AC0D04C0-AD7D-49EC-8926-E998CCEA390B}"/>
              </a:ext>
            </a:extLst>
          </p:cNvPr>
          <p:cNvSpPr/>
          <p:nvPr/>
        </p:nvSpPr>
        <p:spPr>
          <a:xfrm flipH="1">
            <a:off x="5615779" y="4871723"/>
            <a:ext cx="2922816" cy="2837177"/>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6" name="Cube 15">
            <a:extLst>
              <a:ext uri="{FF2B5EF4-FFF2-40B4-BE49-F238E27FC236}">
                <a16:creationId xmlns:a16="http://schemas.microsoft.com/office/drawing/2014/main" id="{2A27FFC2-DDEE-4A42-A577-B18A4D0CED3F}"/>
              </a:ext>
            </a:extLst>
          </p:cNvPr>
          <p:cNvSpPr/>
          <p:nvPr/>
        </p:nvSpPr>
        <p:spPr>
          <a:xfrm flipH="1">
            <a:off x="9577519" y="-1375876"/>
            <a:ext cx="3945190" cy="3933272"/>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4" name="Picture 3" descr="A green lit up coin&#10;&#10;AI-generated content may be incorrect.">
            <a:extLst>
              <a:ext uri="{FF2B5EF4-FFF2-40B4-BE49-F238E27FC236}">
                <a16:creationId xmlns:a16="http://schemas.microsoft.com/office/drawing/2014/main" id="{BF0FCA4E-53F4-CCF8-84BE-1BC635985B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6" name="TextBox 5">
            <a:extLst>
              <a:ext uri="{FF2B5EF4-FFF2-40B4-BE49-F238E27FC236}">
                <a16:creationId xmlns:a16="http://schemas.microsoft.com/office/drawing/2014/main" id="{91AC6D12-EBE4-4A9C-A055-6977B54391CA}"/>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13" name="TextBox 12">
            <a:extLst>
              <a:ext uri="{FF2B5EF4-FFF2-40B4-BE49-F238E27FC236}">
                <a16:creationId xmlns:a16="http://schemas.microsoft.com/office/drawing/2014/main" id="{0DDF84AB-8828-6FB3-531B-DDF5DD383399}"/>
              </a:ext>
            </a:extLst>
          </p:cNvPr>
          <p:cNvSpPr txBox="1"/>
          <p:nvPr/>
        </p:nvSpPr>
        <p:spPr>
          <a:xfrm>
            <a:off x="374351" y="1958042"/>
            <a:ext cx="4091118" cy="4093428"/>
          </a:xfrm>
          <a:prstGeom prst="rect">
            <a:avLst/>
          </a:prstGeom>
          <a:noFill/>
        </p:spPr>
        <p:txBody>
          <a:bodyPr wrap="square">
            <a:spAutoFit/>
          </a:bodyPr>
          <a:lstStyle/>
          <a:p>
            <a:pPr marL="285750" indent="-285750">
              <a:buClr>
                <a:schemeClr val="accent6"/>
              </a:buClr>
              <a:buFont typeface="Wingdings" panose="05000000000000000000" pitchFamily="2" charset="2"/>
              <a:buChar char="Ø"/>
            </a:pPr>
            <a:r>
              <a:rPr lang="en-US" sz="2000" b="1" dirty="0" err="1">
                <a:solidFill>
                  <a:schemeClr val="accent6"/>
                </a:solidFill>
                <a:latin typeface="Arial" panose="020B0604020202020204" pitchFamily="34" charset="0"/>
                <a:ea typeface="Cambria" panose="02040503050406030204" pitchFamily="18" charset="0"/>
                <a:cs typeface="Arial" panose="020B0604020202020204" pitchFamily="34" charset="0"/>
              </a:rPr>
              <a:t>InstantRewards</a:t>
            </a:r>
            <a:r>
              <a:rPr lang="en-US" sz="2000" b="1" dirty="0">
                <a:solidFill>
                  <a:schemeClr val="accent6"/>
                </a:solidFill>
                <a:latin typeface="Arial" panose="020B0604020202020204" pitchFamily="34" charset="0"/>
                <a:ea typeface="Cambria" panose="02040503050406030204" pitchFamily="18" charset="0"/>
                <a:cs typeface="Arial" panose="020B0604020202020204" pitchFamily="34" charset="0"/>
              </a:rPr>
              <a:t>: </a:t>
            </a: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Earn right away, directly in your wallet</a:t>
            </a:r>
            <a:b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br>
            <a:endParaRPr lang="en-US" sz="2000" dirty="0">
              <a:solidFill>
                <a:schemeClr val="bg1"/>
              </a:solidFill>
              <a:latin typeface="Arial" panose="020B0604020202020204" pitchFamily="34" charset="0"/>
              <a:ea typeface="Cambria" panose="02040503050406030204" pitchFamily="18" charset="0"/>
              <a:cs typeface="Arial" panose="020B0604020202020204" pitchFamily="34" charset="0"/>
            </a:endParaRPr>
          </a:p>
          <a:p>
            <a:pPr marL="285750" indent="-285750">
              <a:buClr>
                <a:schemeClr val="accent6"/>
              </a:buClr>
              <a:buFont typeface="Wingdings" panose="05000000000000000000" pitchFamily="2" charset="2"/>
              <a:buChar char="Ø"/>
            </a:pPr>
            <a:r>
              <a:rPr lang="en-US" sz="2000" b="1" dirty="0">
                <a:solidFill>
                  <a:schemeClr val="accent6"/>
                </a:solidFill>
                <a:latin typeface="Arial" panose="020B0604020202020204" pitchFamily="34" charset="0"/>
                <a:ea typeface="Cambria" panose="02040503050406030204" pitchFamily="18" charset="0"/>
                <a:cs typeface="Arial" panose="020B0604020202020204" pitchFamily="34" charset="0"/>
              </a:rPr>
              <a:t>Team Activity: </a:t>
            </a: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You can benefit from spillover as the network grows.</a:t>
            </a:r>
            <a:b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br>
            <a:endParaRPr lang="en-US" sz="2000" dirty="0">
              <a:solidFill>
                <a:schemeClr val="bg1"/>
              </a:solidFill>
              <a:latin typeface="Arial" panose="020B0604020202020204" pitchFamily="34" charset="0"/>
              <a:ea typeface="Cambria" panose="02040503050406030204" pitchFamily="18" charset="0"/>
              <a:cs typeface="Arial" panose="020B0604020202020204" pitchFamily="34" charset="0"/>
            </a:endParaRPr>
          </a:p>
          <a:p>
            <a:pPr marL="285750" indent="-285750">
              <a:buClr>
                <a:schemeClr val="accent6"/>
              </a:buClr>
              <a:buFont typeface="Wingdings" panose="05000000000000000000" pitchFamily="2" charset="2"/>
              <a:buChar char="Ø"/>
            </a:pPr>
            <a:r>
              <a:rPr lang="en-US" sz="2000" b="1" dirty="0">
                <a:solidFill>
                  <a:schemeClr val="accent6"/>
                </a:solidFill>
                <a:latin typeface="Arial" panose="020B0604020202020204" pitchFamily="34" charset="0"/>
                <a:ea typeface="Cambria" panose="02040503050406030204" pitchFamily="18" charset="0"/>
                <a:cs typeface="Arial" panose="020B0604020202020204" pitchFamily="34" charset="0"/>
              </a:rPr>
              <a:t>Passive Growth: </a:t>
            </a: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A portion of every contribution goes into the Vault, where your rewards keep growing.</a:t>
            </a:r>
          </a:p>
          <a:p>
            <a:pPr marL="285750" indent="-285750">
              <a:buClr>
                <a:schemeClr val="accent6"/>
              </a:buClr>
              <a:buFont typeface="Wingdings" panose="05000000000000000000" pitchFamily="2" charset="2"/>
              <a:buChar char="Ø"/>
            </a:pPr>
            <a:endParaRPr lang="en-US" sz="2000" dirty="0">
              <a:solidFill>
                <a:schemeClr val="bg1"/>
              </a:solidFill>
              <a:latin typeface="Arial" panose="020B0604020202020204" pitchFamily="34" charset="0"/>
              <a:ea typeface="Cambria" panose="02040503050406030204" pitchFamily="18" charset="0"/>
              <a:cs typeface="Arial" panose="020B0604020202020204" pitchFamily="34" charset="0"/>
            </a:endParaRPr>
          </a:p>
          <a:p>
            <a:pPr>
              <a:buClr>
                <a:schemeClr val="accent6"/>
              </a:buClr>
            </a:pPr>
            <a:r>
              <a:rPr lang="en-US" sz="2000" b="1" dirty="0">
                <a:solidFill>
                  <a:schemeClr val="bg1"/>
                </a:solidFill>
                <a:latin typeface="Arial" panose="020B0604020202020204" pitchFamily="34" charset="0"/>
                <a:ea typeface="Cambria" panose="02040503050406030204" pitchFamily="18" charset="0"/>
                <a:cs typeface="Arial" panose="020B0604020202020204" pitchFamily="34" charset="0"/>
              </a:rPr>
              <a:t>No Middlemen. No Delays. </a:t>
            </a:r>
          </a:p>
        </p:txBody>
      </p:sp>
      <p:sp>
        <p:nvSpPr>
          <p:cNvPr id="20" name="Rectangle 19">
            <a:extLst>
              <a:ext uri="{FF2B5EF4-FFF2-40B4-BE49-F238E27FC236}">
                <a16:creationId xmlns:a16="http://schemas.microsoft.com/office/drawing/2014/main" id="{81C01404-3000-F1CF-E56B-C6DAEFCA89B9}"/>
              </a:ext>
            </a:extLst>
          </p:cNvPr>
          <p:cNvSpPr/>
          <p:nvPr/>
        </p:nvSpPr>
        <p:spPr>
          <a:xfrm>
            <a:off x="4740673" y="2637772"/>
            <a:ext cx="7174628" cy="3328023"/>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19" name="Table 18">
            <a:extLst>
              <a:ext uri="{FF2B5EF4-FFF2-40B4-BE49-F238E27FC236}">
                <a16:creationId xmlns:a16="http://schemas.microsoft.com/office/drawing/2014/main" id="{98410D83-8F2C-64A7-1A65-F6D7609A57AC}"/>
              </a:ext>
            </a:extLst>
          </p:cNvPr>
          <p:cNvGraphicFramePr>
            <a:graphicFrameLocks noGrp="1"/>
          </p:cNvGraphicFramePr>
          <p:nvPr>
            <p:extLst>
              <p:ext uri="{D42A27DB-BD31-4B8C-83A1-F6EECF244321}">
                <p14:modId xmlns:p14="http://schemas.microsoft.com/office/powerpoint/2010/main" val="3176370745"/>
              </p:ext>
            </p:extLst>
          </p:nvPr>
        </p:nvGraphicFramePr>
        <p:xfrm>
          <a:off x="4740676" y="2609928"/>
          <a:ext cx="7174628" cy="3328023"/>
        </p:xfrm>
        <a:graphic>
          <a:graphicData uri="http://schemas.openxmlformats.org/drawingml/2006/table">
            <a:tbl>
              <a:tblPr firstRow="1" bandRow="1">
                <a:tableStyleId>{E8B1032C-EA38-4F05-BA0D-38AFFFC7BED3}</a:tableStyleId>
              </a:tblPr>
              <a:tblGrid>
                <a:gridCol w="5122415">
                  <a:extLst>
                    <a:ext uri="{9D8B030D-6E8A-4147-A177-3AD203B41FA5}">
                      <a16:colId xmlns:a16="http://schemas.microsoft.com/office/drawing/2014/main" val="3121714536"/>
                    </a:ext>
                  </a:extLst>
                </a:gridCol>
                <a:gridCol w="2052213">
                  <a:extLst>
                    <a:ext uri="{9D8B030D-6E8A-4147-A177-3AD203B41FA5}">
                      <a16:colId xmlns:a16="http://schemas.microsoft.com/office/drawing/2014/main" val="3212096320"/>
                    </a:ext>
                  </a:extLst>
                </a:gridCol>
              </a:tblGrid>
              <a:tr h="657057">
                <a:tc>
                  <a:txBody>
                    <a:bodyPr/>
                    <a:lstStyle/>
                    <a:p>
                      <a:pPr algn="ctr"/>
                      <a:r>
                        <a:rPr lang="en-IN" sz="2400" dirty="0">
                          <a:solidFill>
                            <a:schemeClr val="bg1"/>
                          </a:solidFill>
                          <a:effectLst>
                            <a:outerShdw blurRad="50800" dist="38100" dir="8100000" algn="tr" rotWithShape="0">
                              <a:prstClr val="black">
                                <a:alpha val="40000"/>
                              </a:prstClr>
                            </a:outerShdw>
                          </a:effectLst>
                        </a:rPr>
                        <a:t>XSYNERGY 1</a:t>
                      </a:r>
                      <a:endParaRPr lang="en-IN" sz="2400" dirty="0">
                        <a:effectLst>
                          <a:outerShdw blurRad="50800" dist="38100" dir="8100000" algn="tr" rotWithShape="0">
                            <a:prstClr val="black">
                              <a:alpha val="40000"/>
                            </a:prstClr>
                          </a:outerShdw>
                        </a:effectLst>
                      </a:endParaRPr>
                    </a:p>
                  </a:txBody>
                  <a:tcPr anchor="ctr"/>
                </a:tc>
                <a:tc>
                  <a:txBody>
                    <a:bodyPr/>
                    <a:lstStyle/>
                    <a:p>
                      <a:pPr algn="ctr"/>
                      <a:r>
                        <a:rPr lang="en-IN" sz="2400" dirty="0">
                          <a:solidFill>
                            <a:schemeClr val="bg1"/>
                          </a:solidFill>
                          <a:effectLst>
                            <a:outerShdw blurRad="50800" dist="38100" dir="8100000" algn="tr" rotWithShape="0">
                              <a:prstClr val="black">
                                <a:alpha val="40000"/>
                              </a:prstClr>
                            </a:outerShdw>
                          </a:effectLst>
                        </a:rPr>
                        <a:t>30%</a:t>
                      </a:r>
                      <a:endParaRPr lang="en-IN" sz="2400" dirty="0">
                        <a:effectLst>
                          <a:outerShdw blurRad="50800" dist="38100" dir="8100000" algn="tr" rotWithShape="0">
                            <a:prstClr val="black">
                              <a:alpha val="40000"/>
                            </a:prstClr>
                          </a:outerShdw>
                        </a:effectLst>
                      </a:endParaRPr>
                    </a:p>
                  </a:txBody>
                  <a:tcPr anchor="ctr"/>
                </a:tc>
                <a:extLst>
                  <a:ext uri="{0D108BD9-81ED-4DB2-BD59-A6C34878D82A}">
                    <a16:rowId xmlns:a16="http://schemas.microsoft.com/office/drawing/2014/main" val="1938135931"/>
                  </a:ext>
                </a:extLst>
              </a:tr>
              <a:tr h="626933">
                <a:tc>
                  <a:txBody>
                    <a:bodyPr/>
                    <a:lstStyle/>
                    <a:p>
                      <a:pPr algn="ctr"/>
                      <a:r>
                        <a:rPr lang="en-IN" sz="2400" b="1" dirty="0">
                          <a:solidFill>
                            <a:schemeClr val="bg1"/>
                          </a:solidFill>
                          <a:effectLst>
                            <a:outerShdw blurRad="50800" dist="38100" dir="8100000" algn="tr" rotWithShape="0">
                              <a:prstClr val="black">
                                <a:alpha val="40000"/>
                              </a:prstClr>
                            </a:outerShdw>
                          </a:effectLst>
                        </a:rPr>
                        <a:t>XSYNERGY 2</a:t>
                      </a:r>
                      <a:endParaRPr lang="en-IN" sz="2400" b="1" dirty="0">
                        <a:effectLst>
                          <a:outerShdw blurRad="50800" dist="38100" dir="8100000" algn="tr" rotWithShape="0">
                            <a:prstClr val="black">
                              <a:alpha val="40000"/>
                            </a:prstClr>
                          </a:outerShdw>
                        </a:effectLst>
                      </a:endParaRPr>
                    </a:p>
                  </a:txBody>
                  <a:tcPr anchor="ctr">
                    <a:solidFill>
                      <a:schemeClr val="accent6">
                        <a:alpha val="75000"/>
                      </a:schemeClr>
                    </a:solidFill>
                  </a:tcPr>
                </a:tc>
                <a:tc>
                  <a:txBody>
                    <a:bodyPr/>
                    <a:lstStyle/>
                    <a:p>
                      <a:pPr algn="ctr"/>
                      <a:r>
                        <a:rPr lang="en-IN" sz="2400" b="1" dirty="0">
                          <a:solidFill>
                            <a:schemeClr val="bg1"/>
                          </a:solidFill>
                          <a:effectLst>
                            <a:outerShdw blurRad="50800" dist="38100" dir="8100000" algn="tr" rotWithShape="0">
                              <a:prstClr val="black">
                                <a:alpha val="40000"/>
                              </a:prstClr>
                            </a:outerShdw>
                          </a:effectLst>
                        </a:rPr>
                        <a:t>30%</a:t>
                      </a:r>
                      <a:endParaRPr lang="en-IN" sz="2400" b="1" dirty="0">
                        <a:effectLst>
                          <a:outerShdw blurRad="50800" dist="38100" dir="8100000" algn="tr" rotWithShape="0">
                            <a:prstClr val="black">
                              <a:alpha val="40000"/>
                            </a:prstClr>
                          </a:outerShdw>
                        </a:effectLst>
                      </a:endParaRPr>
                    </a:p>
                  </a:txBody>
                  <a:tcPr anchor="ctr">
                    <a:solidFill>
                      <a:schemeClr val="accent6">
                        <a:alpha val="75000"/>
                      </a:schemeClr>
                    </a:solidFill>
                  </a:tcPr>
                </a:tc>
                <a:extLst>
                  <a:ext uri="{0D108BD9-81ED-4DB2-BD59-A6C34878D82A}">
                    <a16:rowId xmlns:a16="http://schemas.microsoft.com/office/drawing/2014/main" val="2035508653"/>
                  </a:ext>
                </a:extLst>
              </a:tr>
              <a:tr h="699521">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mn-lt"/>
                          <a:ea typeface="+mn-ea"/>
                          <a:cs typeface="+mn-cs"/>
                        </a:rPr>
                        <a:t>XSYNERGY AUTO VAULT STAKING</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mn-lt"/>
                          <a:ea typeface="+mn-ea"/>
                          <a:cs typeface="+mn-cs"/>
                        </a:rPr>
                        <a:t>25%</a:t>
                      </a:r>
                    </a:p>
                  </a:txBody>
                  <a:tcPr anchor="ctr"/>
                </a:tc>
                <a:extLst>
                  <a:ext uri="{0D108BD9-81ED-4DB2-BD59-A6C34878D82A}">
                    <a16:rowId xmlns:a16="http://schemas.microsoft.com/office/drawing/2014/main" val="3789732747"/>
                  </a:ext>
                </a:extLst>
              </a:tr>
              <a:tr h="644991">
                <a:tc>
                  <a:txBody>
                    <a:bodyPr/>
                    <a:lstStyle/>
                    <a:p>
                      <a:pPr algn="ctr"/>
                      <a:r>
                        <a:rPr lang="en-IN" sz="2400" b="1" dirty="0">
                          <a:solidFill>
                            <a:schemeClr val="bg1"/>
                          </a:solidFill>
                          <a:effectLst>
                            <a:outerShdw blurRad="50800" dist="38100" dir="8100000" algn="tr" rotWithShape="0">
                              <a:prstClr val="black">
                                <a:alpha val="40000"/>
                              </a:prstClr>
                            </a:outerShdw>
                          </a:effectLst>
                        </a:rPr>
                        <a:t>XSYNERGY SOLANA RESERVE FUND</a:t>
                      </a:r>
                    </a:p>
                  </a:txBody>
                  <a:tcPr anchor="ctr">
                    <a:solidFill>
                      <a:schemeClr val="accent6">
                        <a:alpha val="74000"/>
                      </a:schemeClr>
                    </a:solidFill>
                  </a:tcPr>
                </a:tc>
                <a:tc>
                  <a:txBody>
                    <a:bodyPr/>
                    <a:lstStyle/>
                    <a:p>
                      <a:pPr algn="ctr"/>
                      <a:r>
                        <a:rPr lang="en-IN" sz="2400" b="1" dirty="0">
                          <a:solidFill>
                            <a:schemeClr val="bg1"/>
                          </a:solidFill>
                          <a:effectLst>
                            <a:outerShdw blurRad="50800" dist="38100" dir="8100000" algn="tr" rotWithShape="0">
                              <a:prstClr val="black">
                                <a:alpha val="40000"/>
                              </a:prstClr>
                            </a:outerShdw>
                          </a:effectLst>
                        </a:rPr>
                        <a:t>10%</a:t>
                      </a:r>
                    </a:p>
                  </a:txBody>
                  <a:tcPr anchor="ctr">
                    <a:solidFill>
                      <a:schemeClr val="accent6">
                        <a:alpha val="74000"/>
                      </a:schemeClr>
                    </a:solidFill>
                  </a:tcPr>
                </a:tc>
                <a:extLst>
                  <a:ext uri="{0D108BD9-81ED-4DB2-BD59-A6C34878D82A}">
                    <a16:rowId xmlns:a16="http://schemas.microsoft.com/office/drawing/2014/main" val="465175194"/>
                  </a:ext>
                </a:extLst>
              </a:tr>
              <a:tr h="699521">
                <a:tc>
                  <a:txBody>
                    <a:bodyPr/>
                    <a:lstStyle/>
                    <a:p>
                      <a:pPr algn="ctr"/>
                      <a:r>
                        <a:rPr lang="en-US" sz="2400" b="1" dirty="0">
                          <a:solidFill>
                            <a:schemeClr val="bg1"/>
                          </a:solidFill>
                          <a:effectLst>
                            <a:outerShdw blurRad="50800" dist="38100" dir="8100000" algn="tr" rotWithShape="0">
                              <a:prstClr val="black">
                                <a:alpha val="40000"/>
                              </a:prstClr>
                            </a:outerShdw>
                          </a:effectLst>
                        </a:rPr>
                        <a:t>XSYNERGY BUY BACK AND BURN</a:t>
                      </a:r>
                      <a:endParaRPr lang="en-IN" sz="2400" b="1" dirty="0">
                        <a:solidFill>
                          <a:schemeClr val="bg1"/>
                        </a:solidFill>
                        <a:effectLst>
                          <a:outerShdw blurRad="50800" dist="38100" dir="8100000" algn="tr" rotWithShape="0">
                            <a:prstClr val="black">
                              <a:alpha val="40000"/>
                            </a:prstClr>
                          </a:outerShdw>
                        </a:effectLst>
                      </a:endParaRPr>
                    </a:p>
                  </a:txBody>
                  <a:tcPr anchor="ctr"/>
                </a:tc>
                <a:tc>
                  <a:txBody>
                    <a:bodyPr/>
                    <a:lstStyle/>
                    <a:p>
                      <a:pPr algn="ctr"/>
                      <a:r>
                        <a:rPr lang="en-US" sz="2400" b="1" dirty="0">
                          <a:solidFill>
                            <a:schemeClr val="bg1"/>
                          </a:solidFill>
                          <a:effectLst>
                            <a:outerShdw blurRad="50800" dist="38100" dir="8100000" algn="tr" rotWithShape="0">
                              <a:prstClr val="black">
                                <a:alpha val="40000"/>
                              </a:prstClr>
                            </a:outerShdw>
                          </a:effectLst>
                        </a:rPr>
                        <a:t>5%</a:t>
                      </a:r>
                      <a:endParaRPr lang="en-IN" sz="2400" b="1" dirty="0">
                        <a:solidFill>
                          <a:schemeClr val="bg1"/>
                        </a:solidFill>
                        <a:effectLst>
                          <a:outerShdw blurRad="50800" dist="38100" dir="8100000" algn="tr" rotWithShape="0">
                            <a:prstClr val="black">
                              <a:alpha val="40000"/>
                            </a:prstClr>
                          </a:outerShdw>
                        </a:effectLst>
                      </a:endParaRPr>
                    </a:p>
                  </a:txBody>
                  <a:tcPr anchor="ctr"/>
                </a:tc>
                <a:extLst>
                  <a:ext uri="{0D108BD9-81ED-4DB2-BD59-A6C34878D82A}">
                    <a16:rowId xmlns:a16="http://schemas.microsoft.com/office/drawing/2014/main" val="3758541145"/>
                  </a:ext>
                </a:extLst>
              </a:tr>
            </a:tbl>
          </a:graphicData>
        </a:graphic>
      </p:graphicFrame>
    </p:spTree>
    <p:extLst>
      <p:ext uri="{BB962C8B-B14F-4D97-AF65-F5344CB8AC3E}">
        <p14:creationId xmlns:p14="http://schemas.microsoft.com/office/powerpoint/2010/main" val="3580598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een lights in a black background&#10;&#10;AI-generated content may be incorrect.">
            <a:extLst>
              <a:ext uri="{FF2B5EF4-FFF2-40B4-BE49-F238E27FC236}">
                <a16:creationId xmlns:a16="http://schemas.microsoft.com/office/drawing/2014/main" id="{0CF1A4AE-A0BB-3FB4-BDCB-AB4A004735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5" name="Rectangle 4">
            <a:extLst>
              <a:ext uri="{FF2B5EF4-FFF2-40B4-BE49-F238E27FC236}">
                <a16:creationId xmlns:a16="http://schemas.microsoft.com/office/drawing/2014/main" id="{C96359D0-0AD1-8400-9E13-3657F605AE52}"/>
              </a:ext>
            </a:extLst>
          </p:cNvPr>
          <p:cNvSpPr/>
          <p:nvPr/>
        </p:nvSpPr>
        <p:spPr>
          <a:xfrm flipH="1">
            <a:off x="-2" y="-901"/>
            <a:ext cx="12192001" cy="6858000"/>
          </a:xfrm>
          <a:prstGeom prst="rect">
            <a:avLst/>
          </a:prstGeom>
          <a:gradFill>
            <a:gsLst>
              <a:gs pos="0">
                <a:schemeClr val="tx1">
                  <a:alpha val="0"/>
                </a:schemeClr>
              </a:gs>
              <a:gs pos="100000">
                <a:schemeClr val="tx1">
                  <a:alpha val="72000"/>
                  <a:lumMod val="4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38" name="Cube 37">
            <a:extLst>
              <a:ext uri="{FF2B5EF4-FFF2-40B4-BE49-F238E27FC236}">
                <a16:creationId xmlns:a16="http://schemas.microsoft.com/office/drawing/2014/main" id="{5DEBD10B-6A6B-44DA-8EA1-5FAB1F68B9F3}"/>
              </a:ext>
            </a:extLst>
          </p:cNvPr>
          <p:cNvSpPr/>
          <p:nvPr/>
        </p:nvSpPr>
        <p:spPr>
          <a:xfrm>
            <a:off x="8294204" y="-530666"/>
            <a:ext cx="3968851" cy="4149254"/>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6" name="TextBox 15">
            <a:extLst>
              <a:ext uri="{FF2B5EF4-FFF2-40B4-BE49-F238E27FC236}">
                <a16:creationId xmlns:a16="http://schemas.microsoft.com/office/drawing/2014/main" id="{32496129-2387-4AB7-A31E-14BF7E7D66C0}"/>
              </a:ext>
            </a:extLst>
          </p:cNvPr>
          <p:cNvSpPr txBox="1"/>
          <p:nvPr/>
        </p:nvSpPr>
        <p:spPr>
          <a:xfrm>
            <a:off x="4006768" y="407799"/>
            <a:ext cx="4434522" cy="769441"/>
          </a:xfrm>
          <a:prstGeom prst="rect">
            <a:avLst/>
          </a:prstGeom>
        </p:spPr>
        <p:txBody>
          <a:bodyPr wrap="square" rtlCol="0" anchor="b">
            <a:spAutoFit/>
          </a:bodyPr>
          <a:lstStyle/>
          <a:p>
            <a:r>
              <a:rPr lang="en-US" sz="4400" b="1" dirty="0">
                <a:solidFill>
                  <a:schemeClr val="accent6"/>
                </a:solidFill>
                <a:latin typeface="+mj-lt"/>
              </a:rPr>
              <a:t>XSYNERGY</a:t>
            </a:r>
            <a:r>
              <a:rPr lang="en-US" sz="4400" b="1" dirty="0">
                <a:solidFill>
                  <a:schemeClr val="bg1"/>
                </a:solidFill>
                <a:latin typeface="+mj-lt"/>
              </a:rPr>
              <a:t> 1</a:t>
            </a:r>
            <a:endParaRPr lang="en-ID" sz="4400" b="1" dirty="0">
              <a:solidFill>
                <a:schemeClr val="bg1"/>
              </a:solidFill>
              <a:latin typeface="+mj-lt"/>
            </a:endParaRPr>
          </a:p>
        </p:txBody>
      </p:sp>
      <p:sp>
        <p:nvSpPr>
          <p:cNvPr id="39" name="Cube 38">
            <a:extLst>
              <a:ext uri="{FF2B5EF4-FFF2-40B4-BE49-F238E27FC236}">
                <a16:creationId xmlns:a16="http://schemas.microsoft.com/office/drawing/2014/main" id="{9B67CF93-9992-47A2-81AE-6FACC03FF55F}"/>
              </a:ext>
            </a:extLst>
          </p:cNvPr>
          <p:cNvSpPr/>
          <p:nvPr/>
        </p:nvSpPr>
        <p:spPr>
          <a:xfrm flipH="1">
            <a:off x="8592725" y="3378429"/>
            <a:ext cx="4419934" cy="4406582"/>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3" name="Picture 2" descr="A green lit up coin&#10;&#10;AI-generated content may be incorrect.">
            <a:extLst>
              <a:ext uri="{FF2B5EF4-FFF2-40B4-BE49-F238E27FC236}">
                <a16:creationId xmlns:a16="http://schemas.microsoft.com/office/drawing/2014/main" id="{257C4960-7071-5503-C58F-AF0ADA502A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7" name="TextBox 6">
            <a:extLst>
              <a:ext uri="{FF2B5EF4-FFF2-40B4-BE49-F238E27FC236}">
                <a16:creationId xmlns:a16="http://schemas.microsoft.com/office/drawing/2014/main" id="{BB208A67-9BE2-7CFB-9697-BAFAE33D8593}"/>
              </a:ext>
            </a:extLst>
          </p:cNvPr>
          <p:cNvSpPr txBox="1"/>
          <p:nvPr/>
        </p:nvSpPr>
        <p:spPr>
          <a:xfrm>
            <a:off x="4091707" y="1074620"/>
            <a:ext cx="4923288" cy="338554"/>
          </a:xfrm>
          <a:prstGeom prst="rect">
            <a:avLst/>
          </a:prstGeom>
          <a:noFill/>
        </p:spPr>
        <p:txBody>
          <a:bodyPr wrap="square">
            <a:spAutoFit/>
          </a:bodyPr>
          <a:lstStyle/>
          <a:p>
            <a:r>
              <a:rPr lang="en-US" sz="1600" b="1" dirty="0">
                <a:solidFill>
                  <a:schemeClr val="bg1"/>
                </a:solidFill>
                <a:latin typeface="+mj-lt"/>
              </a:rPr>
              <a:t>Your First Step to </a:t>
            </a:r>
            <a:r>
              <a:rPr lang="en-US" sz="1600" b="1" dirty="0">
                <a:solidFill>
                  <a:schemeClr val="accent6"/>
                </a:solidFill>
                <a:latin typeface="+mj-lt"/>
              </a:rPr>
              <a:t>Infinite Earnings</a:t>
            </a:r>
            <a:endParaRPr lang="en-IN" sz="1600" b="1" dirty="0">
              <a:solidFill>
                <a:schemeClr val="accent6"/>
              </a:solidFill>
              <a:latin typeface="+mj-lt"/>
            </a:endParaRPr>
          </a:p>
        </p:txBody>
      </p:sp>
      <p:sp>
        <p:nvSpPr>
          <p:cNvPr id="11" name="TextBox 10">
            <a:extLst>
              <a:ext uri="{FF2B5EF4-FFF2-40B4-BE49-F238E27FC236}">
                <a16:creationId xmlns:a16="http://schemas.microsoft.com/office/drawing/2014/main" id="{6D5524D4-1174-3ED6-E787-6D0D71602B8F}"/>
              </a:ext>
            </a:extLst>
          </p:cNvPr>
          <p:cNvSpPr txBox="1"/>
          <p:nvPr/>
        </p:nvSpPr>
        <p:spPr>
          <a:xfrm>
            <a:off x="423742" y="2127763"/>
            <a:ext cx="6573208" cy="3570208"/>
          </a:xfrm>
          <a:prstGeom prst="rect">
            <a:avLst/>
          </a:prstGeom>
          <a:noFill/>
        </p:spPr>
        <p:txBody>
          <a:bodyPr wrap="square">
            <a:spAutoFit/>
          </a:bodyPr>
          <a:lstStyle/>
          <a:p>
            <a:pPr>
              <a:buNone/>
            </a:pPr>
            <a:r>
              <a:rPr lang="en-US" b="1" dirty="0">
                <a:solidFill>
                  <a:schemeClr val="accent6"/>
                </a:solidFill>
                <a:latin typeface="Arial" panose="020B0604020202020204" pitchFamily="34" charset="0"/>
                <a:cs typeface="Arial" panose="020B0604020202020204" pitchFamily="34" charset="0"/>
              </a:rPr>
              <a:t>Here’s How it Works:</a:t>
            </a:r>
            <a:br>
              <a:rPr lang="en-US" sz="1600" b="1" dirty="0">
                <a:solidFill>
                  <a:schemeClr val="accent6"/>
                </a:solidFill>
                <a:latin typeface="Arial" panose="020B0604020202020204" pitchFamily="34" charset="0"/>
                <a:cs typeface="Arial" panose="020B0604020202020204" pitchFamily="34" charset="0"/>
              </a:rPr>
            </a:br>
            <a:endParaRPr lang="en-US" sz="1600" b="1" dirty="0">
              <a:solidFill>
                <a:schemeClr val="accent6"/>
              </a:solidFill>
              <a:latin typeface="Arial" panose="020B0604020202020204" pitchFamily="34" charset="0"/>
              <a:cs typeface="Arial" panose="020B0604020202020204" pitchFamily="34" charset="0"/>
            </a:endParaRPr>
          </a:p>
          <a:p>
            <a:pPr>
              <a:buNone/>
            </a:pPr>
            <a:r>
              <a:rPr lang="en-US" sz="1600" b="1" dirty="0">
                <a:solidFill>
                  <a:schemeClr val="accent6"/>
                </a:solidFill>
                <a:latin typeface="Arial" panose="020B0604020202020204" pitchFamily="34" charset="0"/>
                <a:cs typeface="Arial" panose="020B0604020202020204" pitchFamily="34" charset="0"/>
              </a:rPr>
              <a:t>Spot 1: </a:t>
            </a:r>
            <a:r>
              <a:rPr lang="en-US" sz="1600" dirty="0">
                <a:solidFill>
                  <a:schemeClr val="bg1"/>
                </a:solidFill>
                <a:latin typeface="Arial" panose="020B0604020202020204" pitchFamily="34" charset="0"/>
                <a:cs typeface="Arial" panose="020B0604020202020204" pitchFamily="34" charset="0"/>
              </a:rPr>
              <a:t>Your first referral pays you instantly 100% direct to your wallet.</a:t>
            </a:r>
          </a:p>
          <a:p>
            <a:pPr>
              <a:buNone/>
            </a:pPr>
            <a:r>
              <a:rPr lang="en-US" sz="1600" b="1" dirty="0">
                <a:solidFill>
                  <a:schemeClr val="accent6"/>
                </a:solidFill>
                <a:latin typeface="Arial" panose="020B0604020202020204" pitchFamily="34" charset="0"/>
                <a:cs typeface="Arial" panose="020B0604020202020204" pitchFamily="34" charset="0"/>
              </a:rPr>
              <a:t>Spot 2: </a:t>
            </a:r>
            <a:r>
              <a:rPr lang="en-US" sz="1600" dirty="0">
                <a:solidFill>
                  <a:schemeClr val="bg1"/>
                </a:solidFill>
                <a:latin typeface="Arial" panose="020B0604020202020204" pitchFamily="34" charset="0"/>
                <a:cs typeface="Arial" panose="020B0604020202020204" pitchFamily="34" charset="0"/>
              </a:rPr>
              <a:t>Your second referral also pays you instantly 100% direct to your wallet.</a:t>
            </a:r>
          </a:p>
          <a:p>
            <a:pPr>
              <a:buNone/>
            </a:pPr>
            <a:endParaRPr lang="en-US" sz="1600" dirty="0">
              <a:solidFill>
                <a:schemeClr val="bg1"/>
              </a:solidFill>
              <a:latin typeface="Arial" panose="020B0604020202020204" pitchFamily="34" charset="0"/>
              <a:cs typeface="Arial" panose="020B0604020202020204" pitchFamily="34" charset="0"/>
            </a:endParaRPr>
          </a:p>
          <a:p>
            <a:pPr>
              <a:buNone/>
            </a:pPr>
            <a:r>
              <a:rPr lang="en-US" sz="1600" b="1" dirty="0">
                <a:solidFill>
                  <a:schemeClr val="accent6"/>
                </a:solidFill>
                <a:latin typeface="Arial" panose="020B0604020202020204" pitchFamily="34" charset="0"/>
                <a:cs typeface="Arial" panose="020B0604020202020204" pitchFamily="34" charset="0"/>
              </a:rPr>
              <a:t>Spot 3: </a:t>
            </a:r>
            <a:r>
              <a:rPr lang="en-US" sz="1600" dirty="0">
                <a:solidFill>
                  <a:schemeClr val="bg1"/>
                </a:solidFill>
                <a:latin typeface="Arial" panose="020B0604020202020204" pitchFamily="34" charset="0"/>
                <a:cs typeface="Arial" panose="020B0604020202020204" pitchFamily="34" charset="0"/>
              </a:rPr>
              <a:t>Your third referral pays your sponsor above. and it restarts your cycle so, you can earn again from the next 3 referrals.</a:t>
            </a:r>
          </a:p>
          <a:p>
            <a:pPr>
              <a:buNone/>
            </a:pPr>
            <a:br>
              <a:rPr lang="en-US" sz="1600" dirty="0">
                <a:solidFill>
                  <a:schemeClr val="bg1"/>
                </a:solidFill>
                <a:latin typeface="Arial" panose="020B0604020202020204" pitchFamily="34" charset="0"/>
                <a:cs typeface="Arial" panose="020B0604020202020204" pitchFamily="34" charset="0"/>
              </a:rPr>
            </a:br>
            <a:r>
              <a:rPr lang="en-US" sz="1600" b="1" dirty="0">
                <a:solidFill>
                  <a:schemeClr val="accent6"/>
                </a:solidFill>
                <a:latin typeface="Arial" panose="020B0604020202020204" pitchFamily="34" charset="0"/>
                <a:cs typeface="Arial" panose="020B0604020202020204" pitchFamily="34" charset="0"/>
              </a:rPr>
              <a:t>What Does “Cycle” Mean?</a:t>
            </a:r>
          </a:p>
          <a:p>
            <a:pPr>
              <a:buNone/>
            </a:pPr>
            <a:r>
              <a:rPr lang="en-US" sz="1600" dirty="0">
                <a:solidFill>
                  <a:schemeClr val="bg1"/>
                </a:solidFill>
                <a:latin typeface="Arial" panose="020B0604020202020204" pitchFamily="34" charset="0"/>
                <a:cs typeface="Arial" panose="020B0604020202020204" pitchFamily="34" charset="0"/>
              </a:rPr>
              <a:t>A cycle is just one round of 3 referrals. Every time you complete 3 spots, the system reopens a new cycle for you automatically. This means you can keep earning over and over without ever buying in again.</a:t>
            </a:r>
          </a:p>
        </p:txBody>
      </p:sp>
      <p:sp>
        <p:nvSpPr>
          <p:cNvPr id="12" name="Rectangle: Rounded Corners 11">
            <a:extLst>
              <a:ext uri="{FF2B5EF4-FFF2-40B4-BE49-F238E27FC236}">
                <a16:creationId xmlns:a16="http://schemas.microsoft.com/office/drawing/2014/main" id="{22F2F601-8FD6-64D8-B20F-83629411202F}"/>
              </a:ext>
            </a:extLst>
          </p:cNvPr>
          <p:cNvSpPr/>
          <p:nvPr/>
        </p:nvSpPr>
        <p:spPr>
          <a:xfrm>
            <a:off x="9101071" y="1240275"/>
            <a:ext cx="1330194" cy="730390"/>
          </a:xfrm>
          <a:prstGeom prst="roundRect">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C9CFABE-90DA-BD95-3A98-660A0B666223}"/>
              </a:ext>
            </a:extLst>
          </p:cNvPr>
          <p:cNvSpPr txBox="1"/>
          <p:nvPr/>
        </p:nvSpPr>
        <p:spPr>
          <a:xfrm>
            <a:off x="9627274" y="1360488"/>
            <a:ext cx="812870" cy="530466"/>
          </a:xfrm>
          <a:prstGeom prst="rect">
            <a:avLst/>
          </a:prstGeom>
          <a:noFill/>
        </p:spPr>
        <p:txBody>
          <a:bodyPr wrap="square" rtlCol="0">
            <a:spAutoFit/>
          </a:bodyPr>
          <a:lstStyle/>
          <a:p>
            <a:pPr>
              <a:lnSpc>
                <a:spcPct val="110000"/>
              </a:lnSpc>
            </a:pPr>
            <a:r>
              <a:rPr lang="en-US" sz="2800" b="1" dirty="0">
                <a:solidFill>
                  <a:schemeClr val="bg1"/>
                </a:solidFill>
                <a:latin typeface="+mj-lt"/>
              </a:rPr>
              <a:t>ID</a:t>
            </a:r>
          </a:p>
        </p:txBody>
      </p:sp>
      <p:grpSp>
        <p:nvGrpSpPr>
          <p:cNvPr id="14" name="Group 13">
            <a:extLst>
              <a:ext uri="{FF2B5EF4-FFF2-40B4-BE49-F238E27FC236}">
                <a16:creationId xmlns:a16="http://schemas.microsoft.com/office/drawing/2014/main" id="{E1482FDC-A202-E51F-1188-3B0A6F0B187F}"/>
              </a:ext>
            </a:extLst>
          </p:cNvPr>
          <p:cNvGrpSpPr/>
          <p:nvPr/>
        </p:nvGrpSpPr>
        <p:grpSpPr>
          <a:xfrm>
            <a:off x="8910126" y="1351826"/>
            <a:ext cx="529014" cy="507288"/>
            <a:chOff x="3140667" y="2901058"/>
            <a:chExt cx="757038" cy="725949"/>
          </a:xfrm>
        </p:grpSpPr>
        <p:sp>
          <p:nvSpPr>
            <p:cNvPr id="15" name="Rectangle: Rounded Corners 14">
              <a:extLst>
                <a:ext uri="{FF2B5EF4-FFF2-40B4-BE49-F238E27FC236}">
                  <a16:creationId xmlns:a16="http://schemas.microsoft.com/office/drawing/2014/main" id="{02205592-685F-F375-85A8-D069A60ABF00}"/>
                </a:ext>
              </a:extLst>
            </p:cNvPr>
            <p:cNvSpPr/>
            <p:nvPr/>
          </p:nvSpPr>
          <p:spPr>
            <a:xfrm>
              <a:off x="3140667" y="2901058"/>
              <a:ext cx="757038" cy="725949"/>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9" name="任意形状 644">
              <a:extLst>
                <a:ext uri="{FF2B5EF4-FFF2-40B4-BE49-F238E27FC236}">
                  <a16:creationId xmlns:a16="http://schemas.microsoft.com/office/drawing/2014/main" id="{66952690-5C8A-54D5-91DD-5EB09DDF8C8F}"/>
                </a:ext>
              </a:extLst>
            </p:cNvPr>
            <p:cNvSpPr/>
            <p:nvPr/>
          </p:nvSpPr>
          <p:spPr>
            <a:xfrm>
              <a:off x="3328853" y="3068391"/>
              <a:ext cx="384877" cy="384877"/>
            </a:xfrm>
            <a:prstGeom prst="rect">
              <a:avLst/>
            </a:prstGeom>
            <a:solidFill>
              <a:schemeClr val="tx1">
                <a:alpha val="0"/>
              </a:schemeClr>
            </a:solidFill>
            <a:ln w="12700" cap="flat">
              <a:noFill/>
              <a:miter lim="400000"/>
            </a:ln>
            <a:effectLst/>
          </p:spPr>
          <p:txBody>
            <a:bodyPr wrap="square" lIns="45719" tIns="45719" rIns="45719" bIns="45719" numCol="1" anchor="ctr">
              <a:noAutofit/>
            </a:bodyPr>
            <a:lstStyle/>
            <a:p>
              <a:endParaRPr/>
            </a:p>
          </p:txBody>
        </p:sp>
      </p:grpSp>
      <p:sp>
        <p:nvSpPr>
          <p:cNvPr id="21" name="Arrow: Up 20">
            <a:extLst>
              <a:ext uri="{FF2B5EF4-FFF2-40B4-BE49-F238E27FC236}">
                <a16:creationId xmlns:a16="http://schemas.microsoft.com/office/drawing/2014/main" id="{82AA3344-02EE-BBFE-C623-8B9393E59CD2}"/>
              </a:ext>
            </a:extLst>
          </p:cNvPr>
          <p:cNvSpPr/>
          <p:nvPr/>
        </p:nvSpPr>
        <p:spPr>
          <a:xfrm>
            <a:off x="9023873" y="1459879"/>
            <a:ext cx="268950" cy="277827"/>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5" name="Rectangle: Rounded Corners 24">
            <a:extLst>
              <a:ext uri="{FF2B5EF4-FFF2-40B4-BE49-F238E27FC236}">
                <a16:creationId xmlns:a16="http://schemas.microsoft.com/office/drawing/2014/main" id="{4648E69E-314C-9023-7E1A-2A0525FE1DA2}"/>
              </a:ext>
            </a:extLst>
          </p:cNvPr>
          <p:cNvSpPr/>
          <p:nvPr/>
        </p:nvSpPr>
        <p:spPr>
          <a:xfrm>
            <a:off x="9101070" y="3778937"/>
            <a:ext cx="1330194" cy="730390"/>
          </a:xfrm>
          <a:prstGeom prst="roundRect">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51D25600-DB0C-7DE1-3638-B18730E70BC8}"/>
              </a:ext>
            </a:extLst>
          </p:cNvPr>
          <p:cNvSpPr txBox="1"/>
          <p:nvPr/>
        </p:nvSpPr>
        <p:spPr>
          <a:xfrm>
            <a:off x="9627273" y="3899150"/>
            <a:ext cx="812870" cy="530466"/>
          </a:xfrm>
          <a:prstGeom prst="rect">
            <a:avLst/>
          </a:prstGeom>
          <a:noFill/>
        </p:spPr>
        <p:txBody>
          <a:bodyPr wrap="square" rtlCol="0">
            <a:spAutoFit/>
          </a:bodyPr>
          <a:lstStyle/>
          <a:p>
            <a:pPr>
              <a:lnSpc>
                <a:spcPct val="110000"/>
              </a:lnSpc>
            </a:pPr>
            <a:r>
              <a:rPr lang="en-US" sz="2800" b="1" dirty="0">
                <a:solidFill>
                  <a:schemeClr val="bg1"/>
                </a:solidFill>
                <a:latin typeface="+mj-lt"/>
              </a:rPr>
              <a:t>ID</a:t>
            </a:r>
          </a:p>
        </p:txBody>
      </p:sp>
      <p:grpSp>
        <p:nvGrpSpPr>
          <p:cNvPr id="35" name="Group 34">
            <a:extLst>
              <a:ext uri="{FF2B5EF4-FFF2-40B4-BE49-F238E27FC236}">
                <a16:creationId xmlns:a16="http://schemas.microsoft.com/office/drawing/2014/main" id="{AA16A8A2-3685-9667-121D-026706F82D1F}"/>
              </a:ext>
            </a:extLst>
          </p:cNvPr>
          <p:cNvGrpSpPr/>
          <p:nvPr/>
        </p:nvGrpSpPr>
        <p:grpSpPr>
          <a:xfrm>
            <a:off x="8910125" y="3890488"/>
            <a:ext cx="529014" cy="507288"/>
            <a:chOff x="3140667" y="2901058"/>
            <a:chExt cx="757038" cy="725949"/>
          </a:xfrm>
        </p:grpSpPr>
        <p:sp>
          <p:nvSpPr>
            <p:cNvPr id="40" name="Rectangle: Rounded Corners 39">
              <a:extLst>
                <a:ext uri="{FF2B5EF4-FFF2-40B4-BE49-F238E27FC236}">
                  <a16:creationId xmlns:a16="http://schemas.microsoft.com/office/drawing/2014/main" id="{8251A99D-3B35-B6BA-038C-6D91FF3D4313}"/>
                </a:ext>
              </a:extLst>
            </p:cNvPr>
            <p:cNvSpPr/>
            <p:nvPr/>
          </p:nvSpPr>
          <p:spPr>
            <a:xfrm>
              <a:off x="3140667" y="2901058"/>
              <a:ext cx="757038" cy="725949"/>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41" name="任意形状 644">
              <a:extLst>
                <a:ext uri="{FF2B5EF4-FFF2-40B4-BE49-F238E27FC236}">
                  <a16:creationId xmlns:a16="http://schemas.microsoft.com/office/drawing/2014/main" id="{66413C16-5BEC-1201-D1C0-48B5FEBD5374}"/>
                </a:ext>
              </a:extLst>
            </p:cNvPr>
            <p:cNvSpPr/>
            <p:nvPr/>
          </p:nvSpPr>
          <p:spPr>
            <a:xfrm>
              <a:off x="3328853" y="3068391"/>
              <a:ext cx="384877" cy="384877"/>
            </a:xfrm>
            <a:prstGeom prst="rect">
              <a:avLst/>
            </a:prstGeom>
            <a:solidFill>
              <a:schemeClr val="tx1">
                <a:alpha val="0"/>
              </a:schemeClr>
            </a:solidFill>
            <a:ln w="12700" cap="flat">
              <a:noFill/>
              <a:miter lim="400000"/>
            </a:ln>
            <a:effectLst/>
          </p:spPr>
          <p:txBody>
            <a:bodyPr wrap="square" lIns="45719" tIns="45719" rIns="45719" bIns="45719" numCol="1" anchor="ctr">
              <a:noAutofit/>
            </a:bodyPr>
            <a:lstStyle/>
            <a:p>
              <a:endParaRPr/>
            </a:p>
          </p:txBody>
        </p:sp>
      </p:grpSp>
      <p:sp>
        <p:nvSpPr>
          <p:cNvPr id="44" name="Flowchart: Connector 43">
            <a:extLst>
              <a:ext uri="{FF2B5EF4-FFF2-40B4-BE49-F238E27FC236}">
                <a16:creationId xmlns:a16="http://schemas.microsoft.com/office/drawing/2014/main" id="{D72F3E84-3A46-FDFB-6180-A8039F187F0A}"/>
              </a:ext>
            </a:extLst>
          </p:cNvPr>
          <p:cNvSpPr/>
          <p:nvPr/>
        </p:nvSpPr>
        <p:spPr>
          <a:xfrm>
            <a:off x="8592593" y="2195657"/>
            <a:ext cx="431280" cy="423255"/>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5" name="Flowchart: Connector 44">
            <a:extLst>
              <a:ext uri="{FF2B5EF4-FFF2-40B4-BE49-F238E27FC236}">
                <a16:creationId xmlns:a16="http://schemas.microsoft.com/office/drawing/2014/main" id="{D6E5468F-3D52-C2EB-955A-5D77E33A9555}"/>
              </a:ext>
            </a:extLst>
          </p:cNvPr>
          <p:cNvSpPr/>
          <p:nvPr/>
        </p:nvSpPr>
        <p:spPr>
          <a:xfrm>
            <a:off x="9533740" y="2195657"/>
            <a:ext cx="431280" cy="423255"/>
          </a:xfrm>
          <a:prstGeom prst="flowChartConnector">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6" name="Flowchart: Connector 45">
            <a:extLst>
              <a:ext uri="{FF2B5EF4-FFF2-40B4-BE49-F238E27FC236}">
                <a16:creationId xmlns:a16="http://schemas.microsoft.com/office/drawing/2014/main" id="{184CB510-3EFD-3BBF-E439-113F9F2C0DA0}"/>
              </a:ext>
            </a:extLst>
          </p:cNvPr>
          <p:cNvSpPr/>
          <p:nvPr/>
        </p:nvSpPr>
        <p:spPr>
          <a:xfrm>
            <a:off x="10502885" y="2195657"/>
            <a:ext cx="431280" cy="423255"/>
          </a:xfrm>
          <a:prstGeom prst="flowChartConnector">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48" name="Picture 47" descr="A black and white image of a wallet&#10;&#10;AI-generated content may be incorrect.">
            <a:extLst>
              <a:ext uri="{FF2B5EF4-FFF2-40B4-BE49-F238E27FC236}">
                <a16:creationId xmlns:a16="http://schemas.microsoft.com/office/drawing/2014/main" id="{A6F4A0CF-E912-F94C-4DEA-A85EA8F71F8A}"/>
              </a:ext>
            </a:extLst>
          </p:cNvPr>
          <p:cNvPicPr>
            <a:picLocks noChangeAspect="1"/>
          </p:cNvPicPr>
          <p:nvPr/>
        </p:nvPicPr>
        <p:blipFill>
          <a:blip r:embed="rId5">
            <a:lum bright="70000" contrast="-70000"/>
            <a:extLst>
              <a:ext uri="{28A0092B-C50C-407E-A947-70E740481C1C}">
                <a14:useLocalDpi xmlns:a14="http://schemas.microsoft.com/office/drawing/2010/main" val="0"/>
              </a:ext>
            </a:extLst>
          </a:blip>
          <a:stretch>
            <a:fillRect/>
          </a:stretch>
        </p:blipFill>
        <p:spPr>
          <a:xfrm>
            <a:off x="9534643" y="2646003"/>
            <a:ext cx="499065" cy="49906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cxnSp>
        <p:nvCxnSpPr>
          <p:cNvPr id="50" name="Straight Arrow Connector 49">
            <a:extLst>
              <a:ext uri="{FF2B5EF4-FFF2-40B4-BE49-F238E27FC236}">
                <a16:creationId xmlns:a16="http://schemas.microsoft.com/office/drawing/2014/main" id="{0FC19C07-2BDB-9899-1B54-24A9E0738A45}"/>
              </a:ext>
            </a:extLst>
          </p:cNvPr>
          <p:cNvCxnSpPr>
            <a:cxnSpLocks/>
          </p:cNvCxnSpPr>
          <p:nvPr/>
        </p:nvCxnSpPr>
        <p:spPr>
          <a:xfrm flipH="1" flipV="1">
            <a:off x="10061452" y="2997613"/>
            <a:ext cx="769305" cy="761633"/>
          </a:xfrm>
          <a:prstGeom prst="straightConnector1">
            <a:avLst/>
          </a:prstGeom>
          <a:ln w="31750" cap="flat" cmpd="sng" algn="ctr">
            <a:solidFill>
              <a:schemeClr val="bg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4" name="Picture 53" descr="A blue arrows on a black background&#10;&#10;AI-generated content may be incorrect.">
            <a:extLst>
              <a:ext uri="{FF2B5EF4-FFF2-40B4-BE49-F238E27FC236}">
                <a16:creationId xmlns:a16="http://schemas.microsoft.com/office/drawing/2014/main" id="{DACC308E-2D58-5B88-1BDE-7A4EF7006759}"/>
              </a:ext>
            </a:extLst>
          </p:cNvPr>
          <p:cNvPicPr>
            <a:picLocks noChangeAspect="1"/>
          </p:cNvPicPr>
          <p:nvPr/>
        </p:nvPicPr>
        <p:blipFill>
          <a:blip r:embed="rId6">
            <a:lum bright="70000" contrast="-70000"/>
            <a:extLst>
              <a:ext uri="{28A0092B-C50C-407E-A947-70E740481C1C}">
                <a14:useLocalDpi xmlns:a14="http://schemas.microsoft.com/office/drawing/2010/main" val="0"/>
              </a:ext>
            </a:extLst>
          </a:blip>
          <a:stretch>
            <a:fillRect/>
          </a:stretch>
        </p:blipFill>
        <p:spPr>
          <a:xfrm>
            <a:off x="10639807" y="3881014"/>
            <a:ext cx="511652" cy="511652"/>
          </a:xfrm>
          <a:prstGeom prst="rect">
            <a:avLst/>
          </a:prstGeom>
        </p:spPr>
      </p:pic>
      <p:cxnSp>
        <p:nvCxnSpPr>
          <p:cNvPr id="63" name="Straight Connector 62">
            <a:extLst>
              <a:ext uri="{FF2B5EF4-FFF2-40B4-BE49-F238E27FC236}">
                <a16:creationId xmlns:a16="http://schemas.microsoft.com/office/drawing/2014/main" id="{BCFE8796-5F89-1B9B-61BB-7D6D2368F405}"/>
              </a:ext>
            </a:extLst>
          </p:cNvPr>
          <p:cNvCxnSpPr/>
          <p:nvPr/>
        </p:nvCxnSpPr>
        <p:spPr>
          <a:xfrm>
            <a:off x="10913389" y="4604136"/>
            <a:ext cx="0" cy="1121955"/>
          </a:xfrm>
          <a:prstGeom prst="line">
            <a:avLst/>
          </a:prstGeom>
          <a:ln w="31750">
            <a:solidFill>
              <a:schemeClr val="bg1"/>
            </a:solidFill>
          </a:ln>
        </p:spPr>
        <p:style>
          <a:lnRef idx="3">
            <a:schemeClr val="accent6"/>
          </a:lnRef>
          <a:fillRef idx="0">
            <a:schemeClr val="accent6"/>
          </a:fillRef>
          <a:effectRef idx="2">
            <a:schemeClr val="accent6"/>
          </a:effectRef>
          <a:fontRef idx="minor">
            <a:schemeClr val="tx1"/>
          </a:fontRef>
        </p:style>
      </p:cxnSp>
      <p:sp>
        <p:nvSpPr>
          <p:cNvPr id="65" name="Flowchart: Connector 64">
            <a:extLst>
              <a:ext uri="{FF2B5EF4-FFF2-40B4-BE49-F238E27FC236}">
                <a16:creationId xmlns:a16="http://schemas.microsoft.com/office/drawing/2014/main" id="{89F65725-74F7-2EC6-9DD8-EB3E34EBC67C}"/>
              </a:ext>
            </a:extLst>
          </p:cNvPr>
          <p:cNvSpPr/>
          <p:nvPr/>
        </p:nvSpPr>
        <p:spPr>
          <a:xfrm>
            <a:off x="8037489" y="5743847"/>
            <a:ext cx="693079" cy="674405"/>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6" name="Flowchart: Connector 65">
            <a:extLst>
              <a:ext uri="{FF2B5EF4-FFF2-40B4-BE49-F238E27FC236}">
                <a16:creationId xmlns:a16="http://schemas.microsoft.com/office/drawing/2014/main" id="{5FD983E5-43F3-996B-7B57-ED44AB3AA141}"/>
              </a:ext>
            </a:extLst>
          </p:cNvPr>
          <p:cNvSpPr/>
          <p:nvPr/>
        </p:nvSpPr>
        <p:spPr>
          <a:xfrm>
            <a:off x="9353173" y="5727481"/>
            <a:ext cx="742195" cy="722720"/>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7" name="Flowchart: Connector 66">
            <a:extLst>
              <a:ext uri="{FF2B5EF4-FFF2-40B4-BE49-F238E27FC236}">
                <a16:creationId xmlns:a16="http://schemas.microsoft.com/office/drawing/2014/main" id="{DA51EA3A-5014-4E7B-7BDB-CDB11541BB10}"/>
              </a:ext>
            </a:extLst>
          </p:cNvPr>
          <p:cNvSpPr/>
          <p:nvPr/>
        </p:nvSpPr>
        <p:spPr>
          <a:xfrm>
            <a:off x="10587625" y="5746415"/>
            <a:ext cx="693079" cy="674405"/>
          </a:xfrm>
          <a:prstGeom prst="flowChartConnector">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68" name="Straight Arrow Connector 67">
            <a:extLst>
              <a:ext uri="{FF2B5EF4-FFF2-40B4-BE49-F238E27FC236}">
                <a16:creationId xmlns:a16="http://schemas.microsoft.com/office/drawing/2014/main" id="{5A53C4C4-8E91-CDC0-D978-3F6DD2AA94D4}"/>
              </a:ext>
            </a:extLst>
          </p:cNvPr>
          <p:cNvCxnSpPr>
            <a:cxnSpLocks/>
          </p:cNvCxnSpPr>
          <p:nvPr/>
        </p:nvCxnSpPr>
        <p:spPr>
          <a:xfrm flipV="1">
            <a:off x="8441290" y="4604136"/>
            <a:ext cx="563746" cy="1142279"/>
          </a:xfrm>
          <a:prstGeom prst="straightConnector1">
            <a:avLst/>
          </a:prstGeom>
          <a:ln w="31750" cap="flat" cmpd="sng" algn="ctr">
            <a:solidFill>
              <a:schemeClr val="bg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71" name="Straight Arrow Connector 70">
            <a:extLst>
              <a:ext uri="{FF2B5EF4-FFF2-40B4-BE49-F238E27FC236}">
                <a16:creationId xmlns:a16="http://schemas.microsoft.com/office/drawing/2014/main" id="{DACAF6BB-3258-DCD6-EEAC-CE7AB5D27323}"/>
              </a:ext>
            </a:extLst>
          </p:cNvPr>
          <p:cNvCxnSpPr>
            <a:cxnSpLocks/>
          </p:cNvCxnSpPr>
          <p:nvPr/>
        </p:nvCxnSpPr>
        <p:spPr>
          <a:xfrm flipH="1" flipV="1">
            <a:off x="9645244" y="4686579"/>
            <a:ext cx="30096" cy="1040452"/>
          </a:xfrm>
          <a:prstGeom prst="straightConnector1">
            <a:avLst/>
          </a:prstGeom>
          <a:ln w="31750" cap="flat" cmpd="sng" algn="ctr">
            <a:solidFill>
              <a:schemeClr val="bg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73" name="Picture 72" descr="A black and white image of a wallet&#10;&#10;AI-generated content may be incorrect.">
            <a:extLst>
              <a:ext uri="{FF2B5EF4-FFF2-40B4-BE49-F238E27FC236}">
                <a16:creationId xmlns:a16="http://schemas.microsoft.com/office/drawing/2014/main" id="{3F7DEF21-0D41-4D47-5976-EC00F80A98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25617" y="5815961"/>
            <a:ext cx="499065" cy="49906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74" name="Picture 73" descr="A black and white image of a wallet&#10;&#10;AI-generated content may be incorrect.">
            <a:extLst>
              <a:ext uri="{FF2B5EF4-FFF2-40B4-BE49-F238E27FC236}">
                <a16:creationId xmlns:a16="http://schemas.microsoft.com/office/drawing/2014/main" id="{E9811312-8BCF-7970-59E2-BA47C23BB53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65773" y="5807083"/>
            <a:ext cx="499065" cy="49906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75" name="Picture 74" descr="A blue arrows on a black background&#10;&#10;AI-generated content may be incorrect.">
            <a:extLst>
              <a:ext uri="{FF2B5EF4-FFF2-40B4-BE49-F238E27FC236}">
                <a16:creationId xmlns:a16="http://schemas.microsoft.com/office/drawing/2014/main" id="{BBE8EA26-78D7-155A-97A0-ACF4E130B539}"/>
              </a:ext>
            </a:extLst>
          </p:cNvPr>
          <p:cNvPicPr>
            <a:picLocks noChangeAspect="1"/>
          </p:cNvPicPr>
          <p:nvPr/>
        </p:nvPicPr>
        <p:blipFill>
          <a:blip r:embed="rId6">
            <a:biLevel thresh="50000"/>
            <a:extLst>
              <a:ext uri="{28A0092B-C50C-407E-A947-70E740481C1C}">
                <a14:useLocalDpi xmlns:a14="http://schemas.microsoft.com/office/drawing/2010/main" val="0"/>
              </a:ext>
            </a:extLst>
          </a:blip>
          <a:stretch>
            <a:fillRect/>
          </a:stretch>
        </p:blipFill>
        <p:spPr>
          <a:xfrm>
            <a:off x="10727403" y="5900191"/>
            <a:ext cx="397079" cy="397079"/>
          </a:xfrm>
          <a:prstGeom prst="rect">
            <a:avLst/>
          </a:prstGeom>
        </p:spPr>
      </p:pic>
      <p:sp>
        <p:nvSpPr>
          <p:cNvPr id="77" name="TextBox 76">
            <a:extLst>
              <a:ext uri="{FF2B5EF4-FFF2-40B4-BE49-F238E27FC236}">
                <a16:creationId xmlns:a16="http://schemas.microsoft.com/office/drawing/2014/main" id="{901209D6-BB33-6698-A4F4-C74BAF5E2F5C}"/>
              </a:ext>
            </a:extLst>
          </p:cNvPr>
          <p:cNvSpPr txBox="1"/>
          <p:nvPr/>
        </p:nvSpPr>
        <p:spPr>
          <a:xfrm>
            <a:off x="7688285" y="5820829"/>
            <a:ext cx="404509" cy="523220"/>
          </a:xfrm>
          <a:prstGeom prst="rect">
            <a:avLst/>
          </a:prstGeom>
          <a:noFill/>
        </p:spPr>
        <p:txBody>
          <a:bodyPr wrap="square">
            <a:spAutoFit/>
          </a:bodyPr>
          <a:lstStyle/>
          <a:p>
            <a:r>
              <a:rPr lang="en-US" sz="2800" b="1" dirty="0">
                <a:solidFill>
                  <a:schemeClr val="bg1"/>
                </a:solidFill>
                <a:latin typeface="+mj-lt"/>
              </a:rPr>
              <a:t>1</a:t>
            </a:r>
            <a:endParaRPr lang="en-IN" sz="2800" b="1" dirty="0">
              <a:solidFill>
                <a:schemeClr val="bg1"/>
              </a:solidFill>
              <a:latin typeface="+mj-lt"/>
            </a:endParaRPr>
          </a:p>
        </p:txBody>
      </p:sp>
      <p:sp>
        <p:nvSpPr>
          <p:cNvPr id="78" name="TextBox 77">
            <a:extLst>
              <a:ext uri="{FF2B5EF4-FFF2-40B4-BE49-F238E27FC236}">
                <a16:creationId xmlns:a16="http://schemas.microsoft.com/office/drawing/2014/main" id="{614558C5-3E50-FAB8-C5C4-8F7499A7BB44}"/>
              </a:ext>
            </a:extLst>
          </p:cNvPr>
          <p:cNvSpPr txBox="1"/>
          <p:nvPr/>
        </p:nvSpPr>
        <p:spPr>
          <a:xfrm>
            <a:off x="8905707" y="5844623"/>
            <a:ext cx="404509" cy="523220"/>
          </a:xfrm>
          <a:prstGeom prst="rect">
            <a:avLst/>
          </a:prstGeom>
          <a:noFill/>
        </p:spPr>
        <p:txBody>
          <a:bodyPr wrap="square">
            <a:spAutoFit/>
          </a:bodyPr>
          <a:lstStyle/>
          <a:p>
            <a:r>
              <a:rPr lang="en-US" sz="2800" b="1" dirty="0">
                <a:solidFill>
                  <a:schemeClr val="bg1"/>
                </a:solidFill>
                <a:latin typeface="+mj-lt"/>
              </a:rPr>
              <a:t>2</a:t>
            </a:r>
            <a:endParaRPr lang="en-IN" sz="2800" b="1" dirty="0">
              <a:solidFill>
                <a:schemeClr val="bg1"/>
              </a:solidFill>
              <a:latin typeface="+mj-lt"/>
            </a:endParaRPr>
          </a:p>
        </p:txBody>
      </p:sp>
      <p:sp>
        <p:nvSpPr>
          <p:cNvPr id="79" name="TextBox 78">
            <a:extLst>
              <a:ext uri="{FF2B5EF4-FFF2-40B4-BE49-F238E27FC236}">
                <a16:creationId xmlns:a16="http://schemas.microsoft.com/office/drawing/2014/main" id="{552E764B-4436-B13E-957A-C0554970998F}"/>
              </a:ext>
            </a:extLst>
          </p:cNvPr>
          <p:cNvSpPr txBox="1"/>
          <p:nvPr/>
        </p:nvSpPr>
        <p:spPr>
          <a:xfrm>
            <a:off x="11279957" y="5827231"/>
            <a:ext cx="404509" cy="523220"/>
          </a:xfrm>
          <a:prstGeom prst="rect">
            <a:avLst/>
          </a:prstGeom>
          <a:noFill/>
        </p:spPr>
        <p:txBody>
          <a:bodyPr wrap="square">
            <a:spAutoFit/>
          </a:bodyPr>
          <a:lstStyle/>
          <a:p>
            <a:r>
              <a:rPr lang="en-US" sz="2800" b="1" dirty="0">
                <a:solidFill>
                  <a:schemeClr val="bg1"/>
                </a:solidFill>
                <a:latin typeface="+mj-lt"/>
              </a:rPr>
              <a:t>3</a:t>
            </a:r>
            <a:endParaRPr lang="en-IN" sz="2800" b="1" dirty="0">
              <a:solidFill>
                <a:schemeClr val="bg1"/>
              </a:solidFill>
              <a:latin typeface="+mj-lt"/>
            </a:endParaRPr>
          </a:p>
        </p:txBody>
      </p:sp>
      <p:sp>
        <p:nvSpPr>
          <p:cNvPr id="80" name="TextBox 79">
            <a:extLst>
              <a:ext uri="{FF2B5EF4-FFF2-40B4-BE49-F238E27FC236}">
                <a16:creationId xmlns:a16="http://schemas.microsoft.com/office/drawing/2014/main" id="{3B007D80-71AD-5875-3935-7BA86A9F6E3D}"/>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Tree>
    <p:extLst>
      <p:ext uri="{BB962C8B-B14F-4D97-AF65-F5344CB8AC3E}">
        <p14:creationId xmlns:p14="http://schemas.microsoft.com/office/powerpoint/2010/main" val="840130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6CC40-EAEE-0C8B-57DF-3E5B800B7FE7}"/>
            </a:ext>
          </a:extLst>
        </p:cNvPr>
        <p:cNvGrpSpPr/>
        <p:nvPr/>
      </p:nvGrpSpPr>
      <p:grpSpPr>
        <a:xfrm>
          <a:off x="0" y="0"/>
          <a:ext cx="0" cy="0"/>
          <a:chOff x="0" y="0"/>
          <a:chExt cx="0" cy="0"/>
        </a:xfrm>
      </p:grpSpPr>
      <p:pic>
        <p:nvPicPr>
          <p:cNvPr id="4" name="Picture 3" descr="Green lights in a black background&#10;&#10;AI-generated content may be incorrect.">
            <a:extLst>
              <a:ext uri="{FF2B5EF4-FFF2-40B4-BE49-F238E27FC236}">
                <a16:creationId xmlns:a16="http://schemas.microsoft.com/office/drawing/2014/main" id="{43600184-B434-C007-8AA4-9ED793D3E0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5" name="Rectangle 4">
            <a:extLst>
              <a:ext uri="{FF2B5EF4-FFF2-40B4-BE49-F238E27FC236}">
                <a16:creationId xmlns:a16="http://schemas.microsoft.com/office/drawing/2014/main" id="{F23607F0-4453-6369-E1DF-27F8CB4D3427}"/>
              </a:ext>
            </a:extLst>
          </p:cNvPr>
          <p:cNvSpPr/>
          <p:nvPr/>
        </p:nvSpPr>
        <p:spPr>
          <a:xfrm flipH="1">
            <a:off x="-2" y="-901"/>
            <a:ext cx="12192001" cy="6858000"/>
          </a:xfrm>
          <a:prstGeom prst="rect">
            <a:avLst/>
          </a:prstGeom>
          <a:gradFill>
            <a:gsLst>
              <a:gs pos="0">
                <a:schemeClr val="tx1">
                  <a:alpha val="0"/>
                </a:schemeClr>
              </a:gs>
              <a:gs pos="100000">
                <a:schemeClr val="tx1">
                  <a:alpha val="72000"/>
                  <a:lumMod val="4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38" name="Cube 37">
            <a:extLst>
              <a:ext uri="{FF2B5EF4-FFF2-40B4-BE49-F238E27FC236}">
                <a16:creationId xmlns:a16="http://schemas.microsoft.com/office/drawing/2014/main" id="{A063C619-6151-2FA9-B3BA-300C4F024D88}"/>
              </a:ext>
            </a:extLst>
          </p:cNvPr>
          <p:cNvSpPr/>
          <p:nvPr/>
        </p:nvSpPr>
        <p:spPr>
          <a:xfrm>
            <a:off x="8294204" y="-530666"/>
            <a:ext cx="3968851" cy="4149254"/>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6" name="TextBox 15">
            <a:extLst>
              <a:ext uri="{FF2B5EF4-FFF2-40B4-BE49-F238E27FC236}">
                <a16:creationId xmlns:a16="http://schemas.microsoft.com/office/drawing/2014/main" id="{0D914D38-EE99-A9C2-D722-1C163CB2611A}"/>
              </a:ext>
            </a:extLst>
          </p:cNvPr>
          <p:cNvSpPr txBox="1"/>
          <p:nvPr/>
        </p:nvSpPr>
        <p:spPr>
          <a:xfrm>
            <a:off x="1878187" y="428260"/>
            <a:ext cx="10889520" cy="707886"/>
          </a:xfrm>
          <a:prstGeom prst="rect">
            <a:avLst/>
          </a:prstGeom>
        </p:spPr>
        <p:txBody>
          <a:bodyPr wrap="square" rtlCol="0" anchor="b">
            <a:spAutoFit/>
          </a:bodyPr>
          <a:lstStyle/>
          <a:p>
            <a:r>
              <a:rPr lang="en-US" sz="4000" b="1" dirty="0">
                <a:solidFill>
                  <a:schemeClr val="accent6"/>
                </a:solidFill>
                <a:latin typeface="+mj-lt"/>
              </a:rPr>
              <a:t>XSYNERGY </a:t>
            </a:r>
            <a:r>
              <a:rPr lang="en-US" sz="4000" b="1" dirty="0">
                <a:solidFill>
                  <a:schemeClr val="bg1"/>
                </a:solidFill>
                <a:latin typeface="+mj-lt"/>
              </a:rPr>
              <a:t>2 HOW IT WORKS</a:t>
            </a:r>
            <a:r>
              <a:rPr lang="en-US" sz="4000" b="1" dirty="0">
                <a:solidFill>
                  <a:schemeClr val="accent6"/>
                </a:solidFill>
                <a:latin typeface="+mj-lt"/>
              </a:rPr>
              <a:t>?</a:t>
            </a:r>
            <a:endParaRPr lang="en-ID" sz="4000" b="1" dirty="0">
              <a:solidFill>
                <a:schemeClr val="accent6"/>
              </a:solidFill>
              <a:latin typeface="+mj-lt"/>
            </a:endParaRPr>
          </a:p>
        </p:txBody>
      </p:sp>
      <p:sp>
        <p:nvSpPr>
          <p:cNvPr id="39" name="Cube 38">
            <a:extLst>
              <a:ext uri="{FF2B5EF4-FFF2-40B4-BE49-F238E27FC236}">
                <a16:creationId xmlns:a16="http://schemas.microsoft.com/office/drawing/2014/main" id="{BC0E790D-A0F9-525D-E713-9CEDC190B4F4}"/>
              </a:ext>
            </a:extLst>
          </p:cNvPr>
          <p:cNvSpPr/>
          <p:nvPr/>
        </p:nvSpPr>
        <p:spPr>
          <a:xfrm flipH="1">
            <a:off x="8592725" y="3378429"/>
            <a:ext cx="4419934" cy="4406582"/>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3" name="Picture 2" descr="A green lit up coin&#10;&#10;AI-generated content may be incorrect.">
            <a:extLst>
              <a:ext uri="{FF2B5EF4-FFF2-40B4-BE49-F238E27FC236}">
                <a16:creationId xmlns:a16="http://schemas.microsoft.com/office/drawing/2014/main" id="{22B1E8A9-3A91-A7F4-C8A5-456DE88D02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9" name="TextBox 8">
            <a:extLst>
              <a:ext uri="{FF2B5EF4-FFF2-40B4-BE49-F238E27FC236}">
                <a16:creationId xmlns:a16="http://schemas.microsoft.com/office/drawing/2014/main" id="{9E06CD90-98AB-A22D-1422-EC21CB21C690}"/>
              </a:ext>
            </a:extLst>
          </p:cNvPr>
          <p:cNvSpPr txBox="1"/>
          <p:nvPr/>
        </p:nvSpPr>
        <p:spPr>
          <a:xfrm>
            <a:off x="1041229" y="1970239"/>
            <a:ext cx="6001766" cy="3385542"/>
          </a:xfrm>
          <a:prstGeom prst="rect">
            <a:avLst/>
          </a:prstGeom>
          <a:noFill/>
        </p:spPr>
        <p:txBody>
          <a:bodyPr wrap="square">
            <a:spAutoFit/>
          </a:bodyPr>
          <a:lstStyle/>
          <a:p>
            <a:r>
              <a:rPr lang="en-US" sz="1600" b="1" dirty="0">
                <a:solidFill>
                  <a:schemeClr val="accent6"/>
                </a:solidFill>
                <a:latin typeface="+mj-lt"/>
              </a:rPr>
              <a:t>Slots 1 &amp; 2: </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Slots 1 &amp; 2: 100% </a:t>
            </a:r>
            <a:r>
              <a:rPr lang="en-US">
                <a:solidFill>
                  <a:schemeClr val="bg1"/>
                </a:solidFill>
                <a:latin typeface="Arial" panose="020B0604020202020204" pitchFamily="34" charset="0"/>
                <a:ea typeface="Cambria" panose="02040503050406030204" pitchFamily="18" charset="0"/>
                <a:cs typeface="Arial" panose="020B0604020202020204" pitchFamily="34" charset="0"/>
              </a:rPr>
              <a:t>of available commissions </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goes to your upline keeping the system flowing and rewarding teamwork.</a:t>
            </a:r>
            <a:br>
              <a:rPr lang="en-US" dirty="0">
                <a:solidFill>
                  <a:schemeClr val="bg1"/>
                </a:solidFill>
                <a:latin typeface="Arial" panose="020B0604020202020204" pitchFamily="34" charset="0"/>
                <a:ea typeface="Cambria" panose="02040503050406030204" pitchFamily="18" charset="0"/>
                <a:cs typeface="Arial" panose="020B0604020202020204" pitchFamily="34" charset="0"/>
              </a:rPr>
            </a:br>
            <a:br>
              <a:rPr lang="en-US" dirty="0">
                <a:solidFill>
                  <a:schemeClr val="bg1"/>
                </a:solidFill>
                <a:latin typeface="Cambria" panose="02040503050406030204" pitchFamily="18" charset="0"/>
                <a:ea typeface="Cambria" panose="02040503050406030204" pitchFamily="18" charset="0"/>
                <a:cs typeface="ADLaM Display" panose="02010000000000000000" pitchFamily="2" charset="0"/>
              </a:rPr>
            </a:br>
            <a:r>
              <a:rPr lang="en-US" sz="1600" b="1" dirty="0">
                <a:solidFill>
                  <a:schemeClr val="accent6"/>
                </a:solidFill>
                <a:latin typeface="+mj-lt"/>
              </a:rPr>
              <a:t>Slots 3, 4 &amp; 5: </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you can earn hundred percent available commissions instantly to your wallet.</a:t>
            </a:r>
          </a:p>
          <a:p>
            <a:br>
              <a:rPr lang="en-US" sz="1600" b="1" dirty="0">
                <a:solidFill>
                  <a:schemeClr val="bg1"/>
                </a:solidFill>
                <a:latin typeface="Cambria" panose="02040503050406030204" pitchFamily="18" charset="0"/>
                <a:ea typeface="Cambria" panose="02040503050406030204" pitchFamily="18" charset="0"/>
                <a:cs typeface="ADLaM Display" panose="02010000000000000000" pitchFamily="2" charset="0"/>
              </a:rPr>
            </a:br>
            <a:r>
              <a:rPr lang="en-US" sz="1600" b="1" dirty="0">
                <a:solidFill>
                  <a:schemeClr val="accent6"/>
                </a:solidFill>
                <a:latin typeface="+mj-lt"/>
              </a:rPr>
              <a:t>Slot 6 (Closing Slot): </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This slot doesn’t pay you. Instead, it triggers an automatic reinvestment, reopening your XSYNERGY2 cycle. The payout goes to your higher partner, while you keep your position active to earn again and again.</a:t>
            </a:r>
          </a:p>
        </p:txBody>
      </p:sp>
      <p:sp>
        <p:nvSpPr>
          <p:cNvPr id="25" name="Rectangle: Rounded Corners 24">
            <a:extLst>
              <a:ext uri="{FF2B5EF4-FFF2-40B4-BE49-F238E27FC236}">
                <a16:creationId xmlns:a16="http://schemas.microsoft.com/office/drawing/2014/main" id="{186B27B2-B055-6515-0C04-1F105E685BEE}"/>
              </a:ext>
            </a:extLst>
          </p:cNvPr>
          <p:cNvSpPr/>
          <p:nvPr/>
        </p:nvSpPr>
        <p:spPr>
          <a:xfrm>
            <a:off x="8912789" y="1520329"/>
            <a:ext cx="1330194" cy="730390"/>
          </a:xfrm>
          <a:prstGeom prst="roundRect">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7BFE2025-538D-5BB7-9AFF-0002B3FCA655}"/>
              </a:ext>
            </a:extLst>
          </p:cNvPr>
          <p:cNvSpPr txBox="1"/>
          <p:nvPr/>
        </p:nvSpPr>
        <p:spPr>
          <a:xfrm>
            <a:off x="9438992" y="1640542"/>
            <a:ext cx="812870" cy="530466"/>
          </a:xfrm>
          <a:prstGeom prst="rect">
            <a:avLst/>
          </a:prstGeom>
          <a:noFill/>
        </p:spPr>
        <p:txBody>
          <a:bodyPr wrap="square" rtlCol="0">
            <a:spAutoFit/>
          </a:bodyPr>
          <a:lstStyle/>
          <a:p>
            <a:pPr>
              <a:lnSpc>
                <a:spcPct val="110000"/>
              </a:lnSpc>
            </a:pPr>
            <a:r>
              <a:rPr lang="en-US" sz="2800" b="1" dirty="0">
                <a:solidFill>
                  <a:schemeClr val="bg1"/>
                </a:solidFill>
                <a:latin typeface="+mj-lt"/>
              </a:rPr>
              <a:t>ID</a:t>
            </a:r>
          </a:p>
        </p:txBody>
      </p:sp>
      <p:grpSp>
        <p:nvGrpSpPr>
          <p:cNvPr id="35" name="Group 34">
            <a:extLst>
              <a:ext uri="{FF2B5EF4-FFF2-40B4-BE49-F238E27FC236}">
                <a16:creationId xmlns:a16="http://schemas.microsoft.com/office/drawing/2014/main" id="{61492E84-52F3-4A05-DA8D-346A6F6E4D56}"/>
              </a:ext>
            </a:extLst>
          </p:cNvPr>
          <p:cNvGrpSpPr/>
          <p:nvPr/>
        </p:nvGrpSpPr>
        <p:grpSpPr>
          <a:xfrm>
            <a:off x="8721844" y="1631880"/>
            <a:ext cx="529014" cy="507288"/>
            <a:chOff x="3140667" y="2901058"/>
            <a:chExt cx="757038" cy="725949"/>
          </a:xfrm>
        </p:grpSpPr>
        <p:sp>
          <p:nvSpPr>
            <p:cNvPr id="40" name="Rectangle: Rounded Corners 39">
              <a:extLst>
                <a:ext uri="{FF2B5EF4-FFF2-40B4-BE49-F238E27FC236}">
                  <a16:creationId xmlns:a16="http://schemas.microsoft.com/office/drawing/2014/main" id="{6B4444CF-8AF9-BADE-1A5F-5F5CEF13F3BB}"/>
                </a:ext>
              </a:extLst>
            </p:cNvPr>
            <p:cNvSpPr/>
            <p:nvPr/>
          </p:nvSpPr>
          <p:spPr>
            <a:xfrm>
              <a:off x="3140667" y="2901058"/>
              <a:ext cx="757038" cy="725949"/>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41" name="任意形状 644">
              <a:extLst>
                <a:ext uri="{FF2B5EF4-FFF2-40B4-BE49-F238E27FC236}">
                  <a16:creationId xmlns:a16="http://schemas.microsoft.com/office/drawing/2014/main" id="{8F5F2842-FF55-AF3D-8990-7E30EA474D60}"/>
                </a:ext>
              </a:extLst>
            </p:cNvPr>
            <p:cNvSpPr/>
            <p:nvPr/>
          </p:nvSpPr>
          <p:spPr>
            <a:xfrm>
              <a:off x="3328853" y="3068391"/>
              <a:ext cx="384877" cy="384877"/>
            </a:xfrm>
            <a:prstGeom prst="rect">
              <a:avLst/>
            </a:prstGeom>
            <a:solidFill>
              <a:schemeClr val="tx1">
                <a:alpha val="0"/>
              </a:schemeClr>
            </a:solidFill>
            <a:ln w="12700" cap="flat">
              <a:noFill/>
              <a:miter lim="400000"/>
            </a:ln>
            <a:effectLst/>
          </p:spPr>
          <p:txBody>
            <a:bodyPr wrap="square" lIns="45719" tIns="45719" rIns="45719" bIns="45719" numCol="1" anchor="ctr">
              <a:noAutofit/>
            </a:bodyPr>
            <a:lstStyle/>
            <a:p>
              <a:endParaRPr/>
            </a:p>
          </p:txBody>
        </p:sp>
      </p:grpSp>
      <p:sp>
        <p:nvSpPr>
          <p:cNvPr id="65" name="Flowchart: Connector 64">
            <a:extLst>
              <a:ext uri="{FF2B5EF4-FFF2-40B4-BE49-F238E27FC236}">
                <a16:creationId xmlns:a16="http://schemas.microsoft.com/office/drawing/2014/main" id="{16B46A1A-1818-8BBA-5AAC-2BA37EEB68BB}"/>
              </a:ext>
            </a:extLst>
          </p:cNvPr>
          <p:cNvSpPr/>
          <p:nvPr/>
        </p:nvSpPr>
        <p:spPr>
          <a:xfrm>
            <a:off x="7506763" y="4797068"/>
            <a:ext cx="693079" cy="674405"/>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6" name="Flowchart: Connector 65">
            <a:extLst>
              <a:ext uri="{FF2B5EF4-FFF2-40B4-BE49-F238E27FC236}">
                <a16:creationId xmlns:a16="http://schemas.microsoft.com/office/drawing/2014/main" id="{CDC56759-79B0-494B-513E-AC078EC50D56}"/>
              </a:ext>
            </a:extLst>
          </p:cNvPr>
          <p:cNvSpPr/>
          <p:nvPr/>
        </p:nvSpPr>
        <p:spPr>
          <a:xfrm>
            <a:off x="8760301" y="4771824"/>
            <a:ext cx="742195" cy="722720"/>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68" name="Straight Arrow Connector 67">
            <a:extLst>
              <a:ext uri="{FF2B5EF4-FFF2-40B4-BE49-F238E27FC236}">
                <a16:creationId xmlns:a16="http://schemas.microsoft.com/office/drawing/2014/main" id="{5AAA7DE9-21BD-26FF-A6B2-5EABB940E130}"/>
              </a:ext>
            </a:extLst>
          </p:cNvPr>
          <p:cNvCxnSpPr>
            <a:cxnSpLocks/>
          </p:cNvCxnSpPr>
          <p:nvPr/>
        </p:nvCxnSpPr>
        <p:spPr>
          <a:xfrm flipV="1">
            <a:off x="8559622" y="2236900"/>
            <a:ext cx="421593" cy="975903"/>
          </a:xfrm>
          <a:prstGeom prst="straightConnector1">
            <a:avLst/>
          </a:prstGeom>
          <a:ln w="31750"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73" name="Picture 72" descr="A black and white image of a wallet&#10;&#10;AI-generated content may be incorrect.">
            <a:extLst>
              <a:ext uri="{FF2B5EF4-FFF2-40B4-BE49-F238E27FC236}">
                <a16:creationId xmlns:a16="http://schemas.microsoft.com/office/drawing/2014/main" id="{06EF7344-4416-740C-CA2B-D898B074DB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94891" y="4869182"/>
            <a:ext cx="499065" cy="49906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74" name="Picture 73" descr="A black and white image of a wallet&#10;&#10;AI-generated content may be incorrect.">
            <a:extLst>
              <a:ext uri="{FF2B5EF4-FFF2-40B4-BE49-F238E27FC236}">
                <a16:creationId xmlns:a16="http://schemas.microsoft.com/office/drawing/2014/main" id="{2BDB2075-630C-ED3A-9F33-8D58986E2B3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72901" y="4851426"/>
            <a:ext cx="499065" cy="49906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7" name="TextBox 76">
            <a:extLst>
              <a:ext uri="{FF2B5EF4-FFF2-40B4-BE49-F238E27FC236}">
                <a16:creationId xmlns:a16="http://schemas.microsoft.com/office/drawing/2014/main" id="{3F45DE75-F669-28A8-5A8C-E68177CAB895}"/>
              </a:ext>
            </a:extLst>
          </p:cNvPr>
          <p:cNvSpPr txBox="1"/>
          <p:nvPr/>
        </p:nvSpPr>
        <p:spPr>
          <a:xfrm>
            <a:off x="7685095" y="5489229"/>
            <a:ext cx="404509" cy="400110"/>
          </a:xfrm>
          <a:prstGeom prst="rect">
            <a:avLst/>
          </a:prstGeom>
          <a:noFill/>
        </p:spPr>
        <p:txBody>
          <a:bodyPr wrap="square">
            <a:spAutoFit/>
          </a:bodyPr>
          <a:lstStyle/>
          <a:p>
            <a:r>
              <a:rPr lang="en-US" sz="2000" b="1" dirty="0">
                <a:solidFill>
                  <a:schemeClr val="bg1"/>
                </a:solidFill>
                <a:latin typeface="+mj-lt"/>
              </a:rPr>
              <a:t>3</a:t>
            </a:r>
            <a:endParaRPr lang="en-IN" sz="2000" b="1" dirty="0">
              <a:solidFill>
                <a:schemeClr val="bg1"/>
              </a:solidFill>
              <a:latin typeface="+mj-lt"/>
            </a:endParaRPr>
          </a:p>
        </p:txBody>
      </p:sp>
      <p:sp>
        <p:nvSpPr>
          <p:cNvPr id="78" name="TextBox 77">
            <a:extLst>
              <a:ext uri="{FF2B5EF4-FFF2-40B4-BE49-F238E27FC236}">
                <a16:creationId xmlns:a16="http://schemas.microsoft.com/office/drawing/2014/main" id="{5581F3AE-3041-7113-1282-7CC090D5CB35}"/>
              </a:ext>
            </a:extLst>
          </p:cNvPr>
          <p:cNvSpPr txBox="1"/>
          <p:nvPr/>
        </p:nvSpPr>
        <p:spPr>
          <a:xfrm>
            <a:off x="8981215" y="5482986"/>
            <a:ext cx="404509" cy="400110"/>
          </a:xfrm>
          <a:prstGeom prst="rect">
            <a:avLst/>
          </a:prstGeom>
          <a:noFill/>
        </p:spPr>
        <p:txBody>
          <a:bodyPr wrap="square">
            <a:spAutoFit/>
          </a:bodyPr>
          <a:lstStyle/>
          <a:p>
            <a:r>
              <a:rPr lang="en-US" sz="2000" b="1" dirty="0">
                <a:solidFill>
                  <a:schemeClr val="bg1"/>
                </a:solidFill>
                <a:latin typeface="+mj-lt"/>
              </a:rPr>
              <a:t>4</a:t>
            </a:r>
            <a:endParaRPr lang="en-IN" sz="2000" b="1" dirty="0">
              <a:solidFill>
                <a:schemeClr val="bg1"/>
              </a:solidFill>
              <a:latin typeface="+mj-lt"/>
            </a:endParaRPr>
          </a:p>
        </p:txBody>
      </p:sp>
      <p:sp>
        <p:nvSpPr>
          <p:cNvPr id="79" name="TextBox 78">
            <a:extLst>
              <a:ext uri="{FF2B5EF4-FFF2-40B4-BE49-F238E27FC236}">
                <a16:creationId xmlns:a16="http://schemas.microsoft.com/office/drawing/2014/main" id="{9BBD0351-CD35-D5A0-8FBF-D13BAC2A1861}"/>
              </a:ext>
            </a:extLst>
          </p:cNvPr>
          <p:cNvSpPr txBox="1"/>
          <p:nvPr/>
        </p:nvSpPr>
        <p:spPr>
          <a:xfrm>
            <a:off x="10037691" y="5500160"/>
            <a:ext cx="404509" cy="369332"/>
          </a:xfrm>
          <a:prstGeom prst="rect">
            <a:avLst/>
          </a:prstGeom>
          <a:noFill/>
        </p:spPr>
        <p:txBody>
          <a:bodyPr wrap="square">
            <a:spAutoFit/>
          </a:bodyPr>
          <a:lstStyle/>
          <a:p>
            <a:r>
              <a:rPr lang="en-US" b="1" dirty="0">
                <a:solidFill>
                  <a:schemeClr val="bg1"/>
                </a:solidFill>
                <a:latin typeface="+mj-lt"/>
              </a:rPr>
              <a:t>5</a:t>
            </a:r>
            <a:endParaRPr lang="en-IN" b="1" dirty="0">
              <a:solidFill>
                <a:schemeClr val="bg1"/>
              </a:solidFill>
              <a:latin typeface="+mj-lt"/>
            </a:endParaRPr>
          </a:p>
        </p:txBody>
      </p:sp>
      <p:sp>
        <p:nvSpPr>
          <p:cNvPr id="10" name="TextBox 9">
            <a:extLst>
              <a:ext uri="{FF2B5EF4-FFF2-40B4-BE49-F238E27FC236}">
                <a16:creationId xmlns:a16="http://schemas.microsoft.com/office/drawing/2014/main" id="{BF4D210F-EF86-CCA1-5DB2-D37402DF0917}"/>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28" name="Flowchart: Connector 27">
            <a:extLst>
              <a:ext uri="{FF2B5EF4-FFF2-40B4-BE49-F238E27FC236}">
                <a16:creationId xmlns:a16="http://schemas.microsoft.com/office/drawing/2014/main" id="{81352AD7-C62E-CFC5-1645-3C9BC426FF31}"/>
              </a:ext>
            </a:extLst>
          </p:cNvPr>
          <p:cNvSpPr/>
          <p:nvPr/>
        </p:nvSpPr>
        <p:spPr>
          <a:xfrm>
            <a:off x="8020749" y="3101887"/>
            <a:ext cx="870569" cy="804950"/>
          </a:xfrm>
          <a:prstGeom prst="flowChartConnector">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 name="Flowchart: Connector 28">
            <a:extLst>
              <a:ext uri="{FF2B5EF4-FFF2-40B4-BE49-F238E27FC236}">
                <a16:creationId xmlns:a16="http://schemas.microsoft.com/office/drawing/2014/main" id="{C2451354-201C-42C6-7AB1-C4BE7B0E54D8}"/>
              </a:ext>
            </a:extLst>
          </p:cNvPr>
          <p:cNvSpPr/>
          <p:nvPr/>
        </p:nvSpPr>
        <p:spPr>
          <a:xfrm>
            <a:off x="10232424" y="3112828"/>
            <a:ext cx="870569" cy="804950"/>
          </a:xfrm>
          <a:prstGeom prst="flowChartConnector">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Flowchart: Connector 29">
            <a:extLst>
              <a:ext uri="{FF2B5EF4-FFF2-40B4-BE49-F238E27FC236}">
                <a16:creationId xmlns:a16="http://schemas.microsoft.com/office/drawing/2014/main" id="{4F02E112-927A-5C46-8569-D92236D6CB5E}"/>
              </a:ext>
            </a:extLst>
          </p:cNvPr>
          <p:cNvSpPr/>
          <p:nvPr/>
        </p:nvSpPr>
        <p:spPr>
          <a:xfrm>
            <a:off x="11013962" y="4797068"/>
            <a:ext cx="693079" cy="674405"/>
          </a:xfrm>
          <a:prstGeom prst="flowChartConnector">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1" name="Picture 30" descr="A blue arrows on a black background&#10;&#10;AI-generated content may be incorrect.">
            <a:extLst>
              <a:ext uri="{FF2B5EF4-FFF2-40B4-BE49-F238E27FC236}">
                <a16:creationId xmlns:a16="http://schemas.microsoft.com/office/drawing/2014/main" id="{78953770-8C9B-137B-87DC-F8E04F1ED572}"/>
              </a:ext>
            </a:extLst>
          </p:cNvPr>
          <p:cNvPicPr>
            <a:picLocks noChangeAspect="1"/>
          </p:cNvPicPr>
          <p:nvPr/>
        </p:nvPicPr>
        <p:blipFill>
          <a:blip r:embed="rId6">
            <a:biLevel thresh="50000"/>
            <a:extLst>
              <a:ext uri="{28A0092B-C50C-407E-A947-70E740481C1C}">
                <a14:useLocalDpi xmlns:a14="http://schemas.microsoft.com/office/drawing/2010/main" val="0"/>
              </a:ext>
            </a:extLst>
          </a:blip>
          <a:stretch>
            <a:fillRect/>
          </a:stretch>
        </p:blipFill>
        <p:spPr>
          <a:xfrm>
            <a:off x="11153740" y="4950844"/>
            <a:ext cx="397079" cy="397079"/>
          </a:xfrm>
          <a:prstGeom prst="rect">
            <a:avLst/>
          </a:prstGeom>
        </p:spPr>
      </p:pic>
      <p:sp>
        <p:nvSpPr>
          <p:cNvPr id="32" name="TextBox 31">
            <a:extLst>
              <a:ext uri="{FF2B5EF4-FFF2-40B4-BE49-F238E27FC236}">
                <a16:creationId xmlns:a16="http://schemas.microsoft.com/office/drawing/2014/main" id="{5409DD19-CDCF-042F-E97D-5974996DBEA1}"/>
              </a:ext>
            </a:extLst>
          </p:cNvPr>
          <p:cNvSpPr txBox="1"/>
          <p:nvPr/>
        </p:nvSpPr>
        <p:spPr>
          <a:xfrm>
            <a:off x="11235777" y="5507455"/>
            <a:ext cx="404509" cy="369332"/>
          </a:xfrm>
          <a:prstGeom prst="rect">
            <a:avLst/>
          </a:prstGeom>
          <a:noFill/>
        </p:spPr>
        <p:txBody>
          <a:bodyPr wrap="square">
            <a:spAutoFit/>
          </a:bodyPr>
          <a:lstStyle/>
          <a:p>
            <a:r>
              <a:rPr lang="en-US" b="1" dirty="0">
                <a:solidFill>
                  <a:schemeClr val="bg1"/>
                </a:solidFill>
                <a:latin typeface="+mj-lt"/>
              </a:rPr>
              <a:t>6</a:t>
            </a:r>
            <a:endParaRPr lang="en-IN" b="1" dirty="0">
              <a:solidFill>
                <a:schemeClr val="bg1"/>
              </a:solidFill>
              <a:latin typeface="+mj-lt"/>
            </a:endParaRPr>
          </a:p>
        </p:txBody>
      </p:sp>
      <p:cxnSp>
        <p:nvCxnSpPr>
          <p:cNvPr id="36" name="Straight Arrow Connector 35">
            <a:extLst>
              <a:ext uri="{FF2B5EF4-FFF2-40B4-BE49-F238E27FC236}">
                <a16:creationId xmlns:a16="http://schemas.microsoft.com/office/drawing/2014/main" id="{B8EFBD57-A4B3-C338-95F3-5EDDFCA2AD8B}"/>
              </a:ext>
            </a:extLst>
          </p:cNvPr>
          <p:cNvCxnSpPr>
            <a:cxnSpLocks/>
            <a:stCxn id="29" idx="0"/>
          </p:cNvCxnSpPr>
          <p:nvPr/>
        </p:nvCxnSpPr>
        <p:spPr>
          <a:xfrm flipH="1" flipV="1">
            <a:off x="10195456" y="2221702"/>
            <a:ext cx="472253" cy="891126"/>
          </a:xfrm>
          <a:prstGeom prst="straightConnector1">
            <a:avLst/>
          </a:prstGeom>
          <a:ln w="31750"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2" name="Straight Arrow Connector 41">
            <a:extLst>
              <a:ext uri="{FF2B5EF4-FFF2-40B4-BE49-F238E27FC236}">
                <a16:creationId xmlns:a16="http://schemas.microsoft.com/office/drawing/2014/main" id="{3B0C99E5-E58B-6761-44AB-35D1F5DFF784}"/>
              </a:ext>
            </a:extLst>
          </p:cNvPr>
          <p:cNvCxnSpPr>
            <a:cxnSpLocks/>
          </p:cNvCxnSpPr>
          <p:nvPr/>
        </p:nvCxnSpPr>
        <p:spPr>
          <a:xfrm flipV="1">
            <a:off x="7875491" y="3812287"/>
            <a:ext cx="421593" cy="975903"/>
          </a:xfrm>
          <a:prstGeom prst="straightConnector1">
            <a:avLst/>
          </a:prstGeom>
          <a:ln w="31750"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3" name="Straight Arrow Connector 42">
            <a:extLst>
              <a:ext uri="{FF2B5EF4-FFF2-40B4-BE49-F238E27FC236}">
                <a16:creationId xmlns:a16="http://schemas.microsoft.com/office/drawing/2014/main" id="{40D6240E-B771-655B-251E-2A41D7023061}"/>
              </a:ext>
            </a:extLst>
          </p:cNvPr>
          <p:cNvCxnSpPr>
            <a:cxnSpLocks/>
          </p:cNvCxnSpPr>
          <p:nvPr/>
        </p:nvCxnSpPr>
        <p:spPr>
          <a:xfrm flipH="1" flipV="1">
            <a:off x="8653174" y="3880698"/>
            <a:ext cx="472253" cy="891126"/>
          </a:xfrm>
          <a:prstGeom prst="straightConnector1">
            <a:avLst/>
          </a:prstGeom>
          <a:ln w="31750"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7" name="Straight Arrow Connector 46">
            <a:extLst>
              <a:ext uri="{FF2B5EF4-FFF2-40B4-BE49-F238E27FC236}">
                <a16:creationId xmlns:a16="http://schemas.microsoft.com/office/drawing/2014/main" id="{9553DFB6-CCB9-A32C-5240-02C5068889EF}"/>
              </a:ext>
            </a:extLst>
          </p:cNvPr>
          <p:cNvCxnSpPr>
            <a:cxnSpLocks/>
          </p:cNvCxnSpPr>
          <p:nvPr/>
        </p:nvCxnSpPr>
        <p:spPr>
          <a:xfrm flipV="1">
            <a:off x="10249667" y="3841125"/>
            <a:ext cx="287025" cy="914344"/>
          </a:xfrm>
          <a:prstGeom prst="straightConnector1">
            <a:avLst/>
          </a:prstGeom>
          <a:ln w="31750"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Straight Arrow Connector 48">
            <a:extLst>
              <a:ext uri="{FF2B5EF4-FFF2-40B4-BE49-F238E27FC236}">
                <a16:creationId xmlns:a16="http://schemas.microsoft.com/office/drawing/2014/main" id="{7C16A4DE-F581-8024-EDCA-A37FC0F0136A}"/>
              </a:ext>
            </a:extLst>
          </p:cNvPr>
          <p:cNvCxnSpPr>
            <a:cxnSpLocks/>
          </p:cNvCxnSpPr>
          <p:nvPr/>
        </p:nvCxnSpPr>
        <p:spPr>
          <a:xfrm flipH="1" flipV="1">
            <a:off x="10892782" y="3909536"/>
            <a:ext cx="472253" cy="891126"/>
          </a:xfrm>
          <a:prstGeom prst="straightConnector1">
            <a:avLst/>
          </a:prstGeom>
          <a:ln w="31750"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1" name="Arrow: Up 50">
            <a:extLst>
              <a:ext uri="{FF2B5EF4-FFF2-40B4-BE49-F238E27FC236}">
                <a16:creationId xmlns:a16="http://schemas.microsoft.com/office/drawing/2014/main" id="{B0907036-CA96-9A9F-C762-BA318C78997C}"/>
              </a:ext>
            </a:extLst>
          </p:cNvPr>
          <p:cNvSpPr/>
          <p:nvPr/>
        </p:nvSpPr>
        <p:spPr>
          <a:xfrm>
            <a:off x="8286046" y="3372297"/>
            <a:ext cx="268950" cy="277827"/>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2" name="Arrow: Up 51">
            <a:extLst>
              <a:ext uri="{FF2B5EF4-FFF2-40B4-BE49-F238E27FC236}">
                <a16:creationId xmlns:a16="http://schemas.microsoft.com/office/drawing/2014/main" id="{7D739FEB-BB2A-325C-3827-3FA86B3CFFCB}"/>
              </a:ext>
            </a:extLst>
          </p:cNvPr>
          <p:cNvSpPr/>
          <p:nvPr/>
        </p:nvSpPr>
        <p:spPr>
          <a:xfrm>
            <a:off x="10522416" y="3350799"/>
            <a:ext cx="268950" cy="277827"/>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3" name="TextBox 52">
            <a:extLst>
              <a:ext uri="{FF2B5EF4-FFF2-40B4-BE49-F238E27FC236}">
                <a16:creationId xmlns:a16="http://schemas.microsoft.com/office/drawing/2014/main" id="{8A38B73F-2EBE-2642-7BC7-036E0BB0D949}"/>
              </a:ext>
            </a:extLst>
          </p:cNvPr>
          <p:cNvSpPr txBox="1"/>
          <p:nvPr/>
        </p:nvSpPr>
        <p:spPr>
          <a:xfrm>
            <a:off x="8219658" y="2724851"/>
            <a:ext cx="404509" cy="400110"/>
          </a:xfrm>
          <a:prstGeom prst="rect">
            <a:avLst/>
          </a:prstGeom>
          <a:noFill/>
        </p:spPr>
        <p:txBody>
          <a:bodyPr wrap="square">
            <a:spAutoFit/>
          </a:bodyPr>
          <a:lstStyle/>
          <a:p>
            <a:r>
              <a:rPr lang="en-US" sz="2000" b="1" dirty="0">
                <a:solidFill>
                  <a:schemeClr val="bg1"/>
                </a:solidFill>
                <a:latin typeface="+mj-lt"/>
              </a:rPr>
              <a:t>1</a:t>
            </a:r>
            <a:endParaRPr lang="en-IN" sz="2000" b="1" dirty="0">
              <a:solidFill>
                <a:schemeClr val="bg1"/>
              </a:solidFill>
              <a:latin typeface="+mj-lt"/>
            </a:endParaRPr>
          </a:p>
        </p:txBody>
      </p:sp>
      <p:sp>
        <p:nvSpPr>
          <p:cNvPr id="55" name="TextBox 54">
            <a:extLst>
              <a:ext uri="{FF2B5EF4-FFF2-40B4-BE49-F238E27FC236}">
                <a16:creationId xmlns:a16="http://schemas.microsoft.com/office/drawing/2014/main" id="{68B08FB7-5863-B506-D3B7-E6DEB7F2017A}"/>
              </a:ext>
            </a:extLst>
          </p:cNvPr>
          <p:cNvSpPr txBox="1"/>
          <p:nvPr/>
        </p:nvSpPr>
        <p:spPr>
          <a:xfrm>
            <a:off x="10663003" y="2754061"/>
            <a:ext cx="404509" cy="400110"/>
          </a:xfrm>
          <a:prstGeom prst="rect">
            <a:avLst/>
          </a:prstGeom>
          <a:noFill/>
        </p:spPr>
        <p:txBody>
          <a:bodyPr wrap="square">
            <a:spAutoFit/>
          </a:bodyPr>
          <a:lstStyle/>
          <a:p>
            <a:r>
              <a:rPr lang="en-US" sz="2000" b="1" dirty="0">
                <a:solidFill>
                  <a:schemeClr val="bg1"/>
                </a:solidFill>
                <a:latin typeface="+mj-lt"/>
              </a:rPr>
              <a:t>2</a:t>
            </a:r>
            <a:endParaRPr lang="en-IN" sz="2000" b="1" dirty="0">
              <a:solidFill>
                <a:schemeClr val="bg1"/>
              </a:solidFill>
              <a:latin typeface="+mj-lt"/>
            </a:endParaRPr>
          </a:p>
        </p:txBody>
      </p:sp>
      <p:sp>
        <p:nvSpPr>
          <p:cNvPr id="56" name="Flowchart: Connector 55">
            <a:extLst>
              <a:ext uri="{FF2B5EF4-FFF2-40B4-BE49-F238E27FC236}">
                <a16:creationId xmlns:a16="http://schemas.microsoft.com/office/drawing/2014/main" id="{DFBC5A15-ED3A-DBC8-2934-CC75F698C635}"/>
              </a:ext>
            </a:extLst>
          </p:cNvPr>
          <p:cNvSpPr/>
          <p:nvPr/>
        </p:nvSpPr>
        <p:spPr>
          <a:xfrm>
            <a:off x="9827099" y="4773304"/>
            <a:ext cx="742195" cy="722720"/>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57" name="Picture 56" descr="A black and white image of a wallet&#10;&#10;AI-generated content may be incorrect.">
            <a:extLst>
              <a:ext uri="{FF2B5EF4-FFF2-40B4-BE49-F238E27FC236}">
                <a16:creationId xmlns:a16="http://schemas.microsoft.com/office/drawing/2014/main" id="{21EA2D4E-2F3B-D210-224B-71FE28EE992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39699" y="4852906"/>
            <a:ext cx="499065" cy="49906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59" name="Flowchart: Connector 58">
            <a:extLst>
              <a:ext uri="{FF2B5EF4-FFF2-40B4-BE49-F238E27FC236}">
                <a16:creationId xmlns:a16="http://schemas.microsoft.com/office/drawing/2014/main" id="{A40419F3-6A3E-08E9-62D9-737D42B57091}"/>
              </a:ext>
            </a:extLst>
          </p:cNvPr>
          <p:cNvSpPr/>
          <p:nvPr/>
        </p:nvSpPr>
        <p:spPr>
          <a:xfrm>
            <a:off x="499418" y="2094996"/>
            <a:ext cx="470759" cy="446204"/>
          </a:xfrm>
          <a:prstGeom prst="flowChartConnector">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0" name="Arrow: Up 59">
            <a:extLst>
              <a:ext uri="{FF2B5EF4-FFF2-40B4-BE49-F238E27FC236}">
                <a16:creationId xmlns:a16="http://schemas.microsoft.com/office/drawing/2014/main" id="{01B143CC-CCED-9F03-961A-EFDE0626BA9E}"/>
              </a:ext>
            </a:extLst>
          </p:cNvPr>
          <p:cNvSpPr/>
          <p:nvPr/>
        </p:nvSpPr>
        <p:spPr>
          <a:xfrm>
            <a:off x="634292" y="2202736"/>
            <a:ext cx="204286" cy="20989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4" name="Flowchart: Connector 63">
            <a:extLst>
              <a:ext uri="{FF2B5EF4-FFF2-40B4-BE49-F238E27FC236}">
                <a16:creationId xmlns:a16="http://schemas.microsoft.com/office/drawing/2014/main" id="{09E892DA-0A9F-F9F3-9DA9-DFA8B942785A}"/>
              </a:ext>
            </a:extLst>
          </p:cNvPr>
          <p:cNvSpPr/>
          <p:nvPr/>
        </p:nvSpPr>
        <p:spPr>
          <a:xfrm>
            <a:off x="516140" y="3183458"/>
            <a:ext cx="470759" cy="446204"/>
          </a:xfrm>
          <a:prstGeom prst="flowChartConnector">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9" name="Picture 68" descr="A black and white image of a wallet&#10;&#10;AI-generated content may be incorrect.">
            <a:extLst>
              <a:ext uri="{FF2B5EF4-FFF2-40B4-BE49-F238E27FC236}">
                <a16:creationId xmlns:a16="http://schemas.microsoft.com/office/drawing/2014/main" id="{12E66159-F0FB-F0F5-CDD1-4C453279B7A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6113" y="3221222"/>
            <a:ext cx="349419" cy="34941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0" name="Flowchart: Connector 69">
            <a:extLst>
              <a:ext uri="{FF2B5EF4-FFF2-40B4-BE49-F238E27FC236}">
                <a16:creationId xmlns:a16="http://schemas.microsoft.com/office/drawing/2014/main" id="{71E986CF-C476-EB46-94E5-3FF6F9A1A01C}"/>
              </a:ext>
            </a:extLst>
          </p:cNvPr>
          <p:cNvSpPr/>
          <p:nvPr/>
        </p:nvSpPr>
        <p:spPr>
          <a:xfrm>
            <a:off x="526080" y="4047820"/>
            <a:ext cx="470759" cy="446204"/>
          </a:xfrm>
          <a:prstGeom prst="flowChartConnector">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72" name="Picture 71" descr="A blue arrows on a black background&#10;&#10;AI-generated content may be incorrect.">
            <a:extLst>
              <a:ext uri="{FF2B5EF4-FFF2-40B4-BE49-F238E27FC236}">
                <a16:creationId xmlns:a16="http://schemas.microsoft.com/office/drawing/2014/main" id="{811BE9DC-B7AA-67E1-B4EC-863B5FB00FDB}"/>
              </a:ext>
            </a:extLst>
          </p:cNvPr>
          <p:cNvPicPr>
            <a:picLocks noChangeAspect="1"/>
          </p:cNvPicPr>
          <p:nvPr/>
        </p:nvPicPr>
        <p:blipFill>
          <a:blip r:embed="rId6">
            <a:biLevel thresh="50000"/>
            <a:extLst>
              <a:ext uri="{28A0092B-C50C-407E-A947-70E740481C1C}">
                <a14:useLocalDpi xmlns:a14="http://schemas.microsoft.com/office/drawing/2010/main" val="0"/>
              </a:ext>
            </a:extLst>
          </a:blip>
          <a:stretch>
            <a:fillRect/>
          </a:stretch>
        </p:blipFill>
        <p:spPr>
          <a:xfrm>
            <a:off x="645424" y="4148355"/>
            <a:ext cx="238666" cy="238666"/>
          </a:xfrm>
          <a:prstGeom prst="rect">
            <a:avLst/>
          </a:prstGeom>
        </p:spPr>
      </p:pic>
      <p:sp>
        <p:nvSpPr>
          <p:cNvPr id="6" name="TextBox 5">
            <a:extLst>
              <a:ext uri="{FF2B5EF4-FFF2-40B4-BE49-F238E27FC236}">
                <a16:creationId xmlns:a16="http://schemas.microsoft.com/office/drawing/2014/main" id="{57BB149C-7475-6549-FB26-06D4D098CC59}"/>
              </a:ext>
            </a:extLst>
          </p:cNvPr>
          <p:cNvSpPr txBox="1"/>
          <p:nvPr/>
        </p:nvSpPr>
        <p:spPr>
          <a:xfrm>
            <a:off x="444231" y="5429057"/>
            <a:ext cx="6001766" cy="830997"/>
          </a:xfrm>
          <a:prstGeom prst="rect">
            <a:avLst/>
          </a:prstGeom>
          <a:noFill/>
        </p:spPr>
        <p:txBody>
          <a:bodyPr wrap="square">
            <a:spAutoFit/>
          </a:bodyPr>
          <a:lstStyle/>
          <a:p>
            <a:r>
              <a:rPr lang="en-IN" sz="1600" b="1" dirty="0">
                <a:solidFill>
                  <a:schemeClr val="accent6"/>
                </a:solidFill>
                <a:latin typeface="Arial" panose="020B0604020202020204" pitchFamily="34" charset="0"/>
                <a:ea typeface="Cambria" panose="02040503050406030204" pitchFamily="18" charset="0"/>
                <a:cs typeface="Arial" panose="020B0604020202020204" pitchFamily="34" charset="0"/>
              </a:rPr>
              <a:t>Result: </a:t>
            </a:r>
            <a:r>
              <a:rPr lang="en-IN" sz="1600" dirty="0">
                <a:solidFill>
                  <a:schemeClr val="bg1"/>
                </a:solidFill>
                <a:latin typeface="Arial" panose="020B0604020202020204" pitchFamily="34" charset="0"/>
                <a:ea typeface="Cambria" panose="02040503050406030204" pitchFamily="18" charset="0"/>
                <a:cs typeface="Arial" panose="020B0604020202020204" pitchFamily="34" charset="0"/>
              </a:rPr>
              <a:t>You get three direct instant payouts every cycle and the system automatically restarts so you never miss a chance to keep earning.</a:t>
            </a:r>
          </a:p>
        </p:txBody>
      </p:sp>
    </p:spTree>
    <p:extLst>
      <p:ext uri="{BB962C8B-B14F-4D97-AF65-F5344CB8AC3E}">
        <p14:creationId xmlns:p14="http://schemas.microsoft.com/office/powerpoint/2010/main" val="3343002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3587F-41FC-55C6-EA6D-F5BDE8BD3721}"/>
            </a:ext>
          </a:extLst>
        </p:cNvPr>
        <p:cNvGrpSpPr/>
        <p:nvPr/>
      </p:nvGrpSpPr>
      <p:grpSpPr>
        <a:xfrm>
          <a:off x="0" y="0"/>
          <a:ext cx="0" cy="0"/>
          <a:chOff x="0" y="0"/>
          <a:chExt cx="0" cy="0"/>
        </a:xfrm>
      </p:grpSpPr>
      <p:pic>
        <p:nvPicPr>
          <p:cNvPr id="4" name="Picture 3" descr="Green lights in a black background&#10;&#10;AI-generated content may be incorrect.">
            <a:extLst>
              <a:ext uri="{FF2B5EF4-FFF2-40B4-BE49-F238E27FC236}">
                <a16:creationId xmlns:a16="http://schemas.microsoft.com/office/drawing/2014/main" id="{B9C0170B-0615-7004-3613-E7A97CE9D8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5" name="Rectangle 4">
            <a:extLst>
              <a:ext uri="{FF2B5EF4-FFF2-40B4-BE49-F238E27FC236}">
                <a16:creationId xmlns:a16="http://schemas.microsoft.com/office/drawing/2014/main" id="{AD33576B-3474-8DAA-9236-34C092B9D2DD}"/>
              </a:ext>
            </a:extLst>
          </p:cNvPr>
          <p:cNvSpPr/>
          <p:nvPr/>
        </p:nvSpPr>
        <p:spPr>
          <a:xfrm flipH="1">
            <a:off x="-2" y="-901"/>
            <a:ext cx="12192001" cy="6858000"/>
          </a:xfrm>
          <a:prstGeom prst="rect">
            <a:avLst/>
          </a:prstGeom>
          <a:solidFill>
            <a:schemeClr val="tx1">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38" name="Cube 37">
            <a:extLst>
              <a:ext uri="{FF2B5EF4-FFF2-40B4-BE49-F238E27FC236}">
                <a16:creationId xmlns:a16="http://schemas.microsoft.com/office/drawing/2014/main" id="{513790D6-0F01-C2DD-8101-D25F58011C8E}"/>
              </a:ext>
            </a:extLst>
          </p:cNvPr>
          <p:cNvSpPr/>
          <p:nvPr/>
        </p:nvSpPr>
        <p:spPr>
          <a:xfrm>
            <a:off x="9098621" y="-662012"/>
            <a:ext cx="3968851" cy="4149254"/>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6" name="TextBox 15">
            <a:extLst>
              <a:ext uri="{FF2B5EF4-FFF2-40B4-BE49-F238E27FC236}">
                <a16:creationId xmlns:a16="http://schemas.microsoft.com/office/drawing/2014/main" id="{D860D9B8-9CCF-5361-7655-BA8CAC6D3C74}"/>
              </a:ext>
            </a:extLst>
          </p:cNvPr>
          <p:cNvSpPr txBox="1"/>
          <p:nvPr/>
        </p:nvSpPr>
        <p:spPr>
          <a:xfrm>
            <a:off x="1977275" y="491359"/>
            <a:ext cx="9140858" cy="707886"/>
          </a:xfrm>
          <a:prstGeom prst="rect">
            <a:avLst/>
          </a:prstGeom>
        </p:spPr>
        <p:txBody>
          <a:bodyPr wrap="square" rtlCol="0" anchor="b">
            <a:spAutoFit/>
          </a:bodyPr>
          <a:lstStyle/>
          <a:p>
            <a:r>
              <a:rPr lang="en-IN" sz="4000" b="1" dirty="0">
                <a:solidFill>
                  <a:schemeClr val="bg1"/>
                </a:solidFill>
                <a:latin typeface="+mj-lt"/>
              </a:rPr>
              <a:t>XSYNERGY </a:t>
            </a:r>
            <a:r>
              <a:rPr lang="en-IN" sz="4000" b="1" dirty="0">
                <a:solidFill>
                  <a:schemeClr val="accent6"/>
                </a:solidFill>
                <a:latin typeface="+mj-lt"/>
              </a:rPr>
              <a:t>MATRIX </a:t>
            </a:r>
            <a:r>
              <a:rPr lang="en-IN" sz="4000" b="1" dirty="0">
                <a:solidFill>
                  <a:schemeClr val="bg1"/>
                </a:solidFill>
                <a:latin typeface="+mj-lt"/>
              </a:rPr>
              <a:t>GROWTH</a:t>
            </a:r>
            <a:endParaRPr lang="en-ID" sz="4000" b="1" dirty="0">
              <a:solidFill>
                <a:schemeClr val="bg1"/>
              </a:solidFill>
              <a:latin typeface="+mj-lt"/>
            </a:endParaRPr>
          </a:p>
        </p:txBody>
      </p:sp>
      <p:sp>
        <p:nvSpPr>
          <p:cNvPr id="39" name="Cube 38">
            <a:extLst>
              <a:ext uri="{FF2B5EF4-FFF2-40B4-BE49-F238E27FC236}">
                <a16:creationId xmlns:a16="http://schemas.microsoft.com/office/drawing/2014/main" id="{4CC214C4-FB3F-D78E-ADC4-85C1D7551A73}"/>
              </a:ext>
            </a:extLst>
          </p:cNvPr>
          <p:cNvSpPr/>
          <p:nvPr/>
        </p:nvSpPr>
        <p:spPr>
          <a:xfrm flipH="1">
            <a:off x="8404097" y="4654709"/>
            <a:ext cx="4419934" cy="4406582"/>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3" name="Picture 2" descr="A green lit up coin&#10;&#10;AI-generated content may be incorrect.">
            <a:extLst>
              <a:ext uri="{FF2B5EF4-FFF2-40B4-BE49-F238E27FC236}">
                <a16:creationId xmlns:a16="http://schemas.microsoft.com/office/drawing/2014/main" id="{F24B8587-80A3-6329-D577-99398C9F57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2" name="TextBox 1">
            <a:extLst>
              <a:ext uri="{FF2B5EF4-FFF2-40B4-BE49-F238E27FC236}">
                <a16:creationId xmlns:a16="http://schemas.microsoft.com/office/drawing/2014/main" id="{5A4E7117-5BF4-37EB-53B5-443FD0BC9035}"/>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13" name="Rectangle 12">
            <a:extLst>
              <a:ext uri="{FF2B5EF4-FFF2-40B4-BE49-F238E27FC236}">
                <a16:creationId xmlns:a16="http://schemas.microsoft.com/office/drawing/2014/main" id="{83D925DF-2112-2BC8-96F7-215ABEE9919F}"/>
              </a:ext>
            </a:extLst>
          </p:cNvPr>
          <p:cNvSpPr/>
          <p:nvPr/>
        </p:nvSpPr>
        <p:spPr>
          <a:xfrm>
            <a:off x="576109" y="1404013"/>
            <a:ext cx="11226056" cy="5131722"/>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14" name="Table 13">
            <a:extLst>
              <a:ext uri="{FF2B5EF4-FFF2-40B4-BE49-F238E27FC236}">
                <a16:creationId xmlns:a16="http://schemas.microsoft.com/office/drawing/2014/main" id="{D6C30E94-D57F-293C-0E0C-909C68E2BAA4}"/>
              </a:ext>
            </a:extLst>
          </p:cNvPr>
          <p:cNvGraphicFramePr>
            <a:graphicFrameLocks noGrp="1"/>
          </p:cNvGraphicFramePr>
          <p:nvPr>
            <p:extLst>
              <p:ext uri="{D42A27DB-BD31-4B8C-83A1-F6EECF244321}">
                <p14:modId xmlns:p14="http://schemas.microsoft.com/office/powerpoint/2010/main" val="2397894484"/>
              </p:ext>
            </p:extLst>
          </p:nvPr>
        </p:nvGraphicFramePr>
        <p:xfrm>
          <a:off x="576109" y="1385117"/>
          <a:ext cx="11226055" cy="5131722"/>
        </p:xfrm>
        <a:graphic>
          <a:graphicData uri="http://schemas.openxmlformats.org/drawingml/2006/table">
            <a:tbl>
              <a:tblPr firstRow="1" bandRow="1">
                <a:tableStyleId>{E8B1032C-EA38-4F05-BA0D-38AFFFC7BED3}</a:tableStyleId>
              </a:tblPr>
              <a:tblGrid>
                <a:gridCol w="2182113">
                  <a:extLst>
                    <a:ext uri="{9D8B030D-6E8A-4147-A177-3AD203B41FA5}">
                      <a16:colId xmlns:a16="http://schemas.microsoft.com/office/drawing/2014/main" val="3121714536"/>
                    </a:ext>
                  </a:extLst>
                </a:gridCol>
                <a:gridCol w="4136376">
                  <a:extLst>
                    <a:ext uri="{9D8B030D-6E8A-4147-A177-3AD203B41FA5}">
                      <a16:colId xmlns:a16="http://schemas.microsoft.com/office/drawing/2014/main" val="3212096320"/>
                    </a:ext>
                  </a:extLst>
                </a:gridCol>
                <a:gridCol w="4907566">
                  <a:extLst>
                    <a:ext uri="{9D8B030D-6E8A-4147-A177-3AD203B41FA5}">
                      <a16:colId xmlns:a16="http://schemas.microsoft.com/office/drawing/2014/main" val="4068632567"/>
                    </a:ext>
                  </a:extLst>
                </a:gridCol>
              </a:tblGrid>
              <a:tr h="651533">
                <a:tc>
                  <a:txBody>
                    <a:bodyPr/>
                    <a:lstStyle/>
                    <a:p>
                      <a:pPr algn="ctr">
                        <a:buNone/>
                      </a:pPr>
                      <a:r>
                        <a:rPr lang="en-IN" sz="1600" b="1" kern="1200" dirty="0">
                          <a:solidFill>
                            <a:schemeClr val="bg1"/>
                          </a:solidFill>
                          <a:latin typeface="+mj-lt"/>
                          <a:ea typeface="+mn-ea"/>
                          <a:cs typeface="+mn-cs"/>
                        </a:rPr>
                        <a:t>FEATURE</a:t>
                      </a:r>
                    </a:p>
                  </a:txBody>
                  <a:tcPr anchor="ctr"/>
                </a:tc>
                <a:tc>
                  <a:txBody>
                    <a:bodyPr/>
                    <a:lstStyle/>
                    <a:p>
                      <a:pPr algn="ctr">
                        <a:buNone/>
                      </a:pPr>
                      <a:r>
                        <a:rPr lang="en-IN" sz="1600" b="1" kern="1200" dirty="0">
                          <a:solidFill>
                            <a:schemeClr val="bg1"/>
                          </a:solidFill>
                          <a:latin typeface="+mj-lt"/>
                          <a:ea typeface="+mn-ea"/>
                          <a:cs typeface="+mn-cs"/>
                        </a:rPr>
                        <a:t>XSYNERGY 1</a:t>
                      </a:r>
                    </a:p>
                  </a:txBody>
                  <a:tcPr anchor="ctr"/>
                </a:tc>
                <a:tc>
                  <a:txBody>
                    <a:bodyPr/>
                    <a:lstStyle/>
                    <a:p>
                      <a:pPr algn="ctr">
                        <a:buNone/>
                      </a:pPr>
                      <a:r>
                        <a:rPr lang="en-IN" sz="1600" b="1" kern="1200" dirty="0">
                          <a:solidFill>
                            <a:schemeClr val="bg1"/>
                          </a:solidFill>
                          <a:latin typeface="+mj-lt"/>
                          <a:ea typeface="+mn-ea"/>
                          <a:cs typeface="+mn-cs"/>
                        </a:rPr>
                        <a:t>XSYNERGY 2</a:t>
                      </a:r>
                    </a:p>
                  </a:txBody>
                  <a:tcPr anchor="ctr"/>
                </a:tc>
                <a:extLst>
                  <a:ext uri="{0D108BD9-81ED-4DB2-BD59-A6C34878D82A}">
                    <a16:rowId xmlns:a16="http://schemas.microsoft.com/office/drawing/2014/main" val="1938135931"/>
                  </a:ext>
                </a:extLst>
              </a:tr>
              <a:tr h="553352">
                <a:tc>
                  <a:txBody>
                    <a:bodyPr/>
                    <a:lstStyle/>
                    <a:p>
                      <a:pPr algn="ctr"/>
                      <a:r>
                        <a:rPr lang="en-IN" sz="1600" b="1" kern="1200" dirty="0">
                          <a:solidFill>
                            <a:schemeClr val="bg1"/>
                          </a:solidFill>
                          <a:effectLst>
                            <a:outerShdw blurRad="50800" dist="38100" dir="8100000" algn="tr" rotWithShape="0">
                              <a:prstClr val="black">
                                <a:alpha val="40000"/>
                              </a:prstClr>
                            </a:outerShdw>
                          </a:effectLst>
                          <a:latin typeface="+mj-lt"/>
                          <a:ea typeface="+mn-ea"/>
                          <a:cs typeface="+mn-cs"/>
                        </a:rPr>
                        <a:t>Structure</a:t>
                      </a:r>
                    </a:p>
                  </a:txBody>
                  <a:tcPr anchor="ctr">
                    <a:solidFill>
                      <a:schemeClr val="accent6">
                        <a:alpha val="37000"/>
                      </a:schemeClr>
                    </a:solidFill>
                  </a:tcPr>
                </a:tc>
                <a:tc>
                  <a:txBody>
                    <a:bodyPr/>
                    <a:lstStyle/>
                    <a:p>
                      <a:pPr algn="ctr"/>
                      <a:r>
                        <a:rPr lang="en-IN" sz="1600" b="1" dirty="0">
                          <a:solidFill>
                            <a:schemeClr val="bg1"/>
                          </a:solidFill>
                          <a:effectLst>
                            <a:glow rad="63500">
                              <a:schemeClr val="accent2">
                                <a:satMod val="175000"/>
                                <a:alpha val="40000"/>
                              </a:schemeClr>
                            </a:glow>
                            <a:outerShdw blurRad="50800" dist="38100" dir="8100000" algn="tr" rotWithShape="0">
                              <a:prstClr val="black">
                                <a:alpha val="40000"/>
                              </a:prstClr>
                            </a:outerShdw>
                          </a:effectLst>
                        </a:rPr>
                        <a:t>3 SPOTS</a:t>
                      </a:r>
                      <a:endParaRPr lang="en-IN" sz="1600" b="1" dirty="0">
                        <a:effectLst>
                          <a:glow rad="63500">
                            <a:schemeClr val="accent2">
                              <a:satMod val="175000"/>
                              <a:alpha val="40000"/>
                            </a:schemeClr>
                          </a:glow>
                          <a:outerShdw blurRad="50800" dist="38100" dir="8100000" algn="tr" rotWithShape="0">
                            <a:prstClr val="black">
                              <a:alpha val="40000"/>
                            </a:prstClr>
                          </a:outerShdw>
                        </a:effectLst>
                      </a:endParaRPr>
                    </a:p>
                  </a:txBody>
                  <a:tcPr anchor="ctr">
                    <a:solidFill>
                      <a:schemeClr val="accent6">
                        <a:alpha val="37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6 SPOTS</a:t>
                      </a:r>
                    </a:p>
                  </a:txBody>
                  <a:tcPr anchor="ctr">
                    <a:solidFill>
                      <a:schemeClr val="accent6">
                        <a:alpha val="37000"/>
                      </a:schemeClr>
                    </a:solidFill>
                  </a:tcPr>
                </a:tc>
                <a:extLst>
                  <a:ext uri="{0D108BD9-81ED-4DB2-BD59-A6C34878D82A}">
                    <a16:rowId xmlns:a16="http://schemas.microsoft.com/office/drawing/2014/main" val="2035508653"/>
                  </a:ext>
                </a:extLst>
              </a:tr>
              <a:tr h="748558">
                <a:tc>
                  <a:txBody>
                    <a:bodyPr/>
                    <a:lstStyle/>
                    <a:p>
                      <a:pPr marL="0" algn="ctr" defTabSz="914400" rtl="0" eaLnBrk="1" latinLnBrk="0" hangingPunct="1"/>
                      <a:r>
                        <a:rPr lang="en-IN" sz="1600" b="1" kern="1200" dirty="0">
                          <a:solidFill>
                            <a:schemeClr val="bg1"/>
                          </a:solidFill>
                          <a:effectLst>
                            <a:outerShdw blurRad="50800" dist="38100" dir="8100000" algn="tr" rotWithShape="0">
                              <a:prstClr val="black">
                                <a:alpha val="40000"/>
                              </a:prstClr>
                            </a:outerShdw>
                          </a:effectLst>
                          <a:latin typeface="+mj-lt"/>
                          <a:ea typeface="+mn-ea"/>
                          <a:cs typeface="+mn-cs"/>
                        </a:rPr>
                        <a:t>Who Fills Spots</a:t>
                      </a:r>
                    </a:p>
                  </a:txBody>
                  <a:tcPr anchor="ctr"/>
                </a:tc>
                <a:tc>
                  <a:txBody>
                    <a:bodyPr/>
                    <a:lstStyle/>
                    <a:p>
                      <a:pPr marL="0" algn="ctr" defTabSz="914400" rtl="0" eaLnBrk="1" latinLnBrk="0" hangingPunct="1"/>
                      <a:r>
                        <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ONLY YOUR PERSONAL REFERRALS</a:t>
                      </a:r>
                    </a:p>
                  </a:txBody>
                  <a:tcPr anchor="ctr"/>
                </a:tc>
                <a:tc>
                  <a:txBody>
                    <a:bodyPr/>
                    <a:lstStyle/>
                    <a:p>
                      <a:pPr marL="0" algn="ctr" defTabSz="914400" rtl="0" eaLnBrk="1" latinLnBrk="0" hangingPunct="1"/>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FROM YOUR INVITES, UPLINE SPILLOVER, AND TEAM ACTIVITY</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tc>
                <a:extLst>
                  <a:ext uri="{0D108BD9-81ED-4DB2-BD59-A6C34878D82A}">
                    <a16:rowId xmlns:a16="http://schemas.microsoft.com/office/drawing/2014/main" val="3789732747"/>
                  </a:ext>
                </a:extLst>
              </a:tr>
              <a:tr h="1063741">
                <a:tc>
                  <a:txBody>
                    <a:bodyPr/>
                    <a:lstStyle/>
                    <a:p>
                      <a:pPr algn="ctr"/>
                      <a:r>
                        <a:rPr lang="en-IN" sz="1600" b="1" kern="1200" dirty="0">
                          <a:solidFill>
                            <a:schemeClr val="bg1"/>
                          </a:solidFill>
                          <a:effectLst>
                            <a:outerShdw blurRad="50800" dist="38100" dir="8100000" algn="tr" rotWithShape="0">
                              <a:prstClr val="black">
                                <a:alpha val="40000"/>
                              </a:prstClr>
                            </a:outerShdw>
                          </a:effectLst>
                          <a:latin typeface="+mj-lt"/>
                          <a:ea typeface="+mn-ea"/>
                          <a:cs typeface="+mn-cs"/>
                        </a:rPr>
                        <a:t>Payout Flow</a:t>
                      </a:r>
                    </a:p>
                  </a:txBody>
                  <a:tcPr anchor="ctr">
                    <a:solidFill>
                      <a:schemeClr val="accent6">
                        <a:alpha val="37000"/>
                      </a:schemeClr>
                    </a:solidFill>
                  </a:tcPr>
                </a:tc>
                <a:tc>
                  <a:txBody>
                    <a:bodyPr/>
                    <a:lstStyle/>
                    <a:p>
                      <a:pPr algn="ct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SPOT 1: 100% PAYOUT TO YOUR WALLET </a:t>
                      </a:r>
                      <a:b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b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SPOT 2: 100% PAYOUT TO YOUR WALLET </a:t>
                      </a:r>
                      <a:b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b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SPOT 3: 100% PAYOUT AS REINVEST</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solidFill>
                      <a:schemeClr val="accent6">
                        <a:alpha val="37000"/>
                      </a:schemeClr>
                    </a:solidFill>
                  </a:tcPr>
                </a:tc>
                <a:tc>
                  <a:txBody>
                    <a:bodyPr/>
                    <a:lstStyle/>
                    <a:p>
                      <a:pPr algn="ct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SLOTS 1 &amp; 2: 100% PAYOUT TO YOUR UPLINE </a:t>
                      </a:r>
                      <a:b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b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SLOTS 3, 4 &amp; 5: 100% PAYOUT TO YOUR WALLET </a:t>
                      </a:r>
                      <a:b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b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SLOT 6: REINVEST (100% PAYOUT TO PERSON ABOVE)</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solidFill>
                      <a:schemeClr val="accent6">
                        <a:alpha val="37000"/>
                      </a:schemeClr>
                    </a:solidFill>
                  </a:tcPr>
                </a:tc>
                <a:extLst>
                  <a:ext uri="{0D108BD9-81ED-4DB2-BD59-A6C34878D82A}">
                    <a16:rowId xmlns:a16="http://schemas.microsoft.com/office/drawing/2014/main" val="465175194"/>
                  </a:ext>
                </a:extLst>
              </a:tr>
              <a:tr h="617422">
                <a:tc>
                  <a:txBody>
                    <a:bodyPr/>
                    <a:lstStyle/>
                    <a:p>
                      <a:pPr algn="ctr"/>
                      <a:r>
                        <a:rPr lang="en-IN" sz="1600" b="1" kern="1200" dirty="0">
                          <a:solidFill>
                            <a:schemeClr val="bg1"/>
                          </a:solidFill>
                          <a:effectLst>
                            <a:outerShdw blurRad="50800" dist="38100" dir="8100000" algn="tr" rotWithShape="0">
                              <a:prstClr val="black">
                                <a:alpha val="40000"/>
                              </a:prstClr>
                            </a:outerShdw>
                          </a:effectLst>
                          <a:latin typeface="+mj-lt"/>
                          <a:ea typeface="+mn-ea"/>
                          <a:cs typeface="+mn-cs"/>
                        </a:rPr>
                        <a:t>Reinvestment</a:t>
                      </a:r>
                    </a:p>
                  </a:txBody>
                  <a:tcPr anchor="ctr"/>
                </a:tc>
                <a:tc>
                  <a:txBody>
                    <a:bodyPr/>
                    <a:lstStyle/>
                    <a:p>
                      <a:pPr algn="ct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SPOT 3 TRIGGERS REOPEN OF CYCLE</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tc>
                <a:tc>
                  <a:txBody>
                    <a:bodyPr/>
                    <a:lstStyle/>
                    <a:p>
                      <a:pPr algn="ct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SLOT 6 TRIGGERS REOPEN OF CYCLE</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tc>
                <a:extLst>
                  <a:ext uri="{0D108BD9-81ED-4DB2-BD59-A6C34878D82A}">
                    <a16:rowId xmlns:a16="http://schemas.microsoft.com/office/drawing/2014/main" val="3758541145"/>
                  </a:ext>
                </a:extLst>
              </a:tr>
              <a:tr h="748558">
                <a:tc>
                  <a:txBody>
                    <a:bodyPr/>
                    <a:lstStyle/>
                    <a:p>
                      <a:pPr marL="0" algn="ctr" defTabSz="914400" rtl="0" eaLnBrk="1" latinLnBrk="0" hangingPunct="1"/>
                      <a:r>
                        <a:rPr lang="en-IN" sz="1600" b="1" kern="1200" dirty="0">
                          <a:solidFill>
                            <a:schemeClr val="bg1"/>
                          </a:solidFill>
                          <a:effectLst>
                            <a:outerShdw blurRad="50800" dist="38100" dir="8100000" algn="tr" rotWithShape="0">
                              <a:prstClr val="black">
                                <a:alpha val="40000"/>
                              </a:prstClr>
                            </a:outerShdw>
                          </a:effectLst>
                          <a:latin typeface="+mj-lt"/>
                          <a:ea typeface="+mn-ea"/>
                          <a:cs typeface="+mn-cs"/>
                        </a:rPr>
                        <a:t>Core Benefit</a:t>
                      </a:r>
                    </a:p>
                  </a:txBody>
                  <a:tcPr anchor="ctr">
                    <a:solidFill>
                      <a:schemeClr val="accent6">
                        <a:alpha val="39000"/>
                      </a:schemeClr>
                    </a:solidFill>
                  </a:tcPr>
                </a:tc>
                <a:tc>
                  <a:txBody>
                    <a:bodyPr/>
                    <a:lstStyle/>
                    <a:p>
                      <a:pPr marL="0" algn="ctr" defTabSz="914400" rtl="0" eaLnBrk="1" latinLnBrk="0" hangingPunct="1"/>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QUICK START, INSTANT INCOME FROM FIRST 2 PARTNERS</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solidFill>
                      <a:schemeClr val="accent6">
                        <a:alpha val="39000"/>
                      </a:schemeClr>
                    </a:solidFill>
                  </a:tcPr>
                </a:tc>
                <a:tc>
                  <a:txBody>
                    <a:bodyPr/>
                    <a:lstStyle/>
                    <a:p>
                      <a:pPr marL="0" algn="ctr" defTabSz="914400" rtl="0" eaLnBrk="1" latinLnBrk="0" hangingPunct="1"/>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TEAM POWER + SPILLOVER = BIGGER NETWORK &amp; MULTIPLE INCOME STREAMS</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solidFill>
                      <a:schemeClr val="accent6">
                        <a:alpha val="39000"/>
                      </a:schemeClr>
                    </a:solidFill>
                  </a:tcPr>
                </a:tc>
                <a:extLst>
                  <a:ext uri="{0D108BD9-81ED-4DB2-BD59-A6C34878D82A}">
                    <a16:rowId xmlns:a16="http://schemas.microsoft.com/office/drawing/2014/main" val="1710968611"/>
                  </a:ext>
                </a:extLst>
              </a:tr>
              <a:tr h="748558">
                <a:tc>
                  <a:txBody>
                    <a:bodyPr/>
                    <a:lstStyle/>
                    <a:p>
                      <a:pPr algn="ctr"/>
                      <a:r>
                        <a:rPr lang="en-IN" sz="1600" b="1" kern="1200" dirty="0">
                          <a:solidFill>
                            <a:schemeClr val="bg1"/>
                          </a:solidFill>
                          <a:effectLst>
                            <a:outerShdw blurRad="50800" dist="38100" dir="8100000" algn="tr" rotWithShape="0">
                              <a:prstClr val="black">
                                <a:alpha val="40000"/>
                              </a:prstClr>
                            </a:outerShdw>
                          </a:effectLst>
                          <a:latin typeface="+mj-lt"/>
                          <a:ea typeface="+mn-ea"/>
                          <a:cs typeface="+mn-cs"/>
                        </a:rPr>
                        <a:t>Earning Potential</a:t>
                      </a:r>
                    </a:p>
                  </a:txBody>
                  <a:tcPr anchor="ctr"/>
                </a:tc>
                <a:tc>
                  <a:txBody>
                    <a:bodyPr/>
                    <a:lstStyle/>
                    <a:p>
                      <a:pPr algn="ct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UNLIMITED CYCLES AS YOUR 3 SPOTS KEEP REFILLING</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tc>
                <a:tc>
                  <a:txBody>
                    <a:bodyPr/>
                    <a:lstStyle/>
                    <a:p>
                      <a:pPr algn="ctr"/>
                      <a:r>
                        <a:rPr lang="en-US"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rPr>
                        <a:t>MASS DUPLICATION WITH TEAM EFFORT + SPILLOVER FOR CONTINUOUS CYCLES</a:t>
                      </a:r>
                      <a:endParaRPr lang="en-IN" sz="1600" b="1" kern="1200" dirty="0">
                        <a:solidFill>
                          <a:schemeClr val="bg1"/>
                        </a:solidFill>
                        <a:effectLst>
                          <a:glow rad="63500">
                            <a:schemeClr val="accent2">
                              <a:satMod val="175000"/>
                              <a:alpha val="40000"/>
                            </a:schemeClr>
                          </a:glow>
                          <a:outerShdw blurRad="50800" dist="38100" dir="8100000" algn="tr" rotWithShape="0">
                            <a:prstClr val="black">
                              <a:alpha val="40000"/>
                            </a:prstClr>
                          </a:outerShdw>
                        </a:effectLst>
                        <a:latin typeface="+mn-lt"/>
                        <a:ea typeface="+mn-ea"/>
                        <a:cs typeface="+mn-cs"/>
                      </a:endParaRPr>
                    </a:p>
                  </a:txBody>
                  <a:tcPr anchor="ctr"/>
                </a:tc>
                <a:extLst>
                  <a:ext uri="{0D108BD9-81ED-4DB2-BD59-A6C34878D82A}">
                    <a16:rowId xmlns:a16="http://schemas.microsoft.com/office/drawing/2014/main" val="1065549932"/>
                  </a:ext>
                </a:extLst>
              </a:tr>
            </a:tbl>
          </a:graphicData>
        </a:graphic>
      </p:graphicFrame>
    </p:spTree>
    <p:extLst>
      <p:ext uri="{BB962C8B-B14F-4D97-AF65-F5344CB8AC3E}">
        <p14:creationId xmlns:p14="http://schemas.microsoft.com/office/powerpoint/2010/main" val="1166530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7AA9C-C5DE-6433-BDAA-27EE3542263E}"/>
            </a:ext>
          </a:extLst>
        </p:cNvPr>
        <p:cNvGrpSpPr/>
        <p:nvPr/>
      </p:nvGrpSpPr>
      <p:grpSpPr>
        <a:xfrm>
          <a:off x="0" y="0"/>
          <a:ext cx="0" cy="0"/>
          <a:chOff x="0" y="0"/>
          <a:chExt cx="0" cy="0"/>
        </a:xfrm>
      </p:grpSpPr>
      <p:pic>
        <p:nvPicPr>
          <p:cNvPr id="6" name="Picture 5" descr="Green lights in a black background&#10;&#10;AI-generated content may be incorrect.">
            <a:extLst>
              <a:ext uri="{FF2B5EF4-FFF2-40B4-BE49-F238E27FC236}">
                <a16:creationId xmlns:a16="http://schemas.microsoft.com/office/drawing/2014/main" id="{5E7E13B7-36D0-8753-7A41-D60E7C6BD0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7" name="Rectangle 6">
            <a:extLst>
              <a:ext uri="{FF2B5EF4-FFF2-40B4-BE49-F238E27FC236}">
                <a16:creationId xmlns:a16="http://schemas.microsoft.com/office/drawing/2014/main" id="{53A432F3-1B73-6D20-65EF-4D8A1B8EE5C7}"/>
              </a:ext>
            </a:extLst>
          </p:cNvPr>
          <p:cNvSpPr/>
          <p:nvPr/>
        </p:nvSpPr>
        <p:spPr>
          <a:xfrm flipH="1">
            <a:off x="-1900" y="-1802"/>
            <a:ext cx="12192001" cy="6859802"/>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29" name="Cube 28">
            <a:extLst>
              <a:ext uri="{FF2B5EF4-FFF2-40B4-BE49-F238E27FC236}">
                <a16:creationId xmlns:a16="http://schemas.microsoft.com/office/drawing/2014/main" id="{637B71A1-7BAE-8360-F667-C2FC4D122536}"/>
              </a:ext>
            </a:extLst>
          </p:cNvPr>
          <p:cNvSpPr/>
          <p:nvPr/>
        </p:nvSpPr>
        <p:spPr>
          <a:xfrm>
            <a:off x="8598134" y="-20538"/>
            <a:ext cx="3593866" cy="3593866"/>
          </a:xfrm>
          <a:prstGeom prst="cube">
            <a:avLst>
              <a:gd name="adj" fmla="val 46507"/>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3" name="TextBox 12">
            <a:extLst>
              <a:ext uri="{FF2B5EF4-FFF2-40B4-BE49-F238E27FC236}">
                <a16:creationId xmlns:a16="http://schemas.microsoft.com/office/drawing/2014/main" id="{C011AC15-AE04-3FC8-A2C7-3D2E48A8AD3E}"/>
              </a:ext>
            </a:extLst>
          </p:cNvPr>
          <p:cNvSpPr txBox="1"/>
          <p:nvPr/>
        </p:nvSpPr>
        <p:spPr>
          <a:xfrm>
            <a:off x="3351321" y="945029"/>
            <a:ext cx="6439224" cy="590931"/>
          </a:xfrm>
          <a:prstGeom prst="rect">
            <a:avLst/>
          </a:prstGeom>
          <a:noFill/>
          <a:effectLst>
            <a:outerShdw blurRad="254000" dist="38100" dir="1200000" algn="tl" rotWithShape="0">
              <a:prstClr val="black">
                <a:alpha val="40000"/>
              </a:prstClr>
            </a:outerShdw>
          </a:effectLst>
        </p:spPr>
        <p:txBody>
          <a:bodyPr wrap="square" rtlCol="0">
            <a:spAutoFit/>
          </a:bodyPr>
          <a:lstStyle/>
          <a:p>
            <a:pPr>
              <a:lnSpc>
                <a:spcPct val="90000"/>
              </a:lnSpc>
            </a:pPr>
            <a:r>
              <a:rPr lang="en-IN" sz="3600" b="1" dirty="0">
                <a:solidFill>
                  <a:schemeClr val="bg1"/>
                </a:solidFill>
                <a:latin typeface="+mj-lt"/>
              </a:rPr>
              <a:t>GET </a:t>
            </a:r>
            <a:r>
              <a:rPr lang="en-IN" sz="3600" b="1" dirty="0">
                <a:solidFill>
                  <a:schemeClr val="accent6"/>
                </a:solidFill>
                <a:latin typeface="+mj-lt"/>
              </a:rPr>
              <a:t>STARTED</a:t>
            </a:r>
            <a:r>
              <a:rPr lang="en-IN" sz="3600" b="1" dirty="0">
                <a:solidFill>
                  <a:schemeClr val="bg1"/>
                </a:solidFill>
                <a:latin typeface="+mj-lt"/>
              </a:rPr>
              <a:t> NOW</a:t>
            </a:r>
            <a:endParaRPr lang="en-GB" sz="3600" b="1" dirty="0">
              <a:solidFill>
                <a:schemeClr val="accent6"/>
              </a:solidFill>
              <a:latin typeface="+mj-lt"/>
            </a:endParaRPr>
          </a:p>
        </p:txBody>
      </p:sp>
      <p:pic>
        <p:nvPicPr>
          <p:cNvPr id="3" name="Picture 2" descr="A green lit up coin&#10;&#10;AI-generated content may be incorrect.">
            <a:extLst>
              <a:ext uri="{FF2B5EF4-FFF2-40B4-BE49-F238E27FC236}">
                <a16:creationId xmlns:a16="http://schemas.microsoft.com/office/drawing/2014/main" id="{83A64E4E-6726-AB27-2A84-6BF1C50A24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5" name="TextBox 4">
            <a:extLst>
              <a:ext uri="{FF2B5EF4-FFF2-40B4-BE49-F238E27FC236}">
                <a16:creationId xmlns:a16="http://schemas.microsoft.com/office/drawing/2014/main" id="{29ABB1FB-040A-4863-B4FA-DB8B256F791F}"/>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2" name="Rectangle: Rounded Corners 1">
            <a:extLst>
              <a:ext uri="{FF2B5EF4-FFF2-40B4-BE49-F238E27FC236}">
                <a16:creationId xmlns:a16="http://schemas.microsoft.com/office/drawing/2014/main" id="{C15F3DA7-4217-BF98-2B13-9F5940CB66BF}"/>
              </a:ext>
            </a:extLst>
          </p:cNvPr>
          <p:cNvSpPr/>
          <p:nvPr/>
        </p:nvSpPr>
        <p:spPr>
          <a:xfrm>
            <a:off x="2006375" y="3029170"/>
            <a:ext cx="2284956" cy="2089455"/>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78D6BAD5-6D6A-F574-B7BA-D04F8205D1F4}"/>
              </a:ext>
            </a:extLst>
          </p:cNvPr>
          <p:cNvGrpSpPr/>
          <p:nvPr/>
        </p:nvGrpSpPr>
        <p:grpSpPr>
          <a:xfrm>
            <a:off x="1733193" y="3370481"/>
            <a:ext cx="581554" cy="1511983"/>
            <a:chOff x="3140667" y="2901058"/>
            <a:chExt cx="757038" cy="725949"/>
          </a:xfrm>
          <a:scene3d>
            <a:camera prst="orthographicFront">
              <a:rot lat="0" lon="0" rev="0"/>
            </a:camera>
            <a:lightRig rig="balanced" dir="t">
              <a:rot lat="0" lon="0" rev="8700000"/>
            </a:lightRig>
          </a:scene3d>
        </p:grpSpPr>
        <p:sp>
          <p:nvSpPr>
            <p:cNvPr id="8" name="Rectangle: Rounded Corners 7">
              <a:extLst>
                <a:ext uri="{FF2B5EF4-FFF2-40B4-BE49-F238E27FC236}">
                  <a16:creationId xmlns:a16="http://schemas.microsoft.com/office/drawing/2014/main" id="{4B27D87D-9C92-FADE-BC5B-C2781968966C}"/>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5" name="任意形状 644">
              <a:extLst>
                <a:ext uri="{FF2B5EF4-FFF2-40B4-BE49-F238E27FC236}">
                  <a16:creationId xmlns:a16="http://schemas.microsoft.com/office/drawing/2014/main" id="{77596595-C2E8-CF61-FB95-C1B00ED9223A}"/>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23" name="TextBox 22">
            <a:extLst>
              <a:ext uri="{FF2B5EF4-FFF2-40B4-BE49-F238E27FC236}">
                <a16:creationId xmlns:a16="http://schemas.microsoft.com/office/drawing/2014/main" id="{789C7CAB-181A-AE86-75CF-E58E3952B116}"/>
              </a:ext>
            </a:extLst>
          </p:cNvPr>
          <p:cNvSpPr txBox="1"/>
          <p:nvPr/>
        </p:nvSpPr>
        <p:spPr>
          <a:xfrm>
            <a:off x="2135685" y="3381671"/>
            <a:ext cx="2188683" cy="1477328"/>
          </a:xfrm>
          <a:prstGeom prst="rect">
            <a:avLst/>
          </a:prstGeom>
          <a:noFill/>
        </p:spPr>
        <p:txBody>
          <a:bodyPr wrap="square">
            <a:spAutoFit/>
          </a:bodyPr>
          <a:lstStyle/>
          <a:p>
            <a:pPr algn="ctr">
              <a:buNone/>
            </a:pPr>
            <a:r>
              <a:rPr lang="en-IN" dirty="0">
                <a:solidFill>
                  <a:schemeClr val="bg1"/>
                </a:solidFill>
                <a:latin typeface="Arial" panose="020B0604020202020204" pitchFamily="34" charset="0"/>
                <a:cs typeface="Arial" panose="020B0604020202020204" pitchFamily="34" charset="0"/>
              </a:rPr>
              <a:t>Create Wallet</a:t>
            </a:r>
          </a:p>
          <a:p>
            <a:pPr algn="ctr">
              <a:buNone/>
            </a:pPr>
            <a:r>
              <a:rPr lang="en-IN" b="1" dirty="0">
                <a:solidFill>
                  <a:schemeClr val="bg1"/>
                </a:solidFill>
                <a:latin typeface="Arial" panose="020B0604020202020204" pitchFamily="34" charset="0"/>
                <a:cs typeface="Arial" panose="020B0604020202020204" pitchFamily="34" charset="0"/>
              </a:rPr>
              <a:t>(MetaMask,</a:t>
            </a:r>
          </a:p>
          <a:p>
            <a:pPr algn="ctr">
              <a:buNone/>
            </a:pPr>
            <a:r>
              <a:rPr lang="en-IN" b="1" dirty="0">
                <a:solidFill>
                  <a:schemeClr val="bg1"/>
                </a:solidFill>
                <a:latin typeface="Arial" panose="020B0604020202020204" pitchFamily="34" charset="0"/>
                <a:cs typeface="Arial" panose="020B0604020202020204" pitchFamily="34" charset="0"/>
              </a:rPr>
              <a:t>Trust Wallet</a:t>
            </a:r>
          </a:p>
          <a:p>
            <a:pPr algn="ctr">
              <a:buNone/>
            </a:pPr>
            <a:r>
              <a:rPr lang="en-IN" b="1" dirty="0">
                <a:solidFill>
                  <a:schemeClr val="bg1"/>
                </a:solidFill>
                <a:latin typeface="Arial" panose="020B0604020202020204" pitchFamily="34" charset="0"/>
                <a:cs typeface="Arial" panose="020B0604020202020204" pitchFamily="34" charset="0"/>
              </a:rPr>
              <a:t>&amp; Any </a:t>
            </a:r>
          </a:p>
          <a:p>
            <a:pPr algn="ctr">
              <a:buNone/>
            </a:pPr>
            <a:r>
              <a:rPr lang="en-IN" dirty="0">
                <a:solidFill>
                  <a:schemeClr val="bg1"/>
                </a:solidFill>
                <a:latin typeface="Arial" panose="020B0604020202020204" pitchFamily="34" charset="0"/>
                <a:cs typeface="Arial" panose="020B0604020202020204" pitchFamily="34" charset="0"/>
              </a:rPr>
              <a:t>Web 3 Wallet)</a:t>
            </a:r>
          </a:p>
        </p:txBody>
      </p:sp>
      <p:sp>
        <p:nvSpPr>
          <p:cNvPr id="24" name="Rectangle: Rounded Corners 23">
            <a:extLst>
              <a:ext uri="{FF2B5EF4-FFF2-40B4-BE49-F238E27FC236}">
                <a16:creationId xmlns:a16="http://schemas.microsoft.com/office/drawing/2014/main" id="{5959F0CA-2785-8E78-BA78-C16FAE3112BA}"/>
              </a:ext>
            </a:extLst>
          </p:cNvPr>
          <p:cNvSpPr/>
          <p:nvPr/>
        </p:nvSpPr>
        <p:spPr>
          <a:xfrm>
            <a:off x="4965875" y="3052635"/>
            <a:ext cx="2284956" cy="2089455"/>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ECFC370E-9C43-9578-E57B-99BCE69530E6}"/>
              </a:ext>
            </a:extLst>
          </p:cNvPr>
          <p:cNvGrpSpPr/>
          <p:nvPr/>
        </p:nvGrpSpPr>
        <p:grpSpPr>
          <a:xfrm>
            <a:off x="4692693" y="3393946"/>
            <a:ext cx="581554" cy="1511983"/>
            <a:chOff x="3140667" y="2901058"/>
            <a:chExt cx="757038" cy="725949"/>
          </a:xfrm>
          <a:scene3d>
            <a:camera prst="orthographicFront">
              <a:rot lat="0" lon="0" rev="0"/>
            </a:camera>
            <a:lightRig rig="balanced" dir="t">
              <a:rot lat="0" lon="0" rev="8700000"/>
            </a:lightRig>
          </a:scene3d>
        </p:grpSpPr>
        <p:sp>
          <p:nvSpPr>
            <p:cNvPr id="27" name="Rectangle: Rounded Corners 26">
              <a:extLst>
                <a:ext uri="{FF2B5EF4-FFF2-40B4-BE49-F238E27FC236}">
                  <a16:creationId xmlns:a16="http://schemas.microsoft.com/office/drawing/2014/main" id="{2762F6C6-FD6A-2EA2-F207-AA6F89833534}"/>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28" name="任意形状 644">
              <a:extLst>
                <a:ext uri="{FF2B5EF4-FFF2-40B4-BE49-F238E27FC236}">
                  <a16:creationId xmlns:a16="http://schemas.microsoft.com/office/drawing/2014/main" id="{56F2391B-9625-46D6-65D2-5EB131E04168}"/>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30" name="TextBox 29">
            <a:extLst>
              <a:ext uri="{FF2B5EF4-FFF2-40B4-BE49-F238E27FC236}">
                <a16:creationId xmlns:a16="http://schemas.microsoft.com/office/drawing/2014/main" id="{C177ACAD-08DC-F73F-D9B4-2D92FAD7260C}"/>
              </a:ext>
            </a:extLst>
          </p:cNvPr>
          <p:cNvSpPr txBox="1"/>
          <p:nvPr/>
        </p:nvSpPr>
        <p:spPr>
          <a:xfrm>
            <a:off x="5384671" y="3742462"/>
            <a:ext cx="1643783" cy="923330"/>
          </a:xfrm>
          <a:prstGeom prst="rect">
            <a:avLst/>
          </a:prstGeom>
          <a:noFill/>
        </p:spPr>
        <p:txBody>
          <a:bodyPr wrap="square">
            <a:spAutoFit/>
          </a:bodyPr>
          <a:lstStyle/>
          <a:p>
            <a:pPr algn="ctr">
              <a:buNone/>
            </a:pPr>
            <a:r>
              <a:rPr lang="en-IN" dirty="0">
                <a:solidFill>
                  <a:schemeClr val="bg1"/>
                </a:solidFill>
                <a:latin typeface="Arial" panose="020B0604020202020204" pitchFamily="34" charset="0"/>
                <a:cs typeface="Arial" panose="020B0604020202020204" pitchFamily="34" charset="0"/>
              </a:rPr>
              <a:t>Add </a:t>
            </a:r>
            <a:r>
              <a:rPr lang="en-IN" b="1" dirty="0">
                <a:solidFill>
                  <a:schemeClr val="bg1"/>
                </a:solidFill>
                <a:latin typeface="Arial" panose="020B0604020202020204" pitchFamily="34" charset="0"/>
                <a:cs typeface="Arial" panose="020B0604020202020204" pitchFamily="34" charset="0"/>
              </a:rPr>
              <a:t>Polygon Network </a:t>
            </a:r>
            <a:r>
              <a:rPr lang="en-IN" dirty="0">
                <a:solidFill>
                  <a:schemeClr val="bg1"/>
                </a:solidFill>
                <a:latin typeface="Arial" panose="020B0604020202020204" pitchFamily="34" charset="0"/>
                <a:cs typeface="Arial" panose="020B0604020202020204" pitchFamily="34" charset="0"/>
              </a:rPr>
              <a:t>&amp; USDT</a:t>
            </a:r>
          </a:p>
        </p:txBody>
      </p:sp>
      <p:sp>
        <p:nvSpPr>
          <p:cNvPr id="31" name="Rectangle: Rounded Corners 30">
            <a:extLst>
              <a:ext uri="{FF2B5EF4-FFF2-40B4-BE49-F238E27FC236}">
                <a16:creationId xmlns:a16="http://schemas.microsoft.com/office/drawing/2014/main" id="{D39B8C36-B43A-328F-CD0A-B414209D83A6}"/>
              </a:ext>
            </a:extLst>
          </p:cNvPr>
          <p:cNvSpPr/>
          <p:nvPr/>
        </p:nvSpPr>
        <p:spPr>
          <a:xfrm>
            <a:off x="7942814" y="3075073"/>
            <a:ext cx="2736900" cy="2089455"/>
          </a:xfrm>
          <a:prstGeom prst="roundRect">
            <a:avLst/>
          </a:prstGeom>
          <a:solidFill>
            <a:schemeClr val="tx1"/>
          </a:solidFill>
          <a:ln>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F6AFB177-D808-725F-8B37-94EC40E65701}"/>
              </a:ext>
            </a:extLst>
          </p:cNvPr>
          <p:cNvGrpSpPr/>
          <p:nvPr/>
        </p:nvGrpSpPr>
        <p:grpSpPr>
          <a:xfrm>
            <a:off x="7669632" y="3416384"/>
            <a:ext cx="581554" cy="1511983"/>
            <a:chOff x="3140667" y="2901058"/>
            <a:chExt cx="757038" cy="725949"/>
          </a:xfrm>
          <a:scene3d>
            <a:camera prst="orthographicFront">
              <a:rot lat="0" lon="0" rev="0"/>
            </a:camera>
            <a:lightRig rig="balanced" dir="t">
              <a:rot lat="0" lon="0" rev="8700000"/>
            </a:lightRig>
          </a:scene3d>
        </p:grpSpPr>
        <p:sp>
          <p:nvSpPr>
            <p:cNvPr id="33" name="Rectangle: Rounded Corners 32">
              <a:extLst>
                <a:ext uri="{FF2B5EF4-FFF2-40B4-BE49-F238E27FC236}">
                  <a16:creationId xmlns:a16="http://schemas.microsoft.com/office/drawing/2014/main" id="{00070BE6-DA8A-20F1-0910-9B47CFF0A4D0}"/>
                </a:ext>
              </a:extLst>
            </p:cNvPr>
            <p:cNvSpPr/>
            <p:nvPr/>
          </p:nvSpPr>
          <p:spPr>
            <a:xfrm>
              <a:off x="3140667" y="2901058"/>
              <a:ext cx="757038" cy="725949"/>
            </a:xfrm>
            <a:prstGeom prst="roundRect">
              <a:avLst/>
            </a:prstGeom>
            <a:solidFill>
              <a:schemeClr val="accent6"/>
            </a:solidFill>
            <a:ln>
              <a:solidFill>
                <a:schemeClr val="tx1"/>
              </a:solidFill>
            </a:ln>
            <a:effectLst>
              <a:outerShdw blurRad="44450" dist="27940" dir="5400000" algn="ctr">
                <a:srgbClr val="000000">
                  <a:alpha val="32000"/>
                </a:srgbClr>
              </a:outerShdw>
            </a:effectLst>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34" name="任意形状 644">
              <a:extLst>
                <a:ext uri="{FF2B5EF4-FFF2-40B4-BE49-F238E27FC236}">
                  <a16:creationId xmlns:a16="http://schemas.microsoft.com/office/drawing/2014/main" id="{EAAD8F8D-84C3-A9AF-E64B-529546B28CFF}"/>
                </a:ext>
              </a:extLst>
            </p:cNvPr>
            <p:cNvSpPr/>
            <p:nvPr/>
          </p:nvSpPr>
          <p:spPr>
            <a:xfrm>
              <a:off x="3328853" y="3068391"/>
              <a:ext cx="384877" cy="384877"/>
            </a:xfrm>
            <a:prstGeom prst="rect">
              <a:avLst/>
            </a:prstGeom>
            <a:solidFill>
              <a:schemeClr val="tx1">
                <a:alpha val="0"/>
              </a:schemeClr>
            </a:solidFill>
            <a:ln w="12700" cap="flat">
              <a:solidFill>
                <a:schemeClr val="tx1"/>
              </a:solidFill>
              <a:miter lim="400000"/>
            </a:ln>
            <a:effectLst>
              <a:outerShdw blurRad="44450" dist="27940" dir="5400000" algn="ctr">
                <a:srgbClr val="000000">
                  <a:alpha val="32000"/>
                </a:srgbClr>
              </a:outerShdw>
            </a:effectLst>
            <a:sp3d>
              <a:bevelT w="190500" h="38100"/>
            </a:sp3d>
          </p:spPr>
          <p:txBody>
            <a:bodyPr wrap="square" lIns="45719" tIns="45719" rIns="45719" bIns="45719" numCol="1" anchor="ctr">
              <a:noAutofit/>
            </a:bodyPr>
            <a:lstStyle/>
            <a:p>
              <a:endParaRPr/>
            </a:p>
          </p:txBody>
        </p:sp>
      </p:grpSp>
      <p:sp>
        <p:nvSpPr>
          <p:cNvPr id="35" name="TextBox 34">
            <a:extLst>
              <a:ext uri="{FF2B5EF4-FFF2-40B4-BE49-F238E27FC236}">
                <a16:creationId xmlns:a16="http://schemas.microsoft.com/office/drawing/2014/main" id="{DCBD8802-D8E8-9EDE-E40C-D3B020323921}"/>
              </a:ext>
            </a:extLst>
          </p:cNvPr>
          <p:cNvSpPr txBox="1"/>
          <p:nvPr/>
        </p:nvSpPr>
        <p:spPr>
          <a:xfrm>
            <a:off x="8384599" y="3395072"/>
            <a:ext cx="2163095" cy="1477328"/>
          </a:xfrm>
          <a:prstGeom prst="rect">
            <a:avLst/>
          </a:prstGeom>
          <a:noFill/>
        </p:spPr>
        <p:txBody>
          <a:bodyPr wrap="square">
            <a:spAutoFit/>
          </a:bodyPr>
          <a:lstStyle/>
          <a:p>
            <a:pPr algn="ctr">
              <a:buNone/>
            </a:pPr>
            <a:r>
              <a:rPr lang="en-US" dirty="0">
                <a:solidFill>
                  <a:schemeClr val="bg1"/>
                </a:solidFill>
                <a:latin typeface="Arial" panose="020B0604020202020204" pitchFamily="34" charset="0"/>
                <a:cs typeface="Arial" panose="020B0604020202020204" pitchFamily="34" charset="0"/>
              </a:rPr>
              <a:t>So, connect your web3 wallet to Xsynergy.io by to buy Xsynergy slots to buy energy slots</a:t>
            </a:r>
          </a:p>
        </p:txBody>
      </p:sp>
      <p:pic>
        <p:nvPicPr>
          <p:cNvPr id="10" name="Picture 9" descr="A purple hexagon with white logo&#10;&#10;AI-generated content may be incorrect.">
            <a:extLst>
              <a:ext uri="{FF2B5EF4-FFF2-40B4-BE49-F238E27FC236}">
                <a16:creationId xmlns:a16="http://schemas.microsoft.com/office/drawing/2014/main" id="{4A542204-760B-5C37-130E-D666723F7B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6795" y="2482791"/>
            <a:ext cx="1184564" cy="1184564"/>
          </a:xfrm>
          <a:prstGeom prst="rect">
            <a:avLst/>
          </a:prstGeom>
        </p:spPr>
      </p:pic>
    </p:spTree>
    <p:extLst>
      <p:ext uri="{BB962C8B-B14F-4D97-AF65-F5344CB8AC3E}">
        <p14:creationId xmlns:p14="http://schemas.microsoft.com/office/powerpoint/2010/main" val="1214318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49CF9-66FA-6674-505D-F32131623936}"/>
            </a:ext>
          </a:extLst>
        </p:cNvPr>
        <p:cNvGrpSpPr/>
        <p:nvPr/>
      </p:nvGrpSpPr>
      <p:grpSpPr>
        <a:xfrm>
          <a:off x="0" y="0"/>
          <a:ext cx="0" cy="0"/>
          <a:chOff x="0" y="0"/>
          <a:chExt cx="0" cy="0"/>
        </a:xfrm>
      </p:grpSpPr>
      <p:pic>
        <p:nvPicPr>
          <p:cNvPr id="6" name="Picture 5" descr="Green lights in a black background&#10;&#10;AI-generated content may be incorrect.">
            <a:extLst>
              <a:ext uri="{FF2B5EF4-FFF2-40B4-BE49-F238E27FC236}">
                <a16:creationId xmlns:a16="http://schemas.microsoft.com/office/drawing/2014/main" id="{02C757BE-0249-71C2-AB7A-65EE40A8EA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7" name="Rectangle 6">
            <a:extLst>
              <a:ext uri="{FF2B5EF4-FFF2-40B4-BE49-F238E27FC236}">
                <a16:creationId xmlns:a16="http://schemas.microsoft.com/office/drawing/2014/main" id="{32695C45-6E1D-1E70-5AE5-592966632A31}"/>
              </a:ext>
            </a:extLst>
          </p:cNvPr>
          <p:cNvSpPr/>
          <p:nvPr/>
        </p:nvSpPr>
        <p:spPr>
          <a:xfrm flipH="1">
            <a:off x="-1900" y="-1802"/>
            <a:ext cx="12192001" cy="6859802"/>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13" name="TextBox 12">
            <a:extLst>
              <a:ext uri="{FF2B5EF4-FFF2-40B4-BE49-F238E27FC236}">
                <a16:creationId xmlns:a16="http://schemas.microsoft.com/office/drawing/2014/main" id="{28E979F1-B034-69D7-D932-FE049CEC6112}"/>
              </a:ext>
            </a:extLst>
          </p:cNvPr>
          <p:cNvSpPr txBox="1"/>
          <p:nvPr/>
        </p:nvSpPr>
        <p:spPr>
          <a:xfrm>
            <a:off x="4162225" y="513009"/>
            <a:ext cx="3593866" cy="590931"/>
          </a:xfrm>
          <a:prstGeom prst="rect">
            <a:avLst/>
          </a:prstGeom>
          <a:noFill/>
          <a:effectLst>
            <a:outerShdw blurRad="254000" dist="38100" dir="1200000" algn="tl" rotWithShape="0">
              <a:prstClr val="black">
                <a:alpha val="40000"/>
              </a:prstClr>
            </a:outerShdw>
          </a:effectLst>
        </p:spPr>
        <p:txBody>
          <a:bodyPr wrap="square" rtlCol="0">
            <a:spAutoFit/>
          </a:bodyPr>
          <a:lstStyle/>
          <a:p>
            <a:pPr>
              <a:lnSpc>
                <a:spcPct val="90000"/>
              </a:lnSpc>
            </a:pPr>
            <a:r>
              <a:rPr lang="en-IN" sz="3600" b="1" dirty="0">
                <a:solidFill>
                  <a:schemeClr val="accent6"/>
                </a:solidFill>
                <a:latin typeface="+mj-lt"/>
              </a:rPr>
              <a:t>DISCLAIMER</a:t>
            </a:r>
            <a:endParaRPr lang="en-GB" sz="3600" b="1" dirty="0">
              <a:solidFill>
                <a:schemeClr val="accent6"/>
              </a:solidFill>
              <a:latin typeface="+mj-lt"/>
            </a:endParaRPr>
          </a:p>
        </p:txBody>
      </p:sp>
      <p:pic>
        <p:nvPicPr>
          <p:cNvPr id="3" name="Picture 2" descr="A green lit up coin&#10;&#10;AI-generated content may be incorrect.">
            <a:extLst>
              <a:ext uri="{FF2B5EF4-FFF2-40B4-BE49-F238E27FC236}">
                <a16:creationId xmlns:a16="http://schemas.microsoft.com/office/drawing/2014/main" id="{46CB941E-4B26-E50E-EBFE-68B3381EEA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972"/>
            <a:ext cx="868218" cy="868218"/>
          </a:xfrm>
          <a:prstGeom prst="rect">
            <a:avLst/>
          </a:prstGeom>
        </p:spPr>
      </p:pic>
      <p:sp>
        <p:nvSpPr>
          <p:cNvPr id="10" name="TextBox 9">
            <a:extLst>
              <a:ext uri="{FF2B5EF4-FFF2-40B4-BE49-F238E27FC236}">
                <a16:creationId xmlns:a16="http://schemas.microsoft.com/office/drawing/2014/main" id="{42F5FCB0-DC9B-EE95-13D2-15D279AAA17D}"/>
              </a:ext>
            </a:extLst>
          </p:cNvPr>
          <p:cNvSpPr txBox="1"/>
          <p:nvPr/>
        </p:nvSpPr>
        <p:spPr>
          <a:xfrm>
            <a:off x="440705" y="1025364"/>
            <a:ext cx="11428021" cy="5724644"/>
          </a:xfrm>
          <a:prstGeom prst="rect">
            <a:avLst/>
          </a:prstGeom>
          <a:noFill/>
        </p:spPr>
        <p:txBody>
          <a:bodyPr wrap="square">
            <a:spAutoFit/>
          </a:bodyPr>
          <a:lstStyle/>
          <a:p>
            <a:r>
              <a:rPr lang="en-US" sz="1400" b="1" dirty="0">
                <a:solidFill>
                  <a:schemeClr val="accent6"/>
                </a:solidFill>
                <a:latin typeface="Arial" panose="020B0604020202020204" pitchFamily="34" charset="0"/>
                <a:cs typeface="Arial" panose="020B0604020202020204" pitchFamily="34" charset="0"/>
              </a:rPr>
              <a:t>Nature of Purchase</a:t>
            </a:r>
            <a:r>
              <a:rPr lang="en-US" sz="1400" b="1" dirty="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By purchasing an Xsynergy NFT, you acquire a digital collectible and access credential to certain educational materials, community features, mastermind participation, and other utilities that Xsynergy may make available. The NFT provides utility access only. It is not an equity interest, partnership, security, or financial investment.</a:t>
            </a:r>
            <a:br>
              <a:rPr lang="en-US" sz="1400" dirty="0">
                <a:solidFill>
                  <a:schemeClr val="bg1"/>
                </a:solidFill>
                <a:latin typeface="Arial" panose="020B0604020202020204" pitchFamily="34" charset="0"/>
                <a:cs typeface="Arial" panose="020B0604020202020204" pitchFamily="34" charset="0"/>
              </a:rPr>
            </a:br>
            <a:br>
              <a:rPr lang="en-US" sz="1400" dirty="0">
                <a:solidFill>
                  <a:schemeClr val="bg1"/>
                </a:solidFill>
                <a:latin typeface="Arial" panose="020B0604020202020204" pitchFamily="34" charset="0"/>
                <a:cs typeface="Arial" panose="020B0604020202020204" pitchFamily="34" charset="0"/>
              </a:rPr>
            </a:br>
            <a:r>
              <a:rPr lang="en-US" sz="1400" b="1" dirty="0">
                <a:solidFill>
                  <a:schemeClr val="accent6"/>
                </a:solidFill>
                <a:latin typeface="Arial" panose="020B0604020202020204" pitchFamily="34" charset="0"/>
                <a:cs typeface="Arial" panose="020B0604020202020204" pitchFamily="34" charset="0"/>
              </a:rPr>
              <a:t>Purpose of Proceeds</a:t>
            </a:r>
            <a:r>
              <a:rPr lang="en-US" sz="1400" b="1" dirty="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from NFT sales support education, community programs, infrastructure, and ecosystem development. Purchases should be viewed as crowdfunding-style support for these purposes, not as an investment vehicle.</a:t>
            </a:r>
            <a:br>
              <a:rPr lang="en-US" sz="1400" dirty="0">
                <a:solidFill>
                  <a:schemeClr val="bg1"/>
                </a:solidFill>
                <a:latin typeface="Arial" panose="020B0604020202020204" pitchFamily="34" charset="0"/>
                <a:cs typeface="Arial" panose="020B0604020202020204" pitchFamily="34" charset="0"/>
              </a:rPr>
            </a:br>
            <a:br>
              <a:rPr lang="en-US" sz="1400" dirty="0">
                <a:solidFill>
                  <a:schemeClr val="bg1"/>
                </a:solidFill>
                <a:latin typeface="Arial" panose="020B0604020202020204" pitchFamily="34" charset="0"/>
                <a:cs typeface="Arial" panose="020B0604020202020204" pitchFamily="34" charset="0"/>
              </a:rPr>
            </a:br>
            <a:r>
              <a:rPr lang="en-US" sz="1400" b="1" dirty="0">
                <a:solidFill>
                  <a:schemeClr val="accent6"/>
                </a:solidFill>
                <a:latin typeface="Arial" panose="020B0604020202020204" pitchFamily="34" charset="0"/>
                <a:cs typeface="Arial" panose="020B0604020202020204" pitchFamily="34" charset="0"/>
              </a:rPr>
              <a:t>No Investment / No Expectation</a:t>
            </a:r>
            <a:r>
              <a:rPr lang="en-US" sz="1200" dirty="0">
                <a:solidFill>
                  <a:schemeClr val="accent6"/>
                </a:solidFill>
                <a:latin typeface="Arial" panose="020B0604020202020204" pitchFamily="34" charset="0"/>
                <a:cs typeface="Arial" panose="020B0604020202020204" pitchFamily="34" charset="0"/>
              </a:rPr>
              <a:t/>
            </a:r>
            <a:r>
              <a:rPr lang="en-US" sz="1400" b="1" dirty="0">
                <a:solidFill>
                  <a:schemeClr val="accent6"/>
                </a:solidFill>
                <a:latin typeface="Arial" panose="020B0604020202020204" pitchFamily="34" charset="0"/>
                <a:cs typeface="Arial" panose="020B0604020202020204" pitchFamily="34" charset="0"/>
              </a:rPr>
              <a:t>of Profit</a:t>
            </a:r>
            <a:r>
              <a:rPr lang="en-US" sz="1600" b="1" dirty="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Xsynergy does not offer financial products, securities, or guarantees of income. Nothing communicated by Xsynergy or its of ciliates is a solicitation to buy, sell, or invest in any digital asset. Participants should form no expectation of profit from the efforts of Xsynergy or others. </a:t>
            </a:r>
            <a:br>
              <a:rPr lang="en-US" sz="1400" dirty="0">
                <a:solidFill>
                  <a:schemeClr val="bg1"/>
                </a:solidFill>
                <a:latin typeface="Arial" panose="020B0604020202020204" pitchFamily="34" charset="0"/>
                <a:cs typeface="Arial" panose="020B0604020202020204" pitchFamily="34" charset="0"/>
              </a:rPr>
            </a:br>
            <a:endParaRPr lang="en-US" sz="1400" dirty="0">
              <a:solidFill>
                <a:schemeClr val="bg1"/>
              </a:solidFill>
              <a:latin typeface="Arial" panose="020B0604020202020204" pitchFamily="34" charset="0"/>
              <a:cs typeface="Arial" panose="020B0604020202020204" pitchFamily="34" charset="0"/>
            </a:endParaRPr>
          </a:p>
          <a:p>
            <a:r>
              <a:rPr lang="en-US" sz="1400" b="1" dirty="0">
                <a:solidFill>
                  <a:schemeClr val="accent6"/>
                </a:solidFill>
                <a:latin typeface="Arial" panose="020B0604020202020204" pitchFamily="34" charset="0"/>
                <a:cs typeface="Arial" panose="020B0604020202020204" pitchFamily="34" charset="0"/>
              </a:rPr>
              <a:t>Utilities May Change</a:t>
            </a:r>
            <a:r>
              <a:rPr lang="en-US" sz="1400" b="1" dirty="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Utilities, features, and access associated with NFTs are not guaranteed and may be modified, suspended, or discontinued in whole or in part at any time for legal, regulatory, security, technical, or business reasons. Availability can vary by region and over time.</a:t>
            </a:r>
          </a:p>
          <a:p>
            <a:endParaRPr lang="en-US" sz="1400" dirty="0">
              <a:solidFill>
                <a:schemeClr val="bg1"/>
              </a:solidFill>
              <a:latin typeface="Arial" panose="020B0604020202020204" pitchFamily="34" charset="0"/>
              <a:cs typeface="Arial" panose="020B0604020202020204" pitchFamily="34" charset="0"/>
            </a:endParaRPr>
          </a:p>
          <a:p>
            <a:r>
              <a:rPr lang="en-US" sz="1400" b="1" dirty="0">
                <a:solidFill>
                  <a:schemeClr val="accent6"/>
                </a:solidFill>
                <a:latin typeface="Arial" panose="020B0604020202020204" pitchFamily="34" charset="0"/>
                <a:cs typeface="Arial" panose="020B0604020202020204" pitchFamily="34" charset="0"/>
              </a:rPr>
              <a:t>No Price or Performance Guarantees: </a:t>
            </a:r>
            <a:r>
              <a:rPr lang="en-US" sz="1400" dirty="0">
                <a:solidFill>
                  <a:schemeClr val="bg1"/>
                </a:solidFill>
                <a:latin typeface="Arial" panose="020B0604020202020204" pitchFamily="34" charset="0"/>
                <a:cs typeface="Arial" panose="020B0604020202020204" pitchFamily="34" charset="0"/>
              </a:rPr>
              <a:t>Xsynergy makes no representation that any NFT or related utility will have or retain value, appreciate, generate income, or produce dividends. Market outcomes are outside the control of Xsynergy.</a:t>
            </a:r>
          </a:p>
          <a:p>
            <a:br>
              <a:rPr lang="en-US" sz="1400" b="1" dirty="0">
                <a:solidFill>
                  <a:schemeClr val="bg1"/>
                </a:solidFill>
                <a:latin typeface="Arial" panose="020B0604020202020204" pitchFamily="34" charset="0"/>
                <a:cs typeface="Arial" panose="020B0604020202020204" pitchFamily="34" charset="0"/>
              </a:rPr>
            </a:br>
            <a:r>
              <a:rPr lang="en-US" sz="1400" b="1" dirty="0">
                <a:solidFill>
                  <a:schemeClr val="accent6"/>
                </a:solidFill>
                <a:latin typeface="Arial" panose="020B0604020202020204" pitchFamily="34" charset="0"/>
                <a:cs typeface="Arial" panose="020B0604020202020204" pitchFamily="34" charset="0"/>
              </a:rPr>
              <a:t>Risk Disclosure: </a:t>
            </a:r>
            <a:r>
              <a:rPr lang="en-US" sz="1400" dirty="0">
                <a:solidFill>
                  <a:schemeClr val="bg1"/>
                </a:solidFill>
                <a:latin typeface="Arial" panose="020B0604020202020204" pitchFamily="34" charset="0"/>
                <a:cs typeface="Arial" panose="020B0604020202020204" pitchFamily="34" charset="0"/>
              </a:rPr>
              <a:t>Interacting with NFTs, blockchains, and related technologies involves inherent risks, including volatility, technology failures, loss of access credentials, and regulatory changes. Conduct independent research and due diligence. All purchases are at your own risk.</a:t>
            </a:r>
          </a:p>
          <a:p>
            <a:r>
              <a:rPr lang="en-US" sz="1400" b="1" dirty="0">
                <a:solidFill>
                  <a:schemeClr val="accent6"/>
                </a:solidFill>
                <a:latin typeface="Arial" panose="020B0604020202020204" pitchFamily="34" charset="0"/>
                <a:cs typeface="Arial" panose="020B0604020202020204" pitchFamily="34" charset="0"/>
              </a:rPr>
              <a:t>Key Notice (Plain English): </a:t>
            </a:r>
            <a:r>
              <a:rPr lang="en-US" sz="1400" dirty="0">
                <a:solidFill>
                  <a:schemeClr val="bg1"/>
                </a:solidFill>
                <a:latin typeface="Arial" panose="020B0604020202020204" pitchFamily="34" charset="0"/>
                <a:cs typeface="Arial" panose="020B0604020202020204" pitchFamily="34" charset="0"/>
              </a:rPr>
              <a:t>Xsynergy NFTs are access collectibles, not investments. Utilities may change or end at any time for legal or business reasons. No profit or price guarantees. Do your own research.</a:t>
            </a:r>
          </a:p>
          <a:p>
            <a:r>
              <a:rPr lang="en-US" sz="1400" b="1" dirty="0">
                <a:solidFill>
                  <a:schemeClr val="accent6"/>
                </a:solidFill>
                <a:latin typeface="Arial" panose="020B0604020202020204" pitchFamily="34" charset="0"/>
                <a:cs typeface="Arial" panose="020B0604020202020204" pitchFamily="34" charset="0"/>
              </a:rPr>
              <a:t>No Warranties; Reservation of Rights: </a:t>
            </a:r>
            <a:r>
              <a:rPr lang="en-US" sz="1400" dirty="0">
                <a:solidFill>
                  <a:schemeClr val="bg1"/>
                </a:solidFill>
                <a:latin typeface="Arial" panose="020B0604020202020204" pitchFamily="34" charset="0"/>
                <a:cs typeface="Arial" panose="020B0604020202020204" pitchFamily="34" charset="0"/>
              </a:rPr>
              <a:t>All information and utilities are provided “as is” without warranties of any kind. Xsynergy reserves all rights not expressly granted herein.</a:t>
            </a:r>
          </a:p>
          <a:p>
            <a:r>
              <a:rPr lang="en-US" sz="1400" b="1" dirty="0">
                <a:solidFill>
                  <a:schemeClr val="accent6"/>
                </a:solidFill>
                <a:latin typeface="Arial" panose="020B0604020202020204" pitchFamily="34" charset="0"/>
                <a:cs typeface="Arial" panose="020B0604020202020204" pitchFamily="34" charset="0"/>
              </a:rPr>
              <a:t>Jurisdiction &amp; Interpretation: </a:t>
            </a:r>
            <a:r>
              <a:rPr lang="en-US" sz="1400" dirty="0">
                <a:solidFill>
                  <a:schemeClr val="bg1"/>
                </a:solidFill>
                <a:latin typeface="Arial" panose="020B0604020202020204" pitchFamily="34" charset="0"/>
                <a:cs typeface="Arial" panose="020B0604020202020204" pitchFamily="34" charset="0"/>
              </a:rPr>
              <a:t>This disclaimer is drafted in a conservative, cross-border style intended to align with common international approaches to consumer protection and digital-asset risk disclosures. Local laws vary; participants are responsible for their own compliance</a:t>
            </a:r>
            <a:endParaRPr lang="en-IN"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8211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Green lights in a black background&#10;&#10;AI-generated content may be incorrect.">
            <a:extLst>
              <a:ext uri="{FF2B5EF4-FFF2-40B4-BE49-F238E27FC236}">
                <a16:creationId xmlns:a16="http://schemas.microsoft.com/office/drawing/2014/main" id="{FB27B4B2-C408-1671-68C4-84B86E59FB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4" name="Rectangle 3">
            <a:extLst>
              <a:ext uri="{FF2B5EF4-FFF2-40B4-BE49-F238E27FC236}">
                <a16:creationId xmlns:a16="http://schemas.microsoft.com/office/drawing/2014/main" id="{65FB2868-1284-D87A-0D74-937FF7B85C78}"/>
              </a:ext>
            </a:extLst>
          </p:cNvPr>
          <p:cNvSpPr/>
          <p:nvPr/>
        </p:nvSpPr>
        <p:spPr>
          <a:xfrm flipH="1">
            <a:off x="-1902" y="-1802"/>
            <a:ext cx="12192001" cy="6859801"/>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8" name="TextBox 7">
            <a:extLst>
              <a:ext uri="{FF2B5EF4-FFF2-40B4-BE49-F238E27FC236}">
                <a16:creationId xmlns:a16="http://schemas.microsoft.com/office/drawing/2014/main" id="{9687E4E8-1E7D-DA44-45A7-BB649B0B36F1}"/>
              </a:ext>
            </a:extLst>
          </p:cNvPr>
          <p:cNvSpPr txBox="1"/>
          <p:nvPr/>
        </p:nvSpPr>
        <p:spPr>
          <a:xfrm>
            <a:off x="1482843" y="3033104"/>
            <a:ext cx="9240982" cy="1446550"/>
          </a:xfrm>
          <a:prstGeom prst="rect">
            <a:avLst/>
          </a:prstGeom>
          <a:noFill/>
        </p:spPr>
        <p:txBody>
          <a:bodyPr wrap="square">
            <a:spAutoFit/>
          </a:bodyPr>
          <a:lstStyle/>
          <a:p>
            <a:pPr algn="ctr"/>
            <a:r>
              <a:rPr lang="en-US" sz="8800" b="1" dirty="0">
                <a:solidFill>
                  <a:schemeClr val="accent6"/>
                </a:solidFill>
                <a:effectLst>
                  <a:outerShdw blurRad="317500" algn="ctr" rotWithShape="0">
                    <a:prstClr val="black">
                      <a:alpha val="50000"/>
                    </a:prstClr>
                  </a:outerShdw>
                </a:effectLst>
                <a:latin typeface="+mj-lt"/>
              </a:rPr>
              <a:t>THANKYOU</a:t>
            </a:r>
            <a:endParaRPr lang="en-ID" sz="8800" b="1" dirty="0">
              <a:solidFill>
                <a:schemeClr val="accent6"/>
              </a:solidFill>
              <a:effectLst>
                <a:outerShdw blurRad="317500" algn="ctr" rotWithShape="0">
                  <a:prstClr val="black">
                    <a:alpha val="50000"/>
                  </a:prstClr>
                </a:outerShdw>
              </a:effectLst>
              <a:latin typeface="+mj-lt"/>
            </a:endParaRPr>
          </a:p>
        </p:txBody>
      </p:sp>
      <p:sp>
        <p:nvSpPr>
          <p:cNvPr id="10" name="Cube 9">
            <a:extLst>
              <a:ext uri="{FF2B5EF4-FFF2-40B4-BE49-F238E27FC236}">
                <a16:creationId xmlns:a16="http://schemas.microsoft.com/office/drawing/2014/main" id="{418D06A7-BEBA-4AA3-B9E6-375E3A40E720}"/>
              </a:ext>
            </a:extLst>
          </p:cNvPr>
          <p:cNvSpPr/>
          <p:nvPr/>
        </p:nvSpPr>
        <p:spPr>
          <a:xfrm flipH="1">
            <a:off x="-3801" y="-20537"/>
            <a:ext cx="6004937" cy="6285896"/>
          </a:xfrm>
          <a:prstGeom prst="cube">
            <a:avLst>
              <a:gd name="adj" fmla="val 47242"/>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TextBox 11">
            <a:extLst>
              <a:ext uri="{FF2B5EF4-FFF2-40B4-BE49-F238E27FC236}">
                <a16:creationId xmlns:a16="http://schemas.microsoft.com/office/drawing/2014/main" id="{19C58CDE-7C62-48DC-9E86-0365E2D633F5}"/>
              </a:ext>
            </a:extLst>
          </p:cNvPr>
          <p:cNvSpPr txBox="1"/>
          <p:nvPr/>
        </p:nvSpPr>
        <p:spPr>
          <a:xfrm>
            <a:off x="1831962" y="4253431"/>
            <a:ext cx="8736280" cy="584775"/>
          </a:xfrm>
          <a:prstGeom prst="rect">
            <a:avLst/>
          </a:prstGeom>
          <a:noFill/>
        </p:spPr>
        <p:txBody>
          <a:bodyPr wrap="square">
            <a:spAutoFit/>
          </a:bodyPr>
          <a:lstStyle/>
          <a:p>
            <a:pPr algn="ctr"/>
            <a:r>
              <a:rPr lang="en-US" sz="3200" b="1" dirty="0">
                <a:solidFill>
                  <a:schemeClr val="bg1"/>
                </a:solidFill>
                <a:latin typeface="Arial" panose="020B0604020202020204" pitchFamily="34" charset="0"/>
                <a:cs typeface="Arial" panose="020B0604020202020204" pitchFamily="34" charset="0"/>
              </a:rPr>
              <a:t>LET'S JOIN </a:t>
            </a:r>
            <a:r>
              <a:rPr lang="en-US" sz="3200" b="1" dirty="0">
                <a:solidFill>
                  <a:schemeClr val="accent6"/>
                </a:solidFill>
                <a:latin typeface="Arial" panose="020B0604020202020204" pitchFamily="34" charset="0"/>
                <a:cs typeface="Arial" panose="020B0604020202020204" pitchFamily="34" charset="0"/>
              </a:rPr>
              <a:t>THE HANDS</a:t>
            </a:r>
            <a:r>
              <a:rPr lang="en-US" sz="3200" b="1" dirty="0">
                <a:solidFill>
                  <a:schemeClr val="bg1"/>
                </a:solidFill>
                <a:latin typeface="Arial" panose="020B0604020202020204" pitchFamily="34" charset="0"/>
                <a:cs typeface="Arial" panose="020B0604020202020204" pitchFamily="34" charset="0"/>
              </a:rPr>
              <a:t> TOGETHER</a:t>
            </a:r>
            <a:endParaRPr lang="en-ID" sz="3200" b="1" spc="300" dirty="0">
              <a:solidFill>
                <a:schemeClr val="bg1"/>
              </a:solidFill>
              <a:effectLst>
                <a:outerShdw blurRad="317500" algn="ctr" rotWithShape="0">
                  <a:prstClr val="black">
                    <a:alpha val="50000"/>
                  </a:prstClr>
                </a:outerShdw>
              </a:effectLst>
              <a:latin typeface="Arial" panose="020B0604020202020204" pitchFamily="34" charset="0"/>
              <a:cs typeface="Arial" panose="020B0604020202020204" pitchFamily="34" charset="0"/>
            </a:endParaRPr>
          </a:p>
        </p:txBody>
      </p:sp>
      <p:sp>
        <p:nvSpPr>
          <p:cNvPr id="5" name="Cube 4">
            <a:extLst>
              <a:ext uri="{FF2B5EF4-FFF2-40B4-BE49-F238E27FC236}">
                <a16:creationId xmlns:a16="http://schemas.microsoft.com/office/drawing/2014/main" id="{69F931D6-5036-FDC7-44D4-89056BAA27A8}"/>
              </a:ext>
            </a:extLst>
          </p:cNvPr>
          <p:cNvSpPr/>
          <p:nvPr/>
        </p:nvSpPr>
        <p:spPr>
          <a:xfrm>
            <a:off x="8159968" y="-20537"/>
            <a:ext cx="4032032" cy="4220683"/>
          </a:xfrm>
          <a:prstGeom prst="cube">
            <a:avLst>
              <a:gd name="adj" fmla="val 47242"/>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7" name="TextBox 6">
            <a:extLst>
              <a:ext uri="{FF2B5EF4-FFF2-40B4-BE49-F238E27FC236}">
                <a16:creationId xmlns:a16="http://schemas.microsoft.com/office/drawing/2014/main" id="{9403D794-19F3-ED16-1D21-CC7CB6424762}"/>
              </a:ext>
            </a:extLst>
          </p:cNvPr>
          <p:cNvSpPr txBox="1"/>
          <p:nvPr/>
        </p:nvSpPr>
        <p:spPr>
          <a:xfrm>
            <a:off x="2958140" y="4774417"/>
            <a:ext cx="6391564" cy="646331"/>
          </a:xfrm>
          <a:prstGeom prst="rect">
            <a:avLst/>
          </a:prstGeom>
          <a:noFill/>
        </p:spPr>
        <p:txBody>
          <a:bodyPr wrap="square">
            <a:spAutoFit/>
          </a:bodyPr>
          <a:lstStyle/>
          <a:p>
            <a:pPr algn="ctr"/>
            <a:r>
              <a:rPr lang="en-US" b="1" dirty="0">
                <a:solidFill>
                  <a:schemeClr val="bg1"/>
                </a:solidFill>
              </a:rPr>
              <a:t>Transparent | Automated | Limitless | Powered by Smart Contracts | Join The Revolution| Stick Your Future</a:t>
            </a:r>
            <a:endParaRPr lang="en-IN" b="1" dirty="0">
              <a:solidFill>
                <a:schemeClr val="bg1"/>
              </a:solidFill>
            </a:endParaRPr>
          </a:p>
        </p:txBody>
      </p:sp>
      <p:pic>
        <p:nvPicPr>
          <p:cNvPr id="13" name="Picture 12" descr="A group of icons with a play button&#10;&#10;AI-generated content may be incorrect.">
            <a:extLst>
              <a:ext uri="{FF2B5EF4-FFF2-40B4-BE49-F238E27FC236}">
                <a16:creationId xmlns:a16="http://schemas.microsoft.com/office/drawing/2014/main" id="{15CDE085-6649-1C09-E02C-A0731FA44448}"/>
              </a:ext>
            </a:extLst>
          </p:cNvPr>
          <p:cNvPicPr>
            <a:picLocks noChangeAspect="1"/>
          </p:cNvPicPr>
          <p:nvPr/>
        </p:nvPicPr>
        <p:blipFill>
          <a:blip r:embed="rId3">
            <a:alphaModFix amt="83000"/>
            <a:extLst>
              <a:ext uri="{28A0092B-C50C-407E-A947-70E740481C1C}">
                <a14:useLocalDpi xmlns:a14="http://schemas.microsoft.com/office/drawing/2010/main" val="0"/>
              </a:ext>
            </a:extLst>
          </a:blip>
          <a:stretch>
            <a:fillRect/>
          </a:stretch>
        </p:blipFill>
        <p:spPr>
          <a:xfrm>
            <a:off x="4624154" y="5359720"/>
            <a:ext cx="2920214" cy="730053"/>
          </a:xfrm>
          <a:prstGeom prst="rect">
            <a:avLst/>
          </a:prstGeom>
        </p:spPr>
      </p:pic>
      <p:pic>
        <p:nvPicPr>
          <p:cNvPr id="14" name="Picture 13" descr="A green lit up coin&#10;&#10;AI-generated content may be incorrect.">
            <a:extLst>
              <a:ext uri="{FF2B5EF4-FFF2-40B4-BE49-F238E27FC236}">
                <a16:creationId xmlns:a16="http://schemas.microsoft.com/office/drawing/2014/main" id="{09C1B240-806B-0904-B1C2-D2F71E77E0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1134" y="997676"/>
            <a:ext cx="2327564" cy="2327564"/>
          </a:xfrm>
          <a:prstGeom prst="rect">
            <a:avLst/>
          </a:prstGeom>
        </p:spPr>
      </p:pic>
      <p:sp>
        <p:nvSpPr>
          <p:cNvPr id="15" name="TextBox 14">
            <a:extLst>
              <a:ext uri="{FF2B5EF4-FFF2-40B4-BE49-F238E27FC236}">
                <a16:creationId xmlns:a16="http://schemas.microsoft.com/office/drawing/2014/main" id="{1C2CCD3E-22B7-B5EE-572C-A6D483CB14CE}"/>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Tree>
    <p:extLst>
      <p:ext uri="{BB962C8B-B14F-4D97-AF65-F5344CB8AC3E}">
        <p14:creationId xmlns:p14="http://schemas.microsoft.com/office/powerpoint/2010/main" val="4152289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617145B-9CD8-62E0-40AC-FEBD43416CD4}"/>
              </a:ext>
            </a:extLst>
          </p:cNvPr>
          <p:cNvSpPr/>
          <p:nvPr/>
        </p:nvSpPr>
        <p:spPr>
          <a:xfrm>
            <a:off x="0" y="-16444"/>
            <a:ext cx="12189290" cy="6890888"/>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4" name="Picture 3">
            <a:extLst>
              <a:ext uri="{FF2B5EF4-FFF2-40B4-BE49-F238E27FC236}">
                <a16:creationId xmlns:a16="http://schemas.microsoft.com/office/drawing/2014/main" id="{AA6378C0-C9D4-016A-2248-17EC1C4016DF}"/>
              </a:ext>
            </a:extLst>
          </p:cNvPr>
          <p:cNvPicPr>
            <a:picLocks noChangeAspect="1"/>
          </p:cNvPicPr>
          <p:nvPr/>
        </p:nvPicPr>
        <p:blipFill>
          <a:blip r:embed="rId2">
            <a:duotone>
              <a:prstClr val="black"/>
              <a:schemeClr val="accent5">
                <a:tint val="45000"/>
                <a:satMod val="400000"/>
              </a:schemeClr>
            </a:duotone>
            <a:alphaModFix amt="8000"/>
            <a:extLst>
              <a:ext uri="{28A0092B-C50C-407E-A947-70E740481C1C}">
                <a14:useLocalDpi xmlns:a14="http://schemas.microsoft.com/office/drawing/2010/main" val="0"/>
              </a:ext>
            </a:extLst>
          </a:blip>
          <a:srcRect b="12052"/>
          <a:stretch>
            <a:fillRect/>
          </a:stretch>
        </p:blipFill>
        <p:spPr>
          <a:xfrm>
            <a:off x="2709" y="0"/>
            <a:ext cx="12186581" cy="6858000"/>
          </a:xfrm>
          <a:prstGeom prst="rect">
            <a:avLst/>
          </a:prstGeom>
        </p:spPr>
      </p:pic>
      <p:sp>
        <p:nvSpPr>
          <p:cNvPr id="18" name="Cube 17">
            <a:extLst>
              <a:ext uri="{FF2B5EF4-FFF2-40B4-BE49-F238E27FC236}">
                <a16:creationId xmlns:a16="http://schemas.microsoft.com/office/drawing/2014/main" id="{44199745-0CB6-45E4-8890-EA7671E14871}"/>
              </a:ext>
            </a:extLst>
          </p:cNvPr>
          <p:cNvSpPr/>
          <p:nvPr/>
        </p:nvSpPr>
        <p:spPr>
          <a:xfrm>
            <a:off x="4589702" y="-16444"/>
            <a:ext cx="7629322" cy="6858000"/>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Rectangle 1">
            <a:extLst>
              <a:ext uri="{FF2B5EF4-FFF2-40B4-BE49-F238E27FC236}">
                <a16:creationId xmlns:a16="http://schemas.microsoft.com/office/drawing/2014/main" id="{252EFFDB-A6DE-645F-0B63-FE8F2F2EFCEA}"/>
              </a:ext>
            </a:extLst>
          </p:cNvPr>
          <p:cNvSpPr/>
          <p:nvPr/>
        </p:nvSpPr>
        <p:spPr>
          <a:xfrm>
            <a:off x="454148" y="1359095"/>
            <a:ext cx="8938427" cy="1908215"/>
          </a:xfrm>
          <a:prstGeom prst="rect">
            <a:avLst/>
          </a:prstGeom>
        </p:spPr>
        <p:txBody>
          <a:bodyPr wrap="square" anchor="ctr">
            <a:spAutoFit/>
          </a:bodyPr>
          <a:lstStyle/>
          <a:p>
            <a:pPr>
              <a:lnSpc>
                <a:spcPct val="90000"/>
              </a:lnSpc>
              <a:spcBef>
                <a:spcPts val="1200"/>
              </a:spcBef>
            </a:pPr>
            <a:r>
              <a:rPr lang="da-DK" sz="6000" b="1" dirty="0">
                <a:solidFill>
                  <a:schemeClr val="bg1"/>
                </a:solidFill>
                <a:effectLst>
                  <a:outerShdw blurRad="50800" dist="38100" dir="8100000" algn="tr" rotWithShape="0">
                    <a:prstClr val="black">
                      <a:alpha val="40000"/>
                    </a:prstClr>
                  </a:outerShdw>
                </a:effectLst>
                <a:latin typeface="+mj-lt"/>
                <a:cs typeface="Segoe UI" panose="020B0502040204020203" pitchFamily="34" charset="0"/>
              </a:rPr>
              <a:t>WELCOME</a:t>
            </a:r>
          </a:p>
          <a:p>
            <a:pPr>
              <a:lnSpc>
                <a:spcPct val="90000"/>
              </a:lnSpc>
              <a:spcBef>
                <a:spcPts val="1200"/>
              </a:spcBef>
            </a:pPr>
            <a:r>
              <a:rPr lang="da-DK" sz="6000" b="1" dirty="0">
                <a:solidFill>
                  <a:schemeClr val="bg1"/>
                </a:solidFill>
                <a:effectLst>
                  <a:outerShdw blurRad="50800" dist="38100" dir="8100000" algn="tr" rotWithShape="0">
                    <a:prstClr val="black">
                      <a:alpha val="40000"/>
                    </a:prstClr>
                  </a:outerShdw>
                </a:effectLst>
                <a:latin typeface="+mj-lt"/>
                <a:cs typeface="Segoe UI" panose="020B0502040204020203" pitchFamily="34" charset="0"/>
              </a:rPr>
              <a:t>TO </a:t>
            </a:r>
            <a:r>
              <a:rPr lang="da-DK" sz="6000" b="1" dirty="0">
                <a:solidFill>
                  <a:schemeClr val="accent6"/>
                </a:solidFill>
                <a:effectLst>
                  <a:outerShdw blurRad="50800" dist="38100" dir="8100000" algn="tr" rotWithShape="0">
                    <a:prstClr val="black">
                      <a:alpha val="40000"/>
                    </a:prstClr>
                  </a:outerShdw>
                </a:effectLst>
                <a:latin typeface="+mj-lt"/>
                <a:cs typeface="Segoe UI" panose="020B0502040204020203" pitchFamily="34" charset="0"/>
              </a:rPr>
              <a:t>XSYNERGY</a:t>
            </a:r>
          </a:p>
        </p:txBody>
      </p:sp>
      <p:sp>
        <p:nvSpPr>
          <p:cNvPr id="3" name="Rectangle 2">
            <a:extLst>
              <a:ext uri="{FF2B5EF4-FFF2-40B4-BE49-F238E27FC236}">
                <a16:creationId xmlns:a16="http://schemas.microsoft.com/office/drawing/2014/main" id="{BA3514F9-7ED6-120B-8904-2AB7E29D088E}"/>
              </a:ext>
            </a:extLst>
          </p:cNvPr>
          <p:cNvSpPr/>
          <p:nvPr/>
        </p:nvSpPr>
        <p:spPr>
          <a:xfrm>
            <a:off x="526472" y="3183002"/>
            <a:ext cx="7126079" cy="3069045"/>
          </a:xfrm>
          <a:prstGeom prst="rect">
            <a:avLst/>
          </a:prstGeom>
        </p:spPr>
        <p:txBody>
          <a:bodyPr wrap="square">
            <a:spAutoFit/>
          </a:bodyPr>
          <a:lstStyle/>
          <a:p>
            <a:pPr>
              <a:lnSpc>
                <a:spcPct val="130000"/>
              </a:lnSpc>
              <a:spcBef>
                <a:spcPts val="1200"/>
              </a:spcBef>
            </a:pPr>
            <a:r>
              <a:rPr lang="en-US" sz="1600" dirty="0">
                <a:solidFill>
                  <a:schemeClr val="bg1"/>
                </a:solidFill>
                <a:latin typeface="Arial" panose="020B0604020202020204" pitchFamily="34" charset="0"/>
                <a:ea typeface="Cambria" panose="02040503050406030204" pitchFamily="18" charset="0"/>
                <a:cs typeface="Arial" panose="020B0604020202020204" pitchFamily="34" charset="0"/>
              </a:rPr>
              <a:t>XSYNERGY is a decentralized rewards system that works for you 24/7.</a:t>
            </a:r>
          </a:p>
          <a:p>
            <a:pPr marL="285750" indent="-285750">
              <a:lnSpc>
                <a:spcPct val="130000"/>
              </a:lnSpc>
              <a:spcBef>
                <a:spcPts val="1200"/>
              </a:spcBef>
              <a:buClr>
                <a:schemeClr val="accent6"/>
              </a:buClr>
              <a:buFont typeface="Wingdings" panose="05000000000000000000" pitchFamily="2" charset="2"/>
              <a:buChar char="Ø"/>
            </a:pPr>
            <a:r>
              <a:rPr lang="en-US" sz="1600" dirty="0">
                <a:solidFill>
                  <a:schemeClr val="bg1"/>
                </a:solidFill>
                <a:latin typeface="Arial" panose="020B0604020202020204" pitchFamily="34" charset="0"/>
                <a:ea typeface="Cambria" panose="02040503050406030204" pitchFamily="18" charset="0"/>
                <a:cs typeface="Arial" panose="020B0604020202020204" pitchFamily="34" charset="0"/>
              </a:rPr>
              <a:t>You earn instantly, right into your wallet.</a:t>
            </a:r>
          </a:p>
          <a:p>
            <a:pPr marL="285750" indent="-285750">
              <a:lnSpc>
                <a:spcPct val="130000"/>
              </a:lnSpc>
              <a:spcBef>
                <a:spcPts val="1200"/>
              </a:spcBef>
              <a:buClr>
                <a:schemeClr val="accent6"/>
              </a:buClr>
              <a:buFont typeface="Wingdings" panose="05000000000000000000" pitchFamily="2" charset="2"/>
              <a:buChar char="Ø"/>
            </a:pPr>
            <a:r>
              <a:rPr lang="en-US" sz="1600" dirty="0">
                <a:solidFill>
                  <a:schemeClr val="bg1"/>
                </a:solidFill>
                <a:latin typeface="Arial" panose="020B0604020202020204" pitchFamily="34" charset="0"/>
                <a:ea typeface="Cambria" panose="02040503050406030204" pitchFamily="18" charset="0"/>
                <a:cs typeface="Arial" panose="020B0604020202020204" pitchFamily="34" charset="0"/>
              </a:rPr>
              <a:t>Your rewards grow automatically through staking.</a:t>
            </a:r>
          </a:p>
          <a:p>
            <a:pPr marL="285750" indent="-285750">
              <a:lnSpc>
                <a:spcPct val="130000"/>
              </a:lnSpc>
              <a:spcBef>
                <a:spcPts val="1200"/>
              </a:spcBef>
              <a:buClr>
                <a:schemeClr val="accent6"/>
              </a:buClr>
              <a:buFont typeface="Wingdings" panose="05000000000000000000" pitchFamily="2" charset="2"/>
              <a:buChar char="Ø"/>
            </a:pPr>
            <a:r>
              <a:rPr lang="en-US" sz="1600" dirty="0">
                <a:solidFill>
                  <a:schemeClr val="bg1"/>
                </a:solidFill>
                <a:latin typeface="Arial" panose="020B0604020202020204" pitchFamily="34" charset="0"/>
                <a:ea typeface="Cambria" panose="02040503050406030204" pitchFamily="18" charset="0"/>
                <a:cs typeface="Arial" panose="020B0604020202020204" pitchFamily="34" charset="0"/>
              </a:rPr>
              <a:t>The longer you stake, the more you make.</a:t>
            </a:r>
          </a:p>
          <a:p>
            <a:pPr>
              <a:lnSpc>
                <a:spcPct val="130000"/>
              </a:lnSpc>
              <a:spcBef>
                <a:spcPts val="1200"/>
              </a:spcBef>
            </a:pPr>
            <a:r>
              <a:rPr lang="en-US" sz="1600" dirty="0">
                <a:solidFill>
                  <a:schemeClr val="bg1"/>
                </a:solidFill>
                <a:latin typeface="Arial" panose="020B0604020202020204" pitchFamily="34" charset="0"/>
                <a:ea typeface="Cambria" panose="02040503050406030204" pitchFamily="18" charset="0"/>
                <a:cs typeface="Arial" panose="020B0604020202020204" pitchFamily="34" charset="0"/>
              </a:rPr>
              <a:t>No company holding your money. No delays. No hidden control. Everything runs on smart contracts open, transparent, and unstoppable.</a:t>
            </a:r>
          </a:p>
          <a:p>
            <a:pPr>
              <a:lnSpc>
                <a:spcPct val="130000"/>
              </a:lnSpc>
              <a:spcBef>
                <a:spcPts val="1200"/>
              </a:spcBef>
            </a:pPr>
            <a:r>
              <a:rPr lang="en-US" sz="1600" b="1" dirty="0">
                <a:solidFill>
                  <a:schemeClr val="accent6"/>
                </a:solidFill>
                <a:latin typeface="Arial" panose="020B0604020202020204" pitchFamily="34" charset="0"/>
                <a:ea typeface="Cambria" panose="02040503050406030204" pitchFamily="18" charset="0"/>
                <a:cs typeface="Arial" panose="020B0604020202020204" pitchFamily="34" charset="0"/>
              </a:rPr>
              <a:t>Integrity </a:t>
            </a:r>
            <a:r>
              <a:rPr lang="en-US" sz="1600" b="1" dirty="0">
                <a:solidFill>
                  <a:schemeClr val="bg1"/>
                </a:solidFill>
                <a:latin typeface="Arial" panose="020B0604020202020204" pitchFamily="34" charset="0"/>
                <a:ea typeface="Cambria" panose="02040503050406030204" pitchFamily="18" charset="0"/>
                <a:cs typeface="Arial" panose="020B0604020202020204" pitchFamily="34" charset="0"/>
              </a:rPr>
              <a:t>| </a:t>
            </a:r>
            <a:r>
              <a:rPr lang="en-US" sz="1600" b="1" dirty="0">
                <a:solidFill>
                  <a:schemeClr val="accent6"/>
                </a:solidFill>
                <a:latin typeface="Arial" panose="020B0604020202020204" pitchFamily="34" charset="0"/>
                <a:ea typeface="Cambria" panose="02040503050406030204" pitchFamily="18" charset="0"/>
                <a:cs typeface="Arial" panose="020B0604020202020204" pitchFamily="34" charset="0"/>
              </a:rPr>
              <a:t>Transparency </a:t>
            </a:r>
            <a:r>
              <a:rPr lang="en-US" sz="1600" b="1" dirty="0">
                <a:solidFill>
                  <a:schemeClr val="bg1"/>
                </a:solidFill>
                <a:latin typeface="Arial" panose="020B0604020202020204" pitchFamily="34" charset="0"/>
                <a:ea typeface="Cambria" panose="02040503050406030204" pitchFamily="18" charset="0"/>
                <a:cs typeface="Arial" panose="020B0604020202020204" pitchFamily="34" charset="0"/>
              </a:rPr>
              <a:t>|</a:t>
            </a:r>
            <a:r>
              <a:rPr lang="en-US" sz="1600" b="1" dirty="0">
                <a:solidFill>
                  <a:schemeClr val="accent6"/>
                </a:solidFill>
                <a:latin typeface="Arial" panose="020B0604020202020204" pitchFamily="34" charset="0"/>
                <a:ea typeface="Cambria" panose="02040503050406030204" pitchFamily="18" charset="0"/>
                <a:cs typeface="Arial" panose="020B0604020202020204" pitchFamily="34" charset="0"/>
              </a:rPr>
              <a:t> Authenticity</a:t>
            </a:r>
          </a:p>
        </p:txBody>
      </p:sp>
      <p:pic>
        <p:nvPicPr>
          <p:cNvPr id="7" name="Picture 6" descr="A green lit up coin&#10;&#10;AI-generated content may be incorrect.">
            <a:extLst>
              <a:ext uri="{FF2B5EF4-FFF2-40B4-BE49-F238E27FC236}">
                <a16:creationId xmlns:a16="http://schemas.microsoft.com/office/drawing/2014/main" id="{BA034C23-9C8F-A6AB-CBBB-F1FA5993C5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5" name="TextBox 4">
            <a:extLst>
              <a:ext uri="{FF2B5EF4-FFF2-40B4-BE49-F238E27FC236}">
                <a16:creationId xmlns:a16="http://schemas.microsoft.com/office/drawing/2014/main" id="{5D16327C-B103-C19F-29D9-5991673DD365}"/>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Tree>
    <p:extLst>
      <p:ext uri="{BB962C8B-B14F-4D97-AF65-F5344CB8AC3E}">
        <p14:creationId xmlns:p14="http://schemas.microsoft.com/office/powerpoint/2010/main" val="213823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1DB3F21-9221-74C9-8170-7FB935EAC883}"/>
              </a:ext>
            </a:extLst>
          </p:cNvPr>
          <p:cNvPicPr>
            <a:picLocks noChangeAspect="1"/>
          </p:cNvPicPr>
          <p:nvPr/>
        </p:nvPicPr>
        <p:blipFill>
          <a:blip r:embed="rId2">
            <a:alphaModFix amt="45000"/>
            <a:extLst>
              <a:ext uri="{28A0092B-C50C-407E-A947-70E740481C1C}">
                <a14:useLocalDpi xmlns:a14="http://schemas.microsoft.com/office/drawing/2010/main" val="0"/>
              </a:ext>
            </a:extLst>
          </a:blip>
          <a:srcRect/>
          <a:stretch/>
        </p:blipFill>
        <p:spPr>
          <a:xfrm>
            <a:off x="0" y="0"/>
            <a:ext cx="12192000" cy="6854952"/>
          </a:xfrm>
          <a:prstGeom prst="rect">
            <a:avLst/>
          </a:prstGeom>
        </p:spPr>
      </p:pic>
      <p:sp>
        <p:nvSpPr>
          <p:cNvPr id="17" name="Cube 16">
            <a:extLst>
              <a:ext uri="{FF2B5EF4-FFF2-40B4-BE49-F238E27FC236}">
                <a16:creationId xmlns:a16="http://schemas.microsoft.com/office/drawing/2014/main" id="{ED08E13B-E7C3-4CA4-9679-30C36448A183}"/>
              </a:ext>
            </a:extLst>
          </p:cNvPr>
          <p:cNvSpPr/>
          <p:nvPr/>
        </p:nvSpPr>
        <p:spPr>
          <a:xfrm>
            <a:off x="8946981" y="1482786"/>
            <a:ext cx="5026363" cy="4762464"/>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8" name="Cube 17">
            <a:extLst>
              <a:ext uri="{FF2B5EF4-FFF2-40B4-BE49-F238E27FC236}">
                <a16:creationId xmlns:a16="http://schemas.microsoft.com/office/drawing/2014/main" id="{763801E0-3FC8-4523-9B35-531DD15750BE}"/>
              </a:ext>
            </a:extLst>
          </p:cNvPr>
          <p:cNvSpPr/>
          <p:nvPr/>
        </p:nvSpPr>
        <p:spPr>
          <a:xfrm>
            <a:off x="-1541886" y="-4101622"/>
            <a:ext cx="8389257" cy="7904084"/>
          </a:xfrm>
          <a:prstGeom prst="cube">
            <a:avLst>
              <a:gd name="adj" fmla="val 5401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TextBox 1">
            <a:extLst>
              <a:ext uri="{FF2B5EF4-FFF2-40B4-BE49-F238E27FC236}">
                <a16:creationId xmlns:a16="http://schemas.microsoft.com/office/drawing/2014/main" id="{EB411979-A3B7-4D6E-90AB-71C76D5B7A49}"/>
              </a:ext>
            </a:extLst>
          </p:cNvPr>
          <p:cNvSpPr txBox="1"/>
          <p:nvPr/>
        </p:nvSpPr>
        <p:spPr>
          <a:xfrm>
            <a:off x="2055974" y="658164"/>
            <a:ext cx="8128555" cy="2123658"/>
          </a:xfrm>
          <a:prstGeom prst="rect">
            <a:avLst/>
          </a:prstGeom>
          <a:noFill/>
        </p:spPr>
        <p:txBody>
          <a:bodyPr wrap="square">
            <a:spAutoFit/>
          </a:bodyPr>
          <a:lstStyle/>
          <a:p>
            <a:pPr algn="ctr"/>
            <a:r>
              <a:rPr lang="da-DK" sz="6600" b="1" dirty="0">
                <a:solidFill>
                  <a:schemeClr val="accent6"/>
                </a:solidFill>
                <a:latin typeface="+mj-lt"/>
              </a:rPr>
              <a:t>XSYNERGY </a:t>
            </a:r>
            <a:r>
              <a:rPr lang="da-DK" sz="6600" b="1" dirty="0">
                <a:solidFill>
                  <a:schemeClr val="bg1"/>
                </a:solidFill>
                <a:latin typeface="+mj-lt"/>
              </a:rPr>
              <a:t>ORIGIN STORY</a:t>
            </a:r>
            <a:endParaRPr lang="en-ID" sz="6600" b="1" dirty="0">
              <a:solidFill>
                <a:schemeClr val="bg1"/>
              </a:solidFill>
              <a:latin typeface="+mj-lt"/>
            </a:endParaRPr>
          </a:p>
        </p:txBody>
      </p:sp>
      <p:sp>
        <p:nvSpPr>
          <p:cNvPr id="5" name="TextBox 4">
            <a:extLst>
              <a:ext uri="{FF2B5EF4-FFF2-40B4-BE49-F238E27FC236}">
                <a16:creationId xmlns:a16="http://schemas.microsoft.com/office/drawing/2014/main" id="{85E55029-CA45-4EF5-B940-2AB462E51293}"/>
              </a:ext>
            </a:extLst>
          </p:cNvPr>
          <p:cNvSpPr txBox="1"/>
          <p:nvPr/>
        </p:nvSpPr>
        <p:spPr>
          <a:xfrm>
            <a:off x="1850003" y="2873262"/>
            <a:ext cx="8343670" cy="3403239"/>
          </a:xfrm>
          <a:prstGeom prst="rect">
            <a:avLst/>
          </a:prstGeom>
          <a:noFill/>
        </p:spPr>
        <p:txBody>
          <a:bodyPr wrap="square" rtlCol="0">
            <a:spAutoFit/>
          </a:bodyPr>
          <a:lstStyle/>
          <a:p>
            <a:pPr algn="ctr">
              <a:lnSpc>
                <a:spcPct val="130000"/>
              </a:lnSpc>
            </a:pPr>
            <a:r>
              <a:rPr lang="en-US" sz="2350" dirty="0">
                <a:solidFill>
                  <a:schemeClr val="bg1"/>
                </a:solidFill>
                <a:latin typeface="Arial" panose="020B0604020202020204" pitchFamily="34" charset="0"/>
                <a:ea typeface="Cambria" panose="02040503050406030204" pitchFamily="18" charset="0"/>
                <a:cs typeface="Arial" panose="020B0604020202020204" pitchFamily="34" charset="0"/>
              </a:rPr>
              <a:t>This model and Tokenomics were engineered by insiders behind legendary protocols like HEX &amp; TIME. Projects that delivered over 25,000x and even surpassed 100,000x gains. Now comes Xsynergy with a lower fixed supply, zero team tokens, and no insider control. With a Solana strategic reserve and a 5% transaction burn, tokens are removed as the network grows, driving structural scarcity.</a:t>
            </a:r>
          </a:p>
        </p:txBody>
      </p:sp>
      <p:pic>
        <p:nvPicPr>
          <p:cNvPr id="7" name="Picture 6" descr="A green lit up coin&#10;&#10;AI-generated content may be incorrect.">
            <a:extLst>
              <a:ext uri="{FF2B5EF4-FFF2-40B4-BE49-F238E27FC236}">
                <a16:creationId xmlns:a16="http://schemas.microsoft.com/office/drawing/2014/main" id="{0E2B7F05-F5EE-B5E6-95BD-FB97AE48E5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3" name="TextBox 2">
            <a:extLst>
              <a:ext uri="{FF2B5EF4-FFF2-40B4-BE49-F238E27FC236}">
                <a16:creationId xmlns:a16="http://schemas.microsoft.com/office/drawing/2014/main" id="{2FF67555-1DF6-FFB0-6505-051865AC2B18}"/>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Tree>
    <p:extLst>
      <p:ext uri="{BB962C8B-B14F-4D97-AF65-F5344CB8AC3E}">
        <p14:creationId xmlns:p14="http://schemas.microsoft.com/office/powerpoint/2010/main" val="164246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ube 17">
            <a:extLst>
              <a:ext uri="{FF2B5EF4-FFF2-40B4-BE49-F238E27FC236}">
                <a16:creationId xmlns:a16="http://schemas.microsoft.com/office/drawing/2014/main" id="{4C0837DA-2FFB-4294-85BA-1AD065ED1797}"/>
              </a:ext>
            </a:extLst>
          </p:cNvPr>
          <p:cNvSpPr/>
          <p:nvPr/>
        </p:nvSpPr>
        <p:spPr>
          <a:xfrm flipH="1">
            <a:off x="-1364676" y="-497659"/>
            <a:ext cx="4840728" cy="5060760"/>
          </a:xfrm>
          <a:prstGeom prst="cube">
            <a:avLst>
              <a:gd name="adj" fmla="val 47242"/>
            </a:avLst>
          </a:prstGeom>
          <a:gradFill flip="none" rotWithShape="1">
            <a:gsLst>
              <a:gs pos="20000">
                <a:schemeClr val="accent1">
                  <a:alpha val="0"/>
                </a:schemeClr>
              </a:gs>
              <a:gs pos="100000">
                <a:schemeClr val="accent6">
                  <a:alpha val="4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4" name="Picture 3" descr="Green lights in a black background&#10;&#10;AI-generated content may be incorrect.">
            <a:extLst>
              <a:ext uri="{FF2B5EF4-FFF2-40B4-BE49-F238E27FC236}">
                <a16:creationId xmlns:a16="http://schemas.microsoft.com/office/drawing/2014/main" id="{97B07FF6-DB59-1669-324D-BFCC4212B1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22" name="Rectangle 21">
            <a:extLst>
              <a:ext uri="{FF2B5EF4-FFF2-40B4-BE49-F238E27FC236}">
                <a16:creationId xmlns:a16="http://schemas.microsoft.com/office/drawing/2014/main" id="{94F422BF-B7A6-4205-BC5A-A575729EBF5F}"/>
              </a:ext>
            </a:extLst>
          </p:cNvPr>
          <p:cNvSpPr/>
          <p:nvPr/>
        </p:nvSpPr>
        <p:spPr>
          <a:xfrm rot="10800000" flipH="1" flipV="1">
            <a:off x="0" y="0"/>
            <a:ext cx="12192000" cy="6857999"/>
          </a:xfrm>
          <a:prstGeom prst="rect">
            <a:avLst/>
          </a:prstGeom>
          <a:gradFill flip="none" rotWithShape="1">
            <a:gsLst>
              <a:gs pos="0">
                <a:schemeClr val="accent6">
                  <a:alpha val="30000"/>
                </a:schemeClr>
              </a:gs>
              <a:gs pos="84000">
                <a:schemeClr val="accent3">
                  <a:alpha val="0"/>
                </a:schemeClr>
              </a:gs>
            </a:gsLst>
            <a:lin ang="135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20" name="Rectangle 19">
            <a:extLst>
              <a:ext uri="{FF2B5EF4-FFF2-40B4-BE49-F238E27FC236}">
                <a16:creationId xmlns:a16="http://schemas.microsoft.com/office/drawing/2014/main" id="{E831F501-7500-4692-A4D8-18ED08D6646E}"/>
              </a:ext>
            </a:extLst>
          </p:cNvPr>
          <p:cNvSpPr/>
          <p:nvPr/>
        </p:nvSpPr>
        <p:spPr>
          <a:xfrm flipH="1">
            <a:off x="-2" y="-901"/>
            <a:ext cx="12192001"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5" name="Rectangle 4">
            <a:extLst>
              <a:ext uri="{FF2B5EF4-FFF2-40B4-BE49-F238E27FC236}">
                <a16:creationId xmlns:a16="http://schemas.microsoft.com/office/drawing/2014/main" id="{C844D0D8-C855-61F6-5E06-A9A68E733474}"/>
              </a:ext>
            </a:extLst>
          </p:cNvPr>
          <p:cNvSpPr/>
          <p:nvPr/>
        </p:nvSpPr>
        <p:spPr>
          <a:xfrm>
            <a:off x="467629" y="2852171"/>
            <a:ext cx="6989613" cy="1938992"/>
          </a:xfrm>
          <a:prstGeom prst="rect">
            <a:avLst/>
          </a:prstGeom>
          <a:noFill/>
        </p:spPr>
        <p:txBody>
          <a:bodyPr wrap="square">
            <a:spAutoFit/>
          </a:bodyPr>
          <a:lstStyle/>
          <a:p>
            <a:pPr marL="285750" indent="-285750">
              <a:buClr>
                <a:schemeClr val="accent6"/>
              </a:buClr>
              <a:buFont typeface="Wingdings" panose="05000000000000000000" pitchFamily="2" charset="2"/>
              <a:buChar char="Ø"/>
            </a:pP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No Team Tokens, No Human Control, No Admin Control.</a:t>
            </a:r>
          </a:p>
          <a:p>
            <a:pPr marL="285750" indent="-285750">
              <a:buClr>
                <a:schemeClr val="accent6"/>
              </a:buClr>
              <a:buFont typeface="Wingdings" panose="05000000000000000000" pitchFamily="2" charset="2"/>
              <a:buChar char="Ø"/>
            </a:pP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Backed by Solana strategic reserve, no new tokens will ever be minted, and the total supply is fixed forever.</a:t>
            </a:r>
          </a:p>
          <a:p>
            <a:pPr marL="285750" indent="-285750">
              <a:buClr>
                <a:schemeClr val="accent6"/>
              </a:buClr>
              <a:buFont typeface="Wingdings" panose="05000000000000000000" pitchFamily="2" charset="2"/>
              <a:buChar char="Ø"/>
            </a:pP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Xsynergy has no pre-minting and no presales.</a:t>
            </a:r>
          </a:p>
          <a:p>
            <a:pPr marL="285750" indent="-285750">
              <a:buClr>
                <a:schemeClr val="accent6"/>
              </a:buClr>
              <a:buFont typeface="Wingdings" panose="05000000000000000000" pitchFamily="2" charset="2"/>
              <a:buChar char="Ø"/>
            </a:pPr>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As demand grows, supply reduces, which creates scarcity.</a:t>
            </a:r>
          </a:p>
        </p:txBody>
      </p:sp>
      <p:sp>
        <p:nvSpPr>
          <p:cNvPr id="58" name="Rectangle 57">
            <a:extLst>
              <a:ext uri="{FF2B5EF4-FFF2-40B4-BE49-F238E27FC236}">
                <a16:creationId xmlns:a16="http://schemas.microsoft.com/office/drawing/2014/main" id="{75CEB6B2-61BB-4B9A-8566-1E3B092A09FF}"/>
              </a:ext>
            </a:extLst>
          </p:cNvPr>
          <p:cNvSpPr/>
          <p:nvPr/>
        </p:nvSpPr>
        <p:spPr>
          <a:xfrm>
            <a:off x="443272" y="549922"/>
            <a:ext cx="5850996" cy="1588127"/>
          </a:xfrm>
          <a:prstGeom prst="rect">
            <a:avLst/>
          </a:prstGeom>
        </p:spPr>
        <p:txBody>
          <a:bodyPr wrap="square">
            <a:spAutoFit/>
          </a:bodyPr>
          <a:lstStyle/>
          <a:p>
            <a:pPr>
              <a:lnSpc>
                <a:spcPct val="90000"/>
              </a:lnSpc>
            </a:pPr>
            <a:r>
              <a:rPr lang="en-US" sz="5400" b="1" dirty="0">
                <a:solidFill>
                  <a:schemeClr val="bg1"/>
                </a:solidFill>
                <a:latin typeface="+mj-lt"/>
              </a:rPr>
              <a:t>WHAT IS</a:t>
            </a:r>
          </a:p>
          <a:p>
            <a:pPr>
              <a:lnSpc>
                <a:spcPct val="90000"/>
              </a:lnSpc>
            </a:pPr>
            <a:r>
              <a:rPr lang="en-US" sz="5400" b="1" dirty="0">
                <a:solidFill>
                  <a:schemeClr val="accent6"/>
                </a:solidFill>
                <a:latin typeface="+mj-lt"/>
              </a:rPr>
              <a:t>XSYNERGY</a:t>
            </a:r>
            <a:r>
              <a:rPr lang="en-US" sz="5400" b="1" dirty="0">
                <a:solidFill>
                  <a:schemeClr val="bg1"/>
                </a:solidFill>
                <a:latin typeface="+mj-lt"/>
              </a:rPr>
              <a:t>?</a:t>
            </a:r>
          </a:p>
        </p:txBody>
      </p:sp>
      <p:sp>
        <p:nvSpPr>
          <p:cNvPr id="9" name="TextBox 8">
            <a:extLst>
              <a:ext uri="{FF2B5EF4-FFF2-40B4-BE49-F238E27FC236}">
                <a16:creationId xmlns:a16="http://schemas.microsoft.com/office/drawing/2014/main" id="{1D16D847-159F-1115-6042-D0B9B0069550}"/>
              </a:ext>
            </a:extLst>
          </p:cNvPr>
          <p:cNvSpPr txBox="1"/>
          <p:nvPr/>
        </p:nvSpPr>
        <p:spPr>
          <a:xfrm>
            <a:off x="456712" y="2062182"/>
            <a:ext cx="6305185" cy="707886"/>
          </a:xfrm>
          <a:prstGeom prst="rect">
            <a:avLst/>
          </a:prstGeom>
          <a:noFill/>
        </p:spPr>
        <p:txBody>
          <a:bodyPr wrap="square">
            <a:spAutoFit/>
          </a:bodyPr>
          <a:lstStyle/>
          <a:p>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Xsynergy is a fully decentralized global community project built on transparency and trust.</a:t>
            </a:r>
            <a:endParaRPr lang="en-IN" sz="20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pic>
        <p:nvPicPr>
          <p:cNvPr id="11" name="Picture 10" descr="A green lit up coin&#10;&#10;AI-generated content may be incorrect.">
            <a:extLst>
              <a:ext uri="{FF2B5EF4-FFF2-40B4-BE49-F238E27FC236}">
                <a16:creationId xmlns:a16="http://schemas.microsoft.com/office/drawing/2014/main" id="{A47EF30D-69D1-8785-D18A-F77309073F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2054" y="1485270"/>
            <a:ext cx="4537870" cy="4537870"/>
          </a:xfrm>
          <a:prstGeom prst="rect">
            <a:avLst/>
          </a:prstGeom>
        </p:spPr>
      </p:pic>
      <p:sp>
        <p:nvSpPr>
          <p:cNvPr id="13" name="TextBox 12">
            <a:extLst>
              <a:ext uri="{FF2B5EF4-FFF2-40B4-BE49-F238E27FC236}">
                <a16:creationId xmlns:a16="http://schemas.microsoft.com/office/drawing/2014/main" id="{AD50165A-B639-4297-001D-AE271AAC7DC5}"/>
              </a:ext>
            </a:extLst>
          </p:cNvPr>
          <p:cNvSpPr txBox="1"/>
          <p:nvPr/>
        </p:nvSpPr>
        <p:spPr>
          <a:xfrm>
            <a:off x="494320" y="4792704"/>
            <a:ext cx="1358225" cy="496996"/>
          </a:xfrm>
          <a:prstGeom prst="rect">
            <a:avLst/>
          </a:prstGeom>
          <a:noFill/>
        </p:spPr>
        <p:txBody>
          <a:bodyPr wrap="square">
            <a:spAutoFit/>
          </a:bodyPr>
          <a:lstStyle/>
          <a:p>
            <a:pPr>
              <a:lnSpc>
                <a:spcPct val="150000"/>
              </a:lnSpc>
              <a:buClr>
                <a:schemeClr val="accent6"/>
              </a:buClr>
            </a:pPr>
            <a:r>
              <a:rPr lang="en-US" sz="2000" b="1" dirty="0">
                <a:solidFill>
                  <a:schemeClr val="bg1"/>
                </a:solidFill>
                <a:latin typeface="Arial" panose="020B0604020202020204" pitchFamily="34" charset="0"/>
                <a:ea typeface="Cambria" panose="02040503050406030204" pitchFamily="18" charset="0"/>
                <a:cs typeface="Arial" panose="020B0604020202020204" pitchFamily="34" charset="0"/>
              </a:rPr>
              <a:t>Fixed</a:t>
            </a:r>
          </a:p>
        </p:txBody>
      </p:sp>
      <p:sp>
        <p:nvSpPr>
          <p:cNvPr id="14" name="TextBox 13">
            <a:extLst>
              <a:ext uri="{FF2B5EF4-FFF2-40B4-BE49-F238E27FC236}">
                <a16:creationId xmlns:a16="http://schemas.microsoft.com/office/drawing/2014/main" id="{4BB908F1-4608-0590-CA0F-A20CFA94E1E9}"/>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6" name="TextBox 5">
            <a:extLst>
              <a:ext uri="{FF2B5EF4-FFF2-40B4-BE49-F238E27FC236}">
                <a16:creationId xmlns:a16="http://schemas.microsoft.com/office/drawing/2014/main" id="{CAC21E30-9C5B-CFC6-3601-9FA3638CC1B2}"/>
              </a:ext>
            </a:extLst>
          </p:cNvPr>
          <p:cNvSpPr txBox="1"/>
          <p:nvPr/>
        </p:nvSpPr>
        <p:spPr>
          <a:xfrm>
            <a:off x="467630" y="5064828"/>
            <a:ext cx="3008422" cy="577850"/>
          </a:xfrm>
          <a:prstGeom prst="rect">
            <a:avLst/>
          </a:prstGeom>
          <a:noFill/>
        </p:spPr>
        <p:txBody>
          <a:bodyPr wrap="square">
            <a:spAutoFit/>
          </a:bodyPr>
          <a:lstStyle/>
          <a:p>
            <a:pPr>
              <a:lnSpc>
                <a:spcPct val="150000"/>
              </a:lnSpc>
              <a:buClr>
                <a:schemeClr val="accent6"/>
              </a:buClr>
            </a:pPr>
            <a:r>
              <a:rPr lang="en-US" sz="2400" b="1" dirty="0">
                <a:solidFill>
                  <a:schemeClr val="accent6"/>
                </a:solidFill>
                <a:latin typeface="Arial" panose="020B0604020202020204" pitchFamily="34" charset="0"/>
                <a:ea typeface="Cambria" panose="02040503050406030204" pitchFamily="18" charset="0"/>
                <a:cs typeface="Arial" panose="020B0604020202020204" pitchFamily="34" charset="0"/>
              </a:rPr>
              <a:t>88,888,888 Tokens</a:t>
            </a:r>
            <a:endParaRPr lang="en-US" sz="18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
        <p:nvSpPr>
          <p:cNvPr id="8" name="TextBox 7">
            <a:extLst>
              <a:ext uri="{FF2B5EF4-FFF2-40B4-BE49-F238E27FC236}">
                <a16:creationId xmlns:a16="http://schemas.microsoft.com/office/drawing/2014/main" id="{F80DC90E-A5C7-2563-8292-D412243B7289}"/>
              </a:ext>
            </a:extLst>
          </p:cNvPr>
          <p:cNvSpPr txBox="1"/>
          <p:nvPr/>
        </p:nvSpPr>
        <p:spPr>
          <a:xfrm>
            <a:off x="461028" y="5518836"/>
            <a:ext cx="6924582" cy="400110"/>
          </a:xfrm>
          <a:prstGeom prst="rect">
            <a:avLst/>
          </a:prstGeom>
          <a:noFill/>
        </p:spPr>
        <p:txBody>
          <a:bodyPr wrap="square">
            <a:spAutoFit/>
          </a:bodyPr>
          <a:lstStyle/>
          <a:p>
            <a:r>
              <a:rPr lang="en-US" sz="2000" dirty="0">
                <a:solidFill>
                  <a:schemeClr val="bg1"/>
                </a:solidFill>
                <a:latin typeface="Arial" panose="020B0604020202020204" pitchFamily="34" charset="0"/>
                <a:ea typeface="Cambria" panose="02040503050406030204" pitchFamily="18" charset="0"/>
                <a:cs typeface="Arial" panose="020B0604020202020204" pitchFamily="34" charset="0"/>
              </a:rPr>
              <a:t>Creates true scarcity with extremely low circulating supply.</a:t>
            </a:r>
            <a:endParaRPr lang="en-IN" sz="20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43199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Green lights in a black background&#10;&#10;AI-generated content may be incorrect.">
            <a:extLst>
              <a:ext uri="{FF2B5EF4-FFF2-40B4-BE49-F238E27FC236}">
                <a16:creationId xmlns:a16="http://schemas.microsoft.com/office/drawing/2014/main" id="{C62D0A6A-EEF8-D565-DE2A-606D8FA32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5" name="Rectangle 4">
            <a:extLst>
              <a:ext uri="{FF2B5EF4-FFF2-40B4-BE49-F238E27FC236}">
                <a16:creationId xmlns:a16="http://schemas.microsoft.com/office/drawing/2014/main" id="{279086D7-A616-0588-ED99-ABD9887781E6}"/>
              </a:ext>
            </a:extLst>
          </p:cNvPr>
          <p:cNvSpPr/>
          <p:nvPr/>
        </p:nvSpPr>
        <p:spPr>
          <a:xfrm rot="10800000" flipH="1" flipV="1">
            <a:off x="0" y="0"/>
            <a:ext cx="12192000" cy="6857999"/>
          </a:xfrm>
          <a:prstGeom prst="rect">
            <a:avLst/>
          </a:prstGeom>
          <a:gradFill flip="none" rotWithShape="1">
            <a:gsLst>
              <a:gs pos="0">
                <a:schemeClr val="accent6">
                  <a:alpha val="30000"/>
                </a:schemeClr>
              </a:gs>
              <a:gs pos="84000">
                <a:schemeClr val="accent3">
                  <a:alpha val="0"/>
                </a:schemeClr>
              </a:gs>
            </a:gsLst>
            <a:lin ang="135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Rectangle 6">
            <a:extLst>
              <a:ext uri="{FF2B5EF4-FFF2-40B4-BE49-F238E27FC236}">
                <a16:creationId xmlns:a16="http://schemas.microsoft.com/office/drawing/2014/main" id="{EC6B9315-9CE5-7801-42D1-59EC408B7BB6}"/>
              </a:ext>
            </a:extLst>
          </p:cNvPr>
          <p:cNvSpPr/>
          <p:nvPr/>
        </p:nvSpPr>
        <p:spPr>
          <a:xfrm flipH="1">
            <a:off x="-2" y="-901"/>
            <a:ext cx="12192001"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10" name="TextBox 9">
            <a:extLst>
              <a:ext uri="{FF2B5EF4-FFF2-40B4-BE49-F238E27FC236}">
                <a16:creationId xmlns:a16="http://schemas.microsoft.com/office/drawing/2014/main" id="{BF79D3C1-C55E-53D7-AA69-829AF28D9DE1}"/>
              </a:ext>
            </a:extLst>
          </p:cNvPr>
          <p:cNvSpPr txBox="1"/>
          <p:nvPr/>
        </p:nvSpPr>
        <p:spPr>
          <a:xfrm>
            <a:off x="624130" y="1563210"/>
            <a:ext cx="8094515" cy="1569660"/>
          </a:xfrm>
          <a:prstGeom prst="rect">
            <a:avLst/>
          </a:prstGeom>
        </p:spPr>
        <p:txBody>
          <a:bodyPr wrap="square">
            <a:spAutoFit/>
          </a:bodyPr>
          <a:lstStyle>
            <a:defPPr>
              <a:defRPr lang="en-US"/>
            </a:defPPr>
            <a:lvl1pPr>
              <a:lnSpc>
                <a:spcPct val="90000"/>
              </a:lnSpc>
              <a:defRPr sz="4400">
                <a:solidFill>
                  <a:schemeClr val="bg1"/>
                </a:solidFill>
                <a:latin typeface="+mj-lt"/>
              </a:defRPr>
            </a:lvl1pPr>
          </a:lstStyle>
          <a:p>
            <a:pPr>
              <a:lnSpc>
                <a:spcPct val="100000"/>
              </a:lnSpc>
            </a:pPr>
            <a:r>
              <a:rPr lang="en-ID" sz="4800" b="1" dirty="0"/>
              <a:t>THE POWER OF </a:t>
            </a:r>
            <a:r>
              <a:rPr lang="en-US" sz="4800" b="1" dirty="0">
                <a:solidFill>
                  <a:schemeClr val="accent6"/>
                </a:solidFill>
              </a:rPr>
              <a:t>XSYNERGY</a:t>
            </a:r>
          </a:p>
        </p:txBody>
      </p:sp>
      <p:sp>
        <p:nvSpPr>
          <p:cNvPr id="25" name="Cube 24">
            <a:extLst>
              <a:ext uri="{FF2B5EF4-FFF2-40B4-BE49-F238E27FC236}">
                <a16:creationId xmlns:a16="http://schemas.microsoft.com/office/drawing/2014/main" id="{F6C21BAD-F174-44E8-8373-0471124006A6}"/>
              </a:ext>
            </a:extLst>
          </p:cNvPr>
          <p:cNvSpPr/>
          <p:nvPr/>
        </p:nvSpPr>
        <p:spPr>
          <a:xfrm flipH="1">
            <a:off x="6241591" y="-1737489"/>
            <a:ext cx="5521585" cy="5504905"/>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02" name="Rectangle: Rounded Corners 21">
            <a:extLst>
              <a:ext uri="{FF2B5EF4-FFF2-40B4-BE49-F238E27FC236}">
                <a16:creationId xmlns:a16="http://schemas.microsoft.com/office/drawing/2014/main" id="{1FC88B7E-8D76-4919-B450-BA17A93C3156}"/>
              </a:ext>
            </a:extLst>
          </p:cNvPr>
          <p:cNvSpPr/>
          <p:nvPr/>
        </p:nvSpPr>
        <p:spPr>
          <a:xfrm>
            <a:off x="8133725" y="1564994"/>
            <a:ext cx="3306762" cy="1854269"/>
          </a:xfrm>
          <a:prstGeom prst="roundRect">
            <a:avLst>
              <a:gd name="adj" fmla="val 3679"/>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3" name="Group 102">
            <a:extLst>
              <a:ext uri="{FF2B5EF4-FFF2-40B4-BE49-F238E27FC236}">
                <a16:creationId xmlns:a16="http://schemas.microsoft.com/office/drawing/2014/main" id="{3FAD3242-FA1E-400D-AFAA-5F400798C695}"/>
              </a:ext>
            </a:extLst>
          </p:cNvPr>
          <p:cNvGrpSpPr/>
          <p:nvPr/>
        </p:nvGrpSpPr>
        <p:grpSpPr>
          <a:xfrm>
            <a:off x="8276708" y="1722228"/>
            <a:ext cx="3153227" cy="1305243"/>
            <a:chOff x="1044137" y="3810758"/>
            <a:chExt cx="4000552" cy="1655983"/>
          </a:xfrm>
        </p:grpSpPr>
        <p:sp>
          <p:nvSpPr>
            <p:cNvPr id="104" name="Rectangle 103">
              <a:extLst>
                <a:ext uri="{FF2B5EF4-FFF2-40B4-BE49-F238E27FC236}">
                  <a16:creationId xmlns:a16="http://schemas.microsoft.com/office/drawing/2014/main" id="{BFB4B515-4D0D-4BF9-8E27-B49C82D5EAFF}"/>
                </a:ext>
              </a:extLst>
            </p:cNvPr>
            <p:cNvSpPr/>
            <p:nvPr/>
          </p:nvSpPr>
          <p:spPr>
            <a:xfrm>
              <a:off x="1044137" y="4675935"/>
              <a:ext cx="3596353" cy="790806"/>
            </a:xfrm>
            <a:prstGeom prst="rect">
              <a:avLst/>
            </a:prstGeom>
          </p:spPr>
          <p:txBody>
            <a:bodyPr wrap="square">
              <a:spAutoFit/>
            </a:bodyPr>
            <a:lstStyle/>
            <a:p>
              <a:pPr>
                <a:lnSpc>
                  <a:spcPct val="130000"/>
                </a:lnSpc>
              </a:pPr>
              <a:r>
                <a:rPr lang="en-US" sz="1400" dirty="0">
                  <a:solidFill>
                    <a:schemeClr val="bg1"/>
                  </a:solidFill>
                  <a:latin typeface="Arial" panose="020B0604020202020204" pitchFamily="34" charset="0"/>
                  <a:ea typeface="Cambria" panose="02040503050406030204" pitchFamily="18" charset="0"/>
                  <a:cs typeface="Arial" panose="020B0604020202020204" pitchFamily="34" charset="0"/>
                </a:rPr>
                <a:t>No KYC. Just connect your wallet and you’re in.</a:t>
              </a:r>
              <a:endParaRPr lang="en-GB" sz="14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
          <p:nvSpPr>
            <p:cNvPr id="105" name="TextBox 104">
              <a:extLst>
                <a:ext uri="{FF2B5EF4-FFF2-40B4-BE49-F238E27FC236}">
                  <a16:creationId xmlns:a16="http://schemas.microsoft.com/office/drawing/2014/main" id="{610DFA36-D0E0-4419-9E36-D3E9FD034700}"/>
                </a:ext>
              </a:extLst>
            </p:cNvPr>
            <p:cNvSpPr txBox="1"/>
            <p:nvPr/>
          </p:nvSpPr>
          <p:spPr>
            <a:xfrm>
              <a:off x="1839790" y="3810758"/>
              <a:ext cx="3204899" cy="820010"/>
            </a:xfrm>
            <a:prstGeom prst="rect">
              <a:avLst/>
            </a:prstGeom>
            <a:noFill/>
          </p:spPr>
          <p:txBody>
            <a:bodyPr wrap="square" rtlCol="0">
              <a:spAutoFit/>
            </a:bodyPr>
            <a:lstStyle/>
            <a:p>
              <a:r>
                <a:rPr lang="en-US" b="1" dirty="0">
                  <a:solidFill>
                    <a:schemeClr val="bg1"/>
                  </a:solidFill>
                  <a:latin typeface="+mj-lt"/>
                  <a:cs typeface="Arial" panose="020B0604020202020204" pitchFamily="34" charset="0"/>
                </a:rPr>
                <a:t>24X7 GLOBAL</a:t>
              </a:r>
            </a:p>
            <a:p>
              <a:r>
                <a:rPr lang="en-US" b="1" dirty="0">
                  <a:solidFill>
                    <a:schemeClr val="bg1"/>
                  </a:solidFill>
                  <a:latin typeface="+mj-lt"/>
                  <a:cs typeface="Arial" panose="020B0604020202020204" pitchFamily="34" charset="0"/>
                </a:rPr>
                <a:t>ACCESSIBILITY</a:t>
              </a:r>
            </a:p>
          </p:txBody>
        </p:sp>
        <p:sp>
          <p:nvSpPr>
            <p:cNvPr id="106" name="Rectangle 105">
              <a:extLst>
                <a:ext uri="{FF2B5EF4-FFF2-40B4-BE49-F238E27FC236}">
                  <a16:creationId xmlns:a16="http://schemas.microsoft.com/office/drawing/2014/main" id="{7D8CFD5A-7941-4077-9260-3EDC20271DE8}"/>
                </a:ext>
              </a:extLst>
            </p:cNvPr>
            <p:cNvSpPr/>
            <p:nvPr/>
          </p:nvSpPr>
          <p:spPr>
            <a:xfrm>
              <a:off x="1171510" y="3923563"/>
              <a:ext cx="591179" cy="591179"/>
            </a:xfrm>
            <a:prstGeom prst="rect">
              <a:avLst/>
            </a:prstGeom>
            <a:solidFill>
              <a:schemeClr val="accent6"/>
            </a:solidFill>
            <a:ln>
              <a:noFill/>
            </a:ln>
            <a:effectLst>
              <a:outerShdw blurRad="419100" dist="63500" dir="5400000" sx="94000" sy="94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01</a:t>
              </a:r>
            </a:p>
          </p:txBody>
        </p:sp>
      </p:grpSp>
      <p:sp>
        <p:nvSpPr>
          <p:cNvPr id="107" name="Rectangle: Rounded Corners 21">
            <a:extLst>
              <a:ext uri="{FF2B5EF4-FFF2-40B4-BE49-F238E27FC236}">
                <a16:creationId xmlns:a16="http://schemas.microsoft.com/office/drawing/2014/main" id="{8AD35349-7489-49A0-8BB2-0EC1DDBD5906}"/>
              </a:ext>
            </a:extLst>
          </p:cNvPr>
          <p:cNvSpPr/>
          <p:nvPr/>
        </p:nvSpPr>
        <p:spPr>
          <a:xfrm>
            <a:off x="8153400" y="3907213"/>
            <a:ext cx="3306762" cy="1854269"/>
          </a:xfrm>
          <a:prstGeom prst="roundRect">
            <a:avLst>
              <a:gd name="adj" fmla="val 3679"/>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8" name="Group 107">
            <a:extLst>
              <a:ext uri="{FF2B5EF4-FFF2-40B4-BE49-F238E27FC236}">
                <a16:creationId xmlns:a16="http://schemas.microsoft.com/office/drawing/2014/main" id="{A73116A8-6A46-4D4E-AFB3-652D9DD675CC}"/>
              </a:ext>
            </a:extLst>
          </p:cNvPr>
          <p:cNvGrpSpPr/>
          <p:nvPr/>
        </p:nvGrpSpPr>
        <p:grpSpPr>
          <a:xfrm>
            <a:off x="8268674" y="4045969"/>
            <a:ext cx="3048506" cy="1540030"/>
            <a:chOff x="1008982" y="3787319"/>
            <a:chExt cx="3867690" cy="1953861"/>
          </a:xfrm>
        </p:grpSpPr>
        <p:sp>
          <p:nvSpPr>
            <p:cNvPr id="109" name="Rectangle 108">
              <a:extLst>
                <a:ext uri="{FF2B5EF4-FFF2-40B4-BE49-F238E27FC236}">
                  <a16:creationId xmlns:a16="http://schemas.microsoft.com/office/drawing/2014/main" id="{257A1EB3-B601-45F5-AD3D-B03199617D4E}"/>
                </a:ext>
              </a:extLst>
            </p:cNvPr>
            <p:cNvSpPr/>
            <p:nvPr/>
          </p:nvSpPr>
          <p:spPr>
            <a:xfrm>
              <a:off x="1008982" y="4586737"/>
              <a:ext cx="3867690" cy="1154443"/>
            </a:xfrm>
            <a:prstGeom prst="rect">
              <a:avLst/>
            </a:prstGeom>
          </p:spPr>
          <p:txBody>
            <a:bodyPr wrap="square">
              <a:spAutoFit/>
            </a:bodyPr>
            <a:lstStyle/>
            <a:p>
              <a:pPr>
                <a:lnSpc>
                  <a:spcPct val="130000"/>
                </a:lnSpc>
              </a:pPr>
              <a:r>
                <a:rPr lang="en-US" sz="1400" dirty="0">
                  <a:solidFill>
                    <a:schemeClr val="bg1"/>
                  </a:solidFill>
                  <a:latin typeface="Arial" panose="020B0604020202020204" pitchFamily="34" charset="0"/>
                  <a:ea typeface="Cambria" panose="02040503050406030204" pitchFamily="18" charset="0"/>
                  <a:cs typeface="Arial" panose="020B0604020202020204" pitchFamily="34" charset="0"/>
                </a:rPr>
                <a:t>Every action triggers automated distribution instantly, transparently,</a:t>
              </a:r>
            </a:p>
            <a:p>
              <a:pPr>
                <a:lnSpc>
                  <a:spcPct val="130000"/>
                </a:lnSpc>
              </a:pPr>
              <a:r>
                <a:rPr lang="en-US" sz="1400" dirty="0">
                  <a:solidFill>
                    <a:schemeClr val="bg1"/>
                  </a:solidFill>
                  <a:latin typeface="Arial" panose="020B0604020202020204" pitchFamily="34" charset="0"/>
                  <a:ea typeface="Cambria" panose="02040503050406030204" pitchFamily="18" charset="0"/>
                  <a:cs typeface="Arial" panose="020B0604020202020204" pitchFamily="34" charset="0"/>
                </a:rPr>
                <a:t>and without delay.</a:t>
              </a:r>
              <a:endParaRPr lang="en-GB" sz="14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
          <p:nvSpPr>
            <p:cNvPr id="110" name="TextBox 109">
              <a:extLst>
                <a:ext uri="{FF2B5EF4-FFF2-40B4-BE49-F238E27FC236}">
                  <a16:creationId xmlns:a16="http://schemas.microsoft.com/office/drawing/2014/main" id="{513B807E-C377-4BF0-AF6D-005B9613B839}"/>
                </a:ext>
              </a:extLst>
            </p:cNvPr>
            <p:cNvSpPr txBox="1"/>
            <p:nvPr/>
          </p:nvSpPr>
          <p:spPr>
            <a:xfrm>
              <a:off x="1792918" y="3787319"/>
              <a:ext cx="2391049" cy="820011"/>
            </a:xfrm>
            <a:prstGeom prst="rect">
              <a:avLst/>
            </a:prstGeom>
            <a:noFill/>
          </p:spPr>
          <p:txBody>
            <a:bodyPr wrap="square" rtlCol="0">
              <a:spAutoFit/>
            </a:bodyPr>
            <a:lstStyle/>
            <a:p>
              <a:r>
                <a:rPr lang="en-US" b="1" dirty="0">
                  <a:solidFill>
                    <a:schemeClr val="bg1"/>
                  </a:solidFill>
                  <a:latin typeface="+mj-lt"/>
                  <a:cs typeface="Arial" panose="020B0604020202020204" pitchFamily="34" charset="0"/>
                </a:rPr>
                <a:t>INSTANT</a:t>
              </a:r>
            </a:p>
            <a:p>
              <a:r>
                <a:rPr lang="en-US" b="1" dirty="0">
                  <a:solidFill>
                    <a:schemeClr val="bg1"/>
                  </a:solidFill>
                  <a:latin typeface="+mj-lt"/>
                  <a:cs typeface="Arial" panose="020B0604020202020204" pitchFamily="34" charset="0"/>
                </a:rPr>
                <a:t>EXECUTION</a:t>
              </a:r>
            </a:p>
          </p:txBody>
        </p:sp>
        <p:sp>
          <p:nvSpPr>
            <p:cNvPr id="111" name="Rectangle 110">
              <a:extLst>
                <a:ext uri="{FF2B5EF4-FFF2-40B4-BE49-F238E27FC236}">
                  <a16:creationId xmlns:a16="http://schemas.microsoft.com/office/drawing/2014/main" id="{A5EF8B1A-76A0-46ED-99A4-651059223FA2}"/>
                </a:ext>
              </a:extLst>
            </p:cNvPr>
            <p:cNvSpPr/>
            <p:nvPr/>
          </p:nvSpPr>
          <p:spPr>
            <a:xfrm>
              <a:off x="1124634" y="3923563"/>
              <a:ext cx="591179" cy="591179"/>
            </a:xfrm>
            <a:prstGeom prst="rect">
              <a:avLst/>
            </a:prstGeom>
            <a:solidFill>
              <a:schemeClr val="accent6"/>
            </a:solidFill>
            <a:ln>
              <a:noFill/>
            </a:ln>
            <a:effectLst>
              <a:outerShdw blurRad="419100" dist="63500" dir="5400000" sx="94000" sy="94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04</a:t>
              </a:r>
            </a:p>
          </p:txBody>
        </p:sp>
      </p:grpSp>
      <p:sp>
        <p:nvSpPr>
          <p:cNvPr id="112" name="Rectangle: Rounded Corners 21">
            <a:extLst>
              <a:ext uri="{FF2B5EF4-FFF2-40B4-BE49-F238E27FC236}">
                <a16:creationId xmlns:a16="http://schemas.microsoft.com/office/drawing/2014/main" id="{7EC3D57D-C725-4272-A18C-7EE24B71FC3C}"/>
              </a:ext>
            </a:extLst>
          </p:cNvPr>
          <p:cNvSpPr/>
          <p:nvPr/>
        </p:nvSpPr>
        <p:spPr>
          <a:xfrm>
            <a:off x="4442619" y="3907213"/>
            <a:ext cx="3306762" cy="1854269"/>
          </a:xfrm>
          <a:prstGeom prst="roundRect">
            <a:avLst>
              <a:gd name="adj" fmla="val 3679"/>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3" name="Group 112">
            <a:extLst>
              <a:ext uri="{FF2B5EF4-FFF2-40B4-BE49-F238E27FC236}">
                <a16:creationId xmlns:a16="http://schemas.microsoft.com/office/drawing/2014/main" id="{FA273D98-A67C-410D-A7E4-AE2A5836E514}"/>
              </a:ext>
            </a:extLst>
          </p:cNvPr>
          <p:cNvGrpSpPr/>
          <p:nvPr/>
        </p:nvGrpSpPr>
        <p:grpSpPr>
          <a:xfrm>
            <a:off x="4557894" y="4073679"/>
            <a:ext cx="3150671" cy="1530790"/>
            <a:chOff x="1008983" y="3822476"/>
            <a:chExt cx="3997306" cy="1942139"/>
          </a:xfrm>
        </p:grpSpPr>
        <p:sp>
          <p:nvSpPr>
            <p:cNvPr id="114" name="Rectangle 113">
              <a:extLst>
                <a:ext uri="{FF2B5EF4-FFF2-40B4-BE49-F238E27FC236}">
                  <a16:creationId xmlns:a16="http://schemas.microsoft.com/office/drawing/2014/main" id="{A7D16031-62F4-48AC-A477-6C24540DBA29}"/>
                </a:ext>
              </a:extLst>
            </p:cNvPr>
            <p:cNvSpPr/>
            <p:nvPr/>
          </p:nvSpPr>
          <p:spPr>
            <a:xfrm>
              <a:off x="1008983" y="4610173"/>
              <a:ext cx="3962151" cy="1154442"/>
            </a:xfrm>
            <a:prstGeom prst="rect">
              <a:avLst/>
            </a:prstGeom>
          </p:spPr>
          <p:txBody>
            <a:bodyPr wrap="square">
              <a:spAutoFit/>
            </a:bodyPr>
            <a:lstStyle/>
            <a:p>
              <a:pPr>
                <a:lnSpc>
                  <a:spcPct val="130000"/>
                </a:lnSpc>
              </a:pPr>
              <a:r>
                <a:rPr lang="en-US" sz="1400" dirty="0">
                  <a:solidFill>
                    <a:schemeClr val="bg1"/>
                  </a:solidFill>
                  <a:latin typeface="Arial" panose="020B0604020202020204" pitchFamily="34" charset="0"/>
                  <a:ea typeface="Cambria" panose="02040503050406030204" pitchFamily="18" charset="0"/>
                  <a:cs typeface="Arial" panose="020B0604020202020204" pitchFamily="34" charset="0"/>
                </a:rPr>
                <a:t>Every interaction, every reward, and every vault is visible on-chain auditable by anyone, anytime</a:t>
              </a:r>
              <a:endParaRPr lang="en-GB" sz="14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
          <p:nvSpPr>
            <p:cNvPr id="115" name="TextBox 114">
              <a:extLst>
                <a:ext uri="{FF2B5EF4-FFF2-40B4-BE49-F238E27FC236}">
                  <a16:creationId xmlns:a16="http://schemas.microsoft.com/office/drawing/2014/main" id="{F0831160-07A9-48DA-96FB-7673A9FC432E}"/>
                </a:ext>
              </a:extLst>
            </p:cNvPr>
            <p:cNvSpPr txBox="1"/>
            <p:nvPr/>
          </p:nvSpPr>
          <p:spPr>
            <a:xfrm>
              <a:off x="1804640" y="3822476"/>
              <a:ext cx="3201649" cy="820011"/>
            </a:xfrm>
            <a:prstGeom prst="rect">
              <a:avLst/>
            </a:prstGeom>
            <a:noFill/>
          </p:spPr>
          <p:txBody>
            <a:bodyPr wrap="square" rtlCol="0">
              <a:spAutoFit/>
            </a:bodyPr>
            <a:lstStyle/>
            <a:p>
              <a:r>
                <a:rPr lang="en-US" b="1" dirty="0">
                  <a:solidFill>
                    <a:schemeClr val="bg1"/>
                  </a:solidFill>
                  <a:latin typeface="+mj-lt"/>
                  <a:cs typeface="Arial" panose="020B0604020202020204" pitchFamily="34" charset="0"/>
                </a:rPr>
                <a:t>TRANSPARENT</a:t>
              </a:r>
            </a:p>
            <a:p>
              <a:r>
                <a:rPr lang="en-US" b="1" dirty="0">
                  <a:solidFill>
                    <a:schemeClr val="bg1"/>
                  </a:solidFill>
                  <a:latin typeface="+mj-lt"/>
                  <a:cs typeface="Arial" panose="020B0604020202020204" pitchFamily="34" charset="0"/>
                </a:rPr>
                <a:t>RECORDS</a:t>
              </a:r>
            </a:p>
          </p:txBody>
        </p:sp>
        <p:sp>
          <p:nvSpPr>
            <p:cNvPr id="116" name="Rectangle 115">
              <a:extLst>
                <a:ext uri="{FF2B5EF4-FFF2-40B4-BE49-F238E27FC236}">
                  <a16:creationId xmlns:a16="http://schemas.microsoft.com/office/drawing/2014/main" id="{7FECE325-5C0F-4B58-A4B0-D8AA29949944}"/>
                </a:ext>
              </a:extLst>
            </p:cNvPr>
            <p:cNvSpPr/>
            <p:nvPr/>
          </p:nvSpPr>
          <p:spPr>
            <a:xfrm>
              <a:off x="1112920" y="3923562"/>
              <a:ext cx="591180" cy="591179"/>
            </a:xfrm>
            <a:prstGeom prst="rect">
              <a:avLst/>
            </a:prstGeom>
            <a:solidFill>
              <a:schemeClr val="accent6"/>
            </a:solidFill>
            <a:ln>
              <a:noFill/>
            </a:ln>
            <a:effectLst>
              <a:outerShdw blurRad="419100" dist="63500" dir="5400000" sx="94000" sy="94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03</a:t>
              </a:r>
            </a:p>
          </p:txBody>
        </p:sp>
      </p:grpSp>
      <p:pic>
        <p:nvPicPr>
          <p:cNvPr id="2" name="Picture 1" descr="A green lit up coin&#10;&#10;AI-generated content may be incorrect.">
            <a:extLst>
              <a:ext uri="{FF2B5EF4-FFF2-40B4-BE49-F238E27FC236}">
                <a16:creationId xmlns:a16="http://schemas.microsoft.com/office/drawing/2014/main" id="{3C4EFBD6-BA71-F5C1-9BD8-457774828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9" name="TextBox 8">
            <a:extLst>
              <a:ext uri="{FF2B5EF4-FFF2-40B4-BE49-F238E27FC236}">
                <a16:creationId xmlns:a16="http://schemas.microsoft.com/office/drawing/2014/main" id="{4554B2BD-977D-C6F8-EEF3-5A2F35F1D655}"/>
              </a:ext>
            </a:extLst>
          </p:cNvPr>
          <p:cNvSpPr txBox="1"/>
          <p:nvPr/>
        </p:nvSpPr>
        <p:spPr>
          <a:xfrm>
            <a:off x="650744" y="3018103"/>
            <a:ext cx="6096000" cy="369332"/>
          </a:xfrm>
          <a:prstGeom prst="rect">
            <a:avLst/>
          </a:prstGeom>
          <a:noFill/>
        </p:spPr>
        <p:txBody>
          <a:bodyPr wrap="square">
            <a:spAutoFit/>
          </a:bodyPr>
          <a:lstStyle/>
          <a:p>
            <a:r>
              <a:rPr lang="en-IN" dirty="0">
                <a:solidFill>
                  <a:schemeClr val="bg1"/>
                </a:solidFill>
                <a:latin typeface="Arial" panose="020B0604020202020204" pitchFamily="34" charset="0"/>
                <a:ea typeface="Cambria" panose="02040503050406030204" pitchFamily="18" charset="0"/>
                <a:cs typeface="Arial" panose="020B0604020202020204" pitchFamily="34" charset="0"/>
              </a:rPr>
              <a:t>How </a:t>
            </a:r>
            <a:r>
              <a:rPr lang="en-IN" b="1" dirty="0">
                <a:solidFill>
                  <a:schemeClr val="bg1"/>
                </a:solidFill>
                <a:latin typeface="Arial" panose="020B0604020202020204" pitchFamily="34" charset="0"/>
                <a:ea typeface="Cambria" panose="02040503050406030204" pitchFamily="18" charset="0"/>
                <a:cs typeface="Arial" panose="020B0604020202020204" pitchFamily="34" charset="0"/>
              </a:rPr>
              <a:t>Xsynergy </a:t>
            </a:r>
            <a:r>
              <a:rPr lang="en-IN" dirty="0">
                <a:solidFill>
                  <a:schemeClr val="bg1"/>
                </a:solidFill>
                <a:latin typeface="Arial" panose="020B0604020202020204" pitchFamily="34" charset="0"/>
                <a:ea typeface="Cambria" panose="02040503050406030204" pitchFamily="18" charset="0"/>
                <a:cs typeface="Arial" panose="020B0604020202020204" pitchFamily="34" charset="0"/>
              </a:rPr>
              <a:t>Redefines Digital World.</a:t>
            </a:r>
          </a:p>
        </p:txBody>
      </p:sp>
      <p:sp>
        <p:nvSpPr>
          <p:cNvPr id="11" name="TextBox 10">
            <a:extLst>
              <a:ext uri="{FF2B5EF4-FFF2-40B4-BE49-F238E27FC236}">
                <a16:creationId xmlns:a16="http://schemas.microsoft.com/office/drawing/2014/main" id="{A14905BB-EE88-A99A-53AE-F562BACC443A}"/>
              </a:ext>
            </a:extLst>
          </p:cNvPr>
          <p:cNvSpPr txBox="1"/>
          <p:nvPr/>
        </p:nvSpPr>
        <p:spPr>
          <a:xfrm>
            <a:off x="129304" y="647244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12" name="Rectangle: Rounded Corners 21">
            <a:extLst>
              <a:ext uri="{FF2B5EF4-FFF2-40B4-BE49-F238E27FC236}">
                <a16:creationId xmlns:a16="http://schemas.microsoft.com/office/drawing/2014/main" id="{AE7496F5-577F-81D4-C262-D48FDED3B98D}"/>
              </a:ext>
            </a:extLst>
          </p:cNvPr>
          <p:cNvSpPr/>
          <p:nvPr/>
        </p:nvSpPr>
        <p:spPr>
          <a:xfrm>
            <a:off x="705143" y="3900713"/>
            <a:ext cx="3306762" cy="1854269"/>
          </a:xfrm>
          <a:prstGeom prst="roundRect">
            <a:avLst>
              <a:gd name="adj" fmla="val 3679"/>
            </a:avLst>
          </a:prstGeom>
          <a:solidFill>
            <a:schemeClr val="tx1"/>
          </a:solidFill>
          <a:ln>
            <a:solidFill>
              <a:schemeClr val="bg1"/>
            </a:solidFill>
          </a:ln>
          <a:effectLst>
            <a:outerShdw blurRad="546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9F034831-E624-B93F-6DA6-50CE64965AC0}"/>
              </a:ext>
            </a:extLst>
          </p:cNvPr>
          <p:cNvGrpSpPr/>
          <p:nvPr/>
        </p:nvGrpSpPr>
        <p:grpSpPr>
          <a:xfrm>
            <a:off x="803735" y="4137987"/>
            <a:ext cx="3205182" cy="1487531"/>
            <a:chOff x="1042534" y="3968619"/>
            <a:chExt cx="4002155" cy="1887248"/>
          </a:xfrm>
        </p:grpSpPr>
        <p:sp>
          <p:nvSpPr>
            <p:cNvPr id="14" name="Rectangle 13">
              <a:extLst>
                <a:ext uri="{FF2B5EF4-FFF2-40B4-BE49-F238E27FC236}">
                  <a16:creationId xmlns:a16="http://schemas.microsoft.com/office/drawing/2014/main" id="{1CC6F27B-8400-D589-B3E1-90334EE61827}"/>
                </a:ext>
              </a:extLst>
            </p:cNvPr>
            <p:cNvSpPr/>
            <p:nvPr/>
          </p:nvSpPr>
          <p:spPr>
            <a:xfrm>
              <a:off x="1042534" y="4709726"/>
              <a:ext cx="3773828" cy="1146141"/>
            </a:xfrm>
            <a:prstGeom prst="rect">
              <a:avLst/>
            </a:prstGeom>
          </p:spPr>
          <p:txBody>
            <a:bodyPr wrap="square">
              <a:spAutoFit/>
            </a:bodyPr>
            <a:lstStyle/>
            <a:p>
              <a:pPr>
                <a:lnSpc>
                  <a:spcPct val="130000"/>
                </a:lnSpc>
              </a:pPr>
              <a:r>
                <a:rPr lang="en-US" sz="1400" dirty="0">
                  <a:solidFill>
                    <a:schemeClr val="bg1"/>
                  </a:solidFill>
                  <a:latin typeface="Arial" panose="020B0604020202020204" pitchFamily="34" charset="0"/>
                  <a:ea typeface="Cambria" panose="02040503050406030204" pitchFamily="18" charset="0"/>
                  <a:cs typeface="Arial" panose="020B0604020202020204" pitchFamily="34" charset="0"/>
                </a:rPr>
                <a:t>Fully autonomous smart contracts manage all laws. No team wallets. No human override.</a:t>
              </a:r>
              <a:endParaRPr lang="en-GB" sz="140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
          <p:nvSpPr>
            <p:cNvPr id="15" name="TextBox 14">
              <a:extLst>
                <a:ext uri="{FF2B5EF4-FFF2-40B4-BE49-F238E27FC236}">
                  <a16:creationId xmlns:a16="http://schemas.microsoft.com/office/drawing/2014/main" id="{52AF140F-8B32-FA80-C2A7-16D8DAB185B5}"/>
                </a:ext>
              </a:extLst>
            </p:cNvPr>
            <p:cNvSpPr txBox="1"/>
            <p:nvPr/>
          </p:nvSpPr>
          <p:spPr>
            <a:xfrm>
              <a:off x="1839790" y="4008142"/>
              <a:ext cx="3204899" cy="507626"/>
            </a:xfrm>
            <a:prstGeom prst="rect">
              <a:avLst/>
            </a:prstGeom>
            <a:noFill/>
          </p:spPr>
          <p:txBody>
            <a:bodyPr wrap="square" rtlCol="0">
              <a:spAutoFit/>
            </a:bodyPr>
            <a:lstStyle/>
            <a:p>
              <a:r>
                <a:rPr lang="en-US" sz="2000" b="1" dirty="0">
                  <a:solidFill>
                    <a:schemeClr val="bg1"/>
                  </a:solidFill>
                  <a:latin typeface="+mj-lt"/>
                  <a:cs typeface="Arial" panose="020B0604020202020204" pitchFamily="34" charset="0"/>
                </a:rPr>
                <a:t>NO ADMIN</a:t>
              </a:r>
            </a:p>
          </p:txBody>
        </p:sp>
        <p:sp>
          <p:nvSpPr>
            <p:cNvPr id="16" name="Rectangle 15">
              <a:extLst>
                <a:ext uri="{FF2B5EF4-FFF2-40B4-BE49-F238E27FC236}">
                  <a16:creationId xmlns:a16="http://schemas.microsoft.com/office/drawing/2014/main" id="{B1A21A50-BA6B-A550-30A9-A324E0E4938E}"/>
                </a:ext>
              </a:extLst>
            </p:cNvPr>
            <p:cNvSpPr/>
            <p:nvPr/>
          </p:nvSpPr>
          <p:spPr>
            <a:xfrm>
              <a:off x="1171510" y="3968619"/>
              <a:ext cx="591179" cy="591179"/>
            </a:xfrm>
            <a:prstGeom prst="rect">
              <a:avLst/>
            </a:prstGeom>
            <a:solidFill>
              <a:schemeClr val="accent6"/>
            </a:solidFill>
            <a:ln>
              <a:noFill/>
            </a:ln>
            <a:effectLst>
              <a:outerShdw blurRad="419100" dist="63500" dir="5400000" sx="94000" sy="94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02</a:t>
              </a:r>
            </a:p>
          </p:txBody>
        </p:sp>
      </p:grpSp>
    </p:spTree>
    <p:extLst>
      <p:ext uri="{BB962C8B-B14F-4D97-AF65-F5344CB8AC3E}">
        <p14:creationId xmlns:p14="http://schemas.microsoft.com/office/powerpoint/2010/main" val="1264901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4CE46C2-EC73-E49C-C6F9-D73C3EEBC441}"/>
              </a:ext>
            </a:extLst>
          </p:cNvPr>
          <p:cNvSpPr/>
          <p:nvPr/>
        </p:nvSpPr>
        <p:spPr>
          <a:xfrm rot="10800000" flipH="1" flipV="1">
            <a:off x="0" y="0"/>
            <a:ext cx="12192000" cy="6857999"/>
          </a:xfrm>
          <a:prstGeom prst="rect">
            <a:avLst/>
          </a:prstGeom>
          <a:gradFill flip="none" rotWithShape="1">
            <a:gsLst>
              <a:gs pos="0">
                <a:schemeClr val="accent6">
                  <a:alpha val="30000"/>
                </a:schemeClr>
              </a:gs>
              <a:gs pos="84000">
                <a:schemeClr val="accent3">
                  <a:alpha val="0"/>
                </a:schemeClr>
              </a:gs>
            </a:gsLst>
            <a:lin ang="135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pic>
        <p:nvPicPr>
          <p:cNvPr id="11" name="Picture 10" descr="Green lights in a black background&#10;&#10;AI-generated content may be incorrect.">
            <a:extLst>
              <a:ext uri="{FF2B5EF4-FFF2-40B4-BE49-F238E27FC236}">
                <a16:creationId xmlns:a16="http://schemas.microsoft.com/office/drawing/2014/main" id="{60A9A049-5F1B-E988-40F0-6ABCDBFD0C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9" name="Rectangle 8">
            <a:extLst>
              <a:ext uri="{FF2B5EF4-FFF2-40B4-BE49-F238E27FC236}">
                <a16:creationId xmlns:a16="http://schemas.microsoft.com/office/drawing/2014/main" id="{D9CB9F9D-5697-B318-36DE-F3A56A41684C}"/>
              </a:ext>
            </a:extLst>
          </p:cNvPr>
          <p:cNvSpPr/>
          <p:nvPr/>
        </p:nvSpPr>
        <p:spPr>
          <a:xfrm flipH="1">
            <a:off x="-2" y="-901"/>
            <a:ext cx="12192001"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18" name="Rectangle 17">
            <a:extLst>
              <a:ext uri="{FF2B5EF4-FFF2-40B4-BE49-F238E27FC236}">
                <a16:creationId xmlns:a16="http://schemas.microsoft.com/office/drawing/2014/main" id="{9A895A76-A390-4D11-8636-7343D6308BA0}"/>
              </a:ext>
            </a:extLst>
          </p:cNvPr>
          <p:cNvSpPr/>
          <p:nvPr/>
        </p:nvSpPr>
        <p:spPr>
          <a:xfrm>
            <a:off x="-5714" y="21410"/>
            <a:ext cx="5950857"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66" name="Rectangle 65">
            <a:extLst>
              <a:ext uri="{FF2B5EF4-FFF2-40B4-BE49-F238E27FC236}">
                <a16:creationId xmlns:a16="http://schemas.microsoft.com/office/drawing/2014/main" id="{755A4801-DFC5-497B-8B14-B490AB4D2217}"/>
              </a:ext>
            </a:extLst>
          </p:cNvPr>
          <p:cNvSpPr/>
          <p:nvPr/>
        </p:nvSpPr>
        <p:spPr>
          <a:xfrm>
            <a:off x="414837" y="1874343"/>
            <a:ext cx="7734862" cy="1200329"/>
          </a:xfrm>
          <a:prstGeom prst="rect">
            <a:avLst/>
          </a:prstGeom>
        </p:spPr>
        <p:txBody>
          <a:bodyPr wrap="square">
            <a:spAutoFit/>
          </a:bodyPr>
          <a:lstStyle/>
          <a:p>
            <a:pPr>
              <a:lnSpc>
                <a:spcPct val="90000"/>
              </a:lnSpc>
            </a:pPr>
            <a:r>
              <a:rPr lang="en-US" sz="4000" b="1" dirty="0">
                <a:solidFill>
                  <a:schemeClr val="bg1"/>
                </a:solidFill>
                <a:latin typeface="+mj-lt"/>
              </a:rPr>
              <a:t>THE WORLD’S </a:t>
            </a:r>
            <a:r>
              <a:rPr lang="en-US" sz="4000" b="1" dirty="0">
                <a:solidFill>
                  <a:schemeClr val="accent6"/>
                </a:solidFill>
                <a:latin typeface="+mj-lt"/>
              </a:rPr>
              <a:t>FIRST HYBRID MATRIX </a:t>
            </a:r>
            <a:r>
              <a:rPr lang="en-US" sz="4000" b="1" dirty="0">
                <a:solidFill>
                  <a:schemeClr val="bg1"/>
                </a:solidFill>
                <a:latin typeface="+mj-lt"/>
              </a:rPr>
              <a:t>MODEL</a:t>
            </a:r>
          </a:p>
        </p:txBody>
      </p:sp>
      <p:sp>
        <p:nvSpPr>
          <p:cNvPr id="22" name="Cube 21">
            <a:extLst>
              <a:ext uri="{FF2B5EF4-FFF2-40B4-BE49-F238E27FC236}">
                <a16:creationId xmlns:a16="http://schemas.microsoft.com/office/drawing/2014/main" id="{125663C0-7552-479F-848A-1807FB5D7596}"/>
              </a:ext>
            </a:extLst>
          </p:cNvPr>
          <p:cNvSpPr/>
          <p:nvPr/>
        </p:nvSpPr>
        <p:spPr>
          <a:xfrm flipH="1">
            <a:off x="3324554" y="-1297065"/>
            <a:ext cx="4280130" cy="4267200"/>
          </a:xfrm>
          <a:prstGeom prst="cube">
            <a:avLst>
              <a:gd name="adj" fmla="val 69390"/>
            </a:avLst>
          </a:prstGeom>
          <a:gradFill flip="none" rotWithShape="1">
            <a:gsLst>
              <a:gs pos="20000">
                <a:schemeClr val="accent1">
                  <a:alpha val="0"/>
                </a:schemeClr>
              </a:gs>
              <a:gs pos="100000">
                <a:schemeClr val="accent6">
                  <a:alpha val="60000"/>
                </a:schemeClr>
              </a:gs>
            </a:gsLst>
            <a:lin ang="18900000" scaled="1"/>
            <a:tileRect/>
          </a:gradFill>
          <a:ln cap="rnd">
            <a:noFill/>
            <a:round/>
          </a:ln>
          <a:effectLst>
            <a:outerShdw blurRad="292100" dist="508000" dir="5400000" algn="t"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6" name="TextBox 5">
            <a:extLst>
              <a:ext uri="{FF2B5EF4-FFF2-40B4-BE49-F238E27FC236}">
                <a16:creationId xmlns:a16="http://schemas.microsoft.com/office/drawing/2014/main" id="{3BE76C04-DFD8-6728-675B-6A317D90C6D2}"/>
              </a:ext>
            </a:extLst>
          </p:cNvPr>
          <p:cNvSpPr txBox="1"/>
          <p:nvPr/>
        </p:nvSpPr>
        <p:spPr>
          <a:xfrm>
            <a:off x="120426" y="6534595"/>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pic>
        <p:nvPicPr>
          <p:cNvPr id="7" name="Picture 6" descr="A green lit up coin&#10;&#10;AI-generated content may be incorrect.">
            <a:extLst>
              <a:ext uri="{FF2B5EF4-FFF2-40B4-BE49-F238E27FC236}">
                <a16:creationId xmlns:a16="http://schemas.microsoft.com/office/drawing/2014/main" id="{A642288B-AD71-AEAA-1C2A-A356FFA2C4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13" name="TextBox 12">
            <a:extLst>
              <a:ext uri="{FF2B5EF4-FFF2-40B4-BE49-F238E27FC236}">
                <a16:creationId xmlns:a16="http://schemas.microsoft.com/office/drawing/2014/main" id="{AC52AD79-C228-97E5-D014-55F3DD52BF9B}"/>
              </a:ext>
            </a:extLst>
          </p:cNvPr>
          <p:cNvSpPr txBox="1"/>
          <p:nvPr/>
        </p:nvSpPr>
        <p:spPr>
          <a:xfrm>
            <a:off x="439827" y="3193767"/>
            <a:ext cx="5927388" cy="1477328"/>
          </a:xfrm>
          <a:prstGeom prst="rect">
            <a:avLst/>
          </a:prstGeom>
          <a:noFill/>
        </p:spPr>
        <p:txBody>
          <a:bodyPr wrap="square">
            <a:spAutoFit/>
          </a:bodyPr>
          <a:lstStyle/>
          <a:p>
            <a:pPr marL="285750" indent="-285750">
              <a:buClr>
                <a:schemeClr val="accent6"/>
              </a:buClr>
              <a:buFont typeface="Wingdings" panose="05000000000000000000" pitchFamily="2" charset="2"/>
              <a:buChar char="Ø"/>
            </a:pPr>
            <a:r>
              <a:rPr lang="en-US" b="1" dirty="0">
                <a:solidFill>
                  <a:schemeClr val="accent6"/>
                </a:solidFill>
                <a:latin typeface="Arial" panose="020B0604020202020204" pitchFamily="34" charset="0"/>
                <a:ea typeface="Cambria" panose="02040503050406030204" pitchFamily="18" charset="0"/>
                <a:cs typeface="Arial" panose="020B0604020202020204" pitchFamily="34" charset="0"/>
              </a:rPr>
              <a:t>Active Income:</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 Get paid instantly in USDT for every referral you bring.</a:t>
            </a:r>
            <a:br>
              <a:rPr lang="en-US" dirty="0">
                <a:solidFill>
                  <a:schemeClr val="bg1"/>
                </a:solidFill>
                <a:latin typeface="Arial" panose="020B0604020202020204" pitchFamily="34" charset="0"/>
                <a:ea typeface="Cambria" panose="02040503050406030204" pitchFamily="18" charset="0"/>
                <a:cs typeface="Arial" panose="020B0604020202020204" pitchFamily="34" charset="0"/>
              </a:rPr>
            </a:br>
            <a:endParaRPr lang="en-US" dirty="0">
              <a:solidFill>
                <a:schemeClr val="bg1"/>
              </a:solidFill>
              <a:latin typeface="Arial" panose="020B0604020202020204" pitchFamily="34" charset="0"/>
              <a:ea typeface="Cambria" panose="02040503050406030204" pitchFamily="18" charset="0"/>
              <a:cs typeface="Arial" panose="020B0604020202020204" pitchFamily="34" charset="0"/>
            </a:endParaRPr>
          </a:p>
          <a:p>
            <a:pPr marL="285750" indent="-285750">
              <a:buClr>
                <a:schemeClr val="accent6"/>
              </a:buClr>
              <a:buFont typeface="Wingdings" panose="05000000000000000000" pitchFamily="2" charset="2"/>
              <a:buChar char="Ø"/>
            </a:pPr>
            <a:r>
              <a:rPr lang="en-US" b="1" dirty="0">
                <a:solidFill>
                  <a:schemeClr val="accent6"/>
                </a:solidFill>
                <a:latin typeface="Arial" panose="020B0604020202020204" pitchFamily="34" charset="0"/>
                <a:ea typeface="Cambria" panose="02040503050406030204" pitchFamily="18" charset="0"/>
                <a:cs typeface="Arial" panose="020B0604020202020204" pitchFamily="34" charset="0"/>
              </a:rPr>
              <a:t>Passive Income:</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 The longer you stake, the more you earn.</a:t>
            </a:r>
          </a:p>
        </p:txBody>
      </p:sp>
      <p:sp>
        <p:nvSpPr>
          <p:cNvPr id="15" name="TextBox 14">
            <a:extLst>
              <a:ext uri="{FF2B5EF4-FFF2-40B4-BE49-F238E27FC236}">
                <a16:creationId xmlns:a16="http://schemas.microsoft.com/office/drawing/2014/main" id="{C89E699A-3069-9DBB-E2F6-C0D3FCA514B2}"/>
              </a:ext>
            </a:extLst>
          </p:cNvPr>
          <p:cNvSpPr txBox="1"/>
          <p:nvPr/>
        </p:nvSpPr>
        <p:spPr>
          <a:xfrm>
            <a:off x="450349" y="5271654"/>
            <a:ext cx="7154335" cy="646331"/>
          </a:xfrm>
          <a:prstGeom prst="rect">
            <a:avLst/>
          </a:prstGeom>
          <a:noFill/>
        </p:spPr>
        <p:txBody>
          <a:bodyPr wrap="square">
            <a:spAutoFit/>
          </a:bodyPr>
          <a:lstStyle/>
          <a:p>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No hardware </a:t>
            </a:r>
            <a:r>
              <a:rPr lang="en-US" b="1" dirty="0">
                <a:solidFill>
                  <a:schemeClr val="bg1"/>
                </a:solidFill>
                <a:latin typeface="Arial" panose="020B0604020202020204" pitchFamily="34" charset="0"/>
                <a:ea typeface="Cambria" panose="02040503050406030204" pitchFamily="18" charset="0"/>
                <a:cs typeface="Arial" panose="020B0604020202020204" pitchFamily="34" charset="0"/>
              </a:rPr>
              <a:t>|</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
            </a:r>
            <a:r>
              <a:rPr lang="en-US" b="1" dirty="0">
                <a:solidFill>
                  <a:schemeClr val="accent6"/>
                </a:solidFill>
                <a:latin typeface="Arial" panose="020B0604020202020204" pitchFamily="34" charset="0"/>
                <a:ea typeface="Cambria" panose="02040503050406030204" pitchFamily="18" charset="0"/>
                <a:cs typeface="Arial" panose="020B0604020202020204" pitchFamily="34" charset="0"/>
              </a:rPr>
              <a:t>No mining Rigs</a:t>
            </a:r>
            <a:r>
              <a:rPr lang="en-US" b="1" dirty="0">
                <a:solidFill>
                  <a:schemeClr val="bg1"/>
                </a:solidFill>
                <a:latin typeface="Arial" panose="020B0604020202020204" pitchFamily="34" charset="0"/>
                <a:ea typeface="Cambria" panose="02040503050406030204" pitchFamily="18" charset="0"/>
                <a:cs typeface="Arial" panose="020B0604020202020204" pitchFamily="34" charset="0"/>
              </a:rPr>
              <a:t> |</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 No complex setup </a:t>
            </a:r>
            <a:r>
              <a:rPr lang="en-US" b="1" dirty="0">
                <a:solidFill>
                  <a:schemeClr val="bg1"/>
                </a:solidFill>
                <a:latin typeface="Arial" panose="020B0604020202020204" pitchFamily="34" charset="0"/>
                <a:ea typeface="Cambria" panose="02040503050406030204" pitchFamily="18" charset="0"/>
                <a:cs typeface="Arial" panose="020B0604020202020204" pitchFamily="34" charset="0"/>
              </a:rPr>
              <a:t>|</a:t>
            </a:r>
          </a:p>
          <a:p>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Just plug in, stake once &amp; earn daily.</a:t>
            </a:r>
            <a:endParaRPr lang="en-IN"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pic>
        <p:nvPicPr>
          <p:cNvPr id="3" name="Picture 2" descr="A computer screen shot of a computer&#10;&#10;AI-generated content may be incorrect.">
            <a:extLst>
              <a:ext uri="{FF2B5EF4-FFF2-40B4-BE49-F238E27FC236}">
                <a16:creationId xmlns:a16="http://schemas.microsoft.com/office/drawing/2014/main" id="{7A885D5D-8FF2-EE4D-C21E-5850293E41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4864" y="1563787"/>
            <a:ext cx="6059641" cy="4409110"/>
          </a:xfrm>
          <a:prstGeom prst="rect">
            <a:avLst/>
          </a:prstGeom>
        </p:spPr>
      </p:pic>
    </p:spTree>
    <p:extLst>
      <p:ext uri="{BB962C8B-B14F-4D97-AF65-F5344CB8AC3E}">
        <p14:creationId xmlns:p14="http://schemas.microsoft.com/office/powerpoint/2010/main" val="9381551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A person standing in front of a large letter&#10;&#10;AI-generated content may be incorrect.">
            <a:extLst>
              <a:ext uri="{FF2B5EF4-FFF2-40B4-BE49-F238E27FC236}">
                <a16:creationId xmlns:a16="http://schemas.microsoft.com/office/drawing/2014/main" id="{642A731F-4476-D47F-E2D6-573E41FDA1C1}"/>
              </a:ext>
            </a:extLst>
          </p:cNvPr>
          <p:cNvPicPr>
            <a:picLocks noChangeAspect="1"/>
          </p:cNvPicPr>
          <p:nvPr/>
        </p:nvPicPr>
        <p:blipFill>
          <a:blip r:embed="rId2">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33789" y="-7631"/>
            <a:ext cx="4042926" cy="6858000"/>
          </a:xfrm>
          <a:prstGeom prst="rect">
            <a:avLst/>
          </a:prstGeom>
        </p:spPr>
      </p:pic>
      <p:pic>
        <p:nvPicPr>
          <p:cNvPr id="16" name="Picture 15">
            <a:extLst>
              <a:ext uri="{FF2B5EF4-FFF2-40B4-BE49-F238E27FC236}">
                <a16:creationId xmlns:a16="http://schemas.microsoft.com/office/drawing/2014/main" id="{F7275E88-E09F-127A-B244-0661A4646D5F}"/>
              </a:ext>
            </a:extLst>
          </p:cNvPr>
          <p:cNvPicPr>
            <a:picLocks noChangeAspect="1"/>
          </p:cNvPicPr>
          <p:nvPr/>
        </p:nvPicPr>
        <p:blipFill>
          <a:blip r:embed="rId3">
            <a:duotone>
              <a:prstClr val="black"/>
              <a:schemeClr val="accent5">
                <a:tint val="45000"/>
                <a:satMod val="400000"/>
              </a:schemeClr>
            </a:duotone>
            <a:alphaModFix amt="68000"/>
            <a:extLst>
              <a:ext uri="{28A0092B-C50C-407E-A947-70E740481C1C}">
                <a14:useLocalDpi xmlns:a14="http://schemas.microsoft.com/office/drawing/2010/main" val="0"/>
              </a:ext>
            </a:extLst>
          </a:blip>
          <a:srcRect l="2779" r="2779"/>
          <a:stretch/>
        </p:blipFill>
        <p:spPr>
          <a:xfrm>
            <a:off x="8481159" y="0"/>
            <a:ext cx="3725842" cy="6874775"/>
          </a:xfrm>
          <a:prstGeom prst="rect">
            <a:avLst/>
          </a:prstGeom>
        </p:spPr>
      </p:pic>
      <p:pic>
        <p:nvPicPr>
          <p:cNvPr id="18" name="Picture 17" descr="A green hexagons on a black background&#10;&#10;AI-generated content may be incorrect.">
            <a:extLst>
              <a:ext uri="{FF2B5EF4-FFF2-40B4-BE49-F238E27FC236}">
                <a16:creationId xmlns:a16="http://schemas.microsoft.com/office/drawing/2014/main" id="{9053E378-C052-6341-B3A3-BB1F35B09314}"/>
              </a:ext>
            </a:extLst>
          </p:cNvPr>
          <p:cNvPicPr>
            <a:picLocks noChangeAspect="1"/>
          </p:cNvPicPr>
          <p:nvPr/>
        </p:nvPicPr>
        <p:blipFill>
          <a:blip r:embed="rId4">
            <a:alphaModFix amt="13000"/>
            <a:extLst>
              <a:ext uri="{28A0092B-C50C-407E-A947-70E740481C1C}">
                <a14:useLocalDpi xmlns:a14="http://schemas.microsoft.com/office/drawing/2010/main" val="0"/>
              </a:ext>
            </a:extLst>
          </a:blip>
          <a:srcRect t="17379" b="14622"/>
          <a:stretch>
            <a:fillRect/>
          </a:stretch>
        </p:blipFill>
        <p:spPr>
          <a:xfrm>
            <a:off x="-1" y="-16775"/>
            <a:ext cx="12207001" cy="6891550"/>
          </a:xfrm>
          <a:prstGeom prst="rect">
            <a:avLst/>
          </a:prstGeom>
        </p:spPr>
      </p:pic>
      <p:sp>
        <p:nvSpPr>
          <p:cNvPr id="65" name="Rectangle 64">
            <a:extLst>
              <a:ext uri="{FF2B5EF4-FFF2-40B4-BE49-F238E27FC236}">
                <a16:creationId xmlns:a16="http://schemas.microsoft.com/office/drawing/2014/main" id="{4D17DC3D-3962-46C8-B32A-235DA5EF80A9}"/>
              </a:ext>
            </a:extLst>
          </p:cNvPr>
          <p:cNvSpPr/>
          <p:nvPr/>
        </p:nvSpPr>
        <p:spPr>
          <a:xfrm>
            <a:off x="3710842" y="0"/>
            <a:ext cx="4770317" cy="6858000"/>
          </a:xfrm>
          <a:prstGeom prst="rect">
            <a:avLst/>
          </a:prstGeom>
          <a:gradFill flip="none" rotWithShape="1">
            <a:gsLst>
              <a:gs pos="0">
                <a:schemeClr val="accent6">
                  <a:alpha val="0"/>
                </a:schemeClr>
              </a:gs>
              <a:gs pos="59000">
                <a:schemeClr val="tx1">
                  <a:alpha val="42000"/>
                </a:schemeClr>
              </a:gs>
            </a:gsLst>
            <a:lin ang="162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3" name="TextBox 22">
            <a:extLst>
              <a:ext uri="{FF2B5EF4-FFF2-40B4-BE49-F238E27FC236}">
                <a16:creationId xmlns:a16="http://schemas.microsoft.com/office/drawing/2014/main" id="{B23CF93B-C83B-4348-8683-1FA706E92C4D}"/>
              </a:ext>
            </a:extLst>
          </p:cNvPr>
          <p:cNvSpPr txBox="1"/>
          <p:nvPr/>
        </p:nvSpPr>
        <p:spPr>
          <a:xfrm>
            <a:off x="3908926" y="2329365"/>
            <a:ext cx="4262726" cy="2800767"/>
          </a:xfrm>
          <a:prstGeom prst="rect">
            <a:avLst/>
          </a:prstGeom>
          <a:noFill/>
        </p:spPr>
        <p:txBody>
          <a:bodyPr wrap="square" rtlCol="0">
            <a:spAutoFit/>
          </a:bodyPr>
          <a:lstStyle>
            <a:defPPr>
              <a:defRPr lang="en-US"/>
            </a:defPPr>
            <a:lvl1pPr>
              <a:lnSpc>
                <a:spcPct val="80000"/>
              </a:lnSpc>
              <a:defRPr sz="2000">
                <a:solidFill>
                  <a:schemeClr val="bg1"/>
                </a:solidFill>
                <a:latin typeface="+mj-lt"/>
              </a:defRPr>
            </a:lvl1pPr>
          </a:lstStyle>
          <a:p>
            <a:pPr algn="ctr">
              <a:lnSpc>
                <a:spcPct val="100000"/>
              </a:lnSpc>
            </a:pPr>
            <a:r>
              <a:rPr lang="en-US" sz="4400" b="1" dirty="0">
                <a:effectLst>
                  <a:outerShdw blurRad="50800" dist="38100" dir="8100000" algn="tr" rotWithShape="0">
                    <a:prstClr val="black">
                      <a:alpha val="40000"/>
                    </a:prstClr>
                  </a:outerShdw>
                </a:effectLst>
              </a:rPr>
              <a:t>HOW DO </a:t>
            </a:r>
            <a:r>
              <a:rPr lang="en-US" sz="4400" b="1" dirty="0">
                <a:solidFill>
                  <a:schemeClr val="accent6"/>
                </a:solidFill>
                <a:effectLst>
                  <a:outerShdw blurRad="50800" dist="38100" dir="8100000" algn="tr" rotWithShape="0">
                    <a:prstClr val="black">
                      <a:alpha val="40000"/>
                    </a:prstClr>
                  </a:outerShdw>
                </a:effectLst>
              </a:rPr>
              <a:t>YOU EARN WITH </a:t>
            </a:r>
            <a:r>
              <a:rPr lang="en-US" sz="4400" b="1" dirty="0">
                <a:effectLst>
                  <a:outerShdw blurRad="50800" dist="38100" dir="8100000" algn="tr" rotWithShape="0">
                    <a:prstClr val="black">
                      <a:alpha val="40000"/>
                    </a:prstClr>
                  </a:outerShdw>
                </a:effectLst>
              </a:rPr>
              <a:t>X Energy?</a:t>
            </a:r>
          </a:p>
        </p:txBody>
      </p:sp>
      <p:pic>
        <p:nvPicPr>
          <p:cNvPr id="4" name="Picture 3" descr="A green lit up coin&#10;&#10;AI-generated content may be incorrect.">
            <a:extLst>
              <a:ext uri="{FF2B5EF4-FFF2-40B4-BE49-F238E27FC236}">
                <a16:creationId xmlns:a16="http://schemas.microsoft.com/office/drawing/2014/main" id="{3E034F9C-CE39-B07B-3BC6-65DF279FB8D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5" name="TextBox 4">
            <a:extLst>
              <a:ext uri="{FF2B5EF4-FFF2-40B4-BE49-F238E27FC236}">
                <a16:creationId xmlns:a16="http://schemas.microsoft.com/office/drawing/2014/main" id="{52DB42CF-CB08-C33B-CEE6-AC45E4720A6A}"/>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Tree>
    <p:extLst>
      <p:ext uri="{BB962C8B-B14F-4D97-AF65-F5344CB8AC3E}">
        <p14:creationId xmlns:p14="http://schemas.microsoft.com/office/powerpoint/2010/main" val="1904334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een lights in a black background&#10;&#10;AI-generated content may be incorrect.">
            <a:extLst>
              <a:ext uri="{FF2B5EF4-FFF2-40B4-BE49-F238E27FC236}">
                <a16:creationId xmlns:a16="http://schemas.microsoft.com/office/drawing/2014/main" id="{F01E3F90-C44C-8708-B752-A617677863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6" name="Rectangle 5">
            <a:extLst>
              <a:ext uri="{FF2B5EF4-FFF2-40B4-BE49-F238E27FC236}">
                <a16:creationId xmlns:a16="http://schemas.microsoft.com/office/drawing/2014/main" id="{A3D1BCB9-432B-E9B5-C057-CEBCFAD7D01B}"/>
              </a:ext>
            </a:extLst>
          </p:cNvPr>
          <p:cNvSpPr/>
          <p:nvPr/>
        </p:nvSpPr>
        <p:spPr>
          <a:xfrm flipH="1">
            <a:off x="-1898" y="-1802"/>
            <a:ext cx="12192001" cy="6859802"/>
          </a:xfrm>
          <a:prstGeom prst="rect">
            <a:avLst/>
          </a:prstGeom>
          <a:solidFill>
            <a:schemeClr val="tx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grpSp>
        <p:nvGrpSpPr>
          <p:cNvPr id="12" name="Group 11">
            <a:extLst>
              <a:ext uri="{FF2B5EF4-FFF2-40B4-BE49-F238E27FC236}">
                <a16:creationId xmlns:a16="http://schemas.microsoft.com/office/drawing/2014/main" id="{0A4C2273-CE9C-406A-9957-49E2D0D57E97}"/>
              </a:ext>
            </a:extLst>
          </p:cNvPr>
          <p:cNvGrpSpPr/>
          <p:nvPr/>
        </p:nvGrpSpPr>
        <p:grpSpPr>
          <a:xfrm>
            <a:off x="3153909" y="3267074"/>
            <a:ext cx="5884182" cy="1674286"/>
            <a:chOff x="2687947" y="1714500"/>
            <a:chExt cx="6773553" cy="1674286"/>
          </a:xfrm>
        </p:grpSpPr>
        <p:sp>
          <p:nvSpPr>
            <p:cNvPr id="8" name="Freeform: Shape 7">
              <a:extLst>
                <a:ext uri="{FF2B5EF4-FFF2-40B4-BE49-F238E27FC236}">
                  <a16:creationId xmlns:a16="http://schemas.microsoft.com/office/drawing/2014/main" id="{D820F5AE-BF82-4572-A5F0-9E667A361FC0}"/>
                </a:ext>
              </a:extLst>
            </p:cNvPr>
            <p:cNvSpPr/>
            <p:nvPr/>
          </p:nvSpPr>
          <p:spPr>
            <a:xfrm>
              <a:off x="7499350" y="1714500"/>
              <a:ext cx="1962150" cy="495300"/>
            </a:xfrm>
            <a:custGeom>
              <a:avLst/>
              <a:gdLst>
                <a:gd name="connsiteX0" fmla="*/ 0 w 1962150"/>
                <a:gd name="connsiteY0" fmla="*/ 495300 h 495300"/>
                <a:gd name="connsiteX1" fmla="*/ 742950 w 1962150"/>
                <a:gd name="connsiteY1" fmla="*/ 495300 h 495300"/>
                <a:gd name="connsiteX2" fmla="*/ 1028700 w 1962150"/>
                <a:gd name="connsiteY2" fmla="*/ 0 h 495300"/>
                <a:gd name="connsiteX3" fmla="*/ 1962150 w 1962150"/>
                <a:gd name="connsiteY3" fmla="*/ 0 h 495300"/>
              </a:gdLst>
              <a:ahLst/>
              <a:cxnLst>
                <a:cxn ang="0">
                  <a:pos x="connsiteX0" y="connsiteY0"/>
                </a:cxn>
                <a:cxn ang="0">
                  <a:pos x="connsiteX1" y="connsiteY1"/>
                </a:cxn>
                <a:cxn ang="0">
                  <a:pos x="connsiteX2" y="connsiteY2"/>
                </a:cxn>
                <a:cxn ang="0">
                  <a:pos x="connsiteX3" y="connsiteY3"/>
                </a:cxn>
              </a:cxnLst>
              <a:rect l="l" t="t" r="r" b="b"/>
              <a:pathLst>
                <a:path w="1962150" h="495300">
                  <a:moveTo>
                    <a:pt x="0" y="495300"/>
                  </a:moveTo>
                  <a:lnTo>
                    <a:pt x="742950" y="495300"/>
                  </a:lnTo>
                  <a:lnTo>
                    <a:pt x="1028700" y="0"/>
                  </a:lnTo>
                  <a:lnTo>
                    <a:pt x="1962150" y="0"/>
                  </a:lnTo>
                </a:path>
              </a:pathLst>
            </a:custGeom>
            <a:noFill/>
            <a:ln>
              <a:solidFill>
                <a:schemeClr val="bg1">
                  <a:lumMod val="75000"/>
                  <a:alpha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9" name="Freeform: Shape 8">
              <a:extLst>
                <a:ext uri="{FF2B5EF4-FFF2-40B4-BE49-F238E27FC236}">
                  <a16:creationId xmlns:a16="http://schemas.microsoft.com/office/drawing/2014/main" id="{B32F437A-60CA-44A0-B6E5-FF6E35E09B4A}"/>
                </a:ext>
              </a:extLst>
            </p:cNvPr>
            <p:cNvSpPr/>
            <p:nvPr/>
          </p:nvSpPr>
          <p:spPr>
            <a:xfrm flipH="1">
              <a:off x="2730500" y="1714500"/>
              <a:ext cx="1962150" cy="495300"/>
            </a:xfrm>
            <a:custGeom>
              <a:avLst/>
              <a:gdLst>
                <a:gd name="connsiteX0" fmla="*/ 0 w 1962150"/>
                <a:gd name="connsiteY0" fmla="*/ 495300 h 495300"/>
                <a:gd name="connsiteX1" fmla="*/ 742950 w 1962150"/>
                <a:gd name="connsiteY1" fmla="*/ 495300 h 495300"/>
                <a:gd name="connsiteX2" fmla="*/ 1028700 w 1962150"/>
                <a:gd name="connsiteY2" fmla="*/ 0 h 495300"/>
                <a:gd name="connsiteX3" fmla="*/ 1962150 w 1962150"/>
                <a:gd name="connsiteY3" fmla="*/ 0 h 495300"/>
              </a:gdLst>
              <a:ahLst/>
              <a:cxnLst>
                <a:cxn ang="0">
                  <a:pos x="connsiteX0" y="connsiteY0"/>
                </a:cxn>
                <a:cxn ang="0">
                  <a:pos x="connsiteX1" y="connsiteY1"/>
                </a:cxn>
                <a:cxn ang="0">
                  <a:pos x="connsiteX2" y="connsiteY2"/>
                </a:cxn>
                <a:cxn ang="0">
                  <a:pos x="connsiteX3" y="connsiteY3"/>
                </a:cxn>
              </a:cxnLst>
              <a:rect l="l" t="t" r="r" b="b"/>
              <a:pathLst>
                <a:path w="1962150" h="495300">
                  <a:moveTo>
                    <a:pt x="0" y="495300"/>
                  </a:moveTo>
                  <a:lnTo>
                    <a:pt x="742950" y="495300"/>
                  </a:lnTo>
                  <a:lnTo>
                    <a:pt x="1028700" y="0"/>
                  </a:lnTo>
                  <a:lnTo>
                    <a:pt x="1962150" y="0"/>
                  </a:lnTo>
                </a:path>
              </a:pathLst>
            </a:custGeom>
            <a:noFill/>
            <a:ln>
              <a:solidFill>
                <a:schemeClr val="bg1">
                  <a:lumMod val="75000"/>
                  <a:alpha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cxnSp>
          <p:nvCxnSpPr>
            <p:cNvPr id="13" name="Straight Connector 12">
              <a:extLst>
                <a:ext uri="{FF2B5EF4-FFF2-40B4-BE49-F238E27FC236}">
                  <a16:creationId xmlns:a16="http://schemas.microsoft.com/office/drawing/2014/main" id="{80961FCB-7C07-4D2A-AB67-A2BF5B936032}"/>
                </a:ext>
              </a:extLst>
            </p:cNvPr>
            <p:cNvCxnSpPr>
              <a:cxnSpLocks/>
            </p:cNvCxnSpPr>
            <p:nvPr/>
          </p:nvCxnSpPr>
          <p:spPr>
            <a:xfrm flipH="1">
              <a:off x="2687947" y="3388786"/>
              <a:ext cx="1490354" cy="0"/>
            </a:xfrm>
            <a:prstGeom prst="line">
              <a:avLst/>
            </a:prstGeom>
            <a:noFill/>
            <a:ln>
              <a:solidFill>
                <a:schemeClr val="bg1">
                  <a:lumMod val="75000"/>
                  <a:alpha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a:extLst>
                <a:ext uri="{FF2B5EF4-FFF2-40B4-BE49-F238E27FC236}">
                  <a16:creationId xmlns:a16="http://schemas.microsoft.com/office/drawing/2014/main" id="{7ED7CCF1-960F-48E3-9657-B53FFA156F39}"/>
                </a:ext>
              </a:extLst>
            </p:cNvPr>
            <p:cNvCxnSpPr>
              <a:cxnSpLocks/>
            </p:cNvCxnSpPr>
            <p:nvPr/>
          </p:nvCxnSpPr>
          <p:spPr>
            <a:xfrm>
              <a:off x="8013700" y="3388786"/>
              <a:ext cx="1447800" cy="0"/>
            </a:xfrm>
            <a:prstGeom prst="line">
              <a:avLst/>
            </a:prstGeom>
            <a:noFill/>
            <a:ln>
              <a:solidFill>
                <a:schemeClr val="bg1">
                  <a:lumMod val="75000"/>
                  <a:alpha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cxnSp>
      </p:grpSp>
      <p:grpSp>
        <p:nvGrpSpPr>
          <p:cNvPr id="15" name="Group 14">
            <a:extLst>
              <a:ext uri="{FF2B5EF4-FFF2-40B4-BE49-F238E27FC236}">
                <a16:creationId xmlns:a16="http://schemas.microsoft.com/office/drawing/2014/main" id="{C958B1F6-F819-43A1-88A1-8E129D7A77C5}"/>
              </a:ext>
            </a:extLst>
          </p:cNvPr>
          <p:cNvGrpSpPr/>
          <p:nvPr/>
        </p:nvGrpSpPr>
        <p:grpSpPr>
          <a:xfrm>
            <a:off x="1047523" y="2781541"/>
            <a:ext cx="2311400" cy="1125039"/>
            <a:chOff x="9666514" y="2921907"/>
            <a:chExt cx="2311400" cy="1125039"/>
          </a:xfrm>
        </p:grpSpPr>
        <p:sp>
          <p:nvSpPr>
            <p:cNvPr id="16" name="TextBox 15">
              <a:extLst>
                <a:ext uri="{FF2B5EF4-FFF2-40B4-BE49-F238E27FC236}">
                  <a16:creationId xmlns:a16="http://schemas.microsoft.com/office/drawing/2014/main" id="{DD99F2BA-8C07-4049-B4E6-6B17198947B9}"/>
                </a:ext>
              </a:extLst>
            </p:cNvPr>
            <p:cNvSpPr txBox="1"/>
            <p:nvPr/>
          </p:nvSpPr>
          <p:spPr>
            <a:xfrm>
              <a:off x="9666514" y="2921907"/>
              <a:ext cx="2311400" cy="338554"/>
            </a:xfrm>
            <a:prstGeom prst="rect">
              <a:avLst/>
            </a:prstGeom>
            <a:noFill/>
          </p:spPr>
          <p:txBody>
            <a:bodyPr wrap="square" rtlCol="0">
              <a:spAutoFit/>
            </a:bodyPr>
            <a:lstStyle>
              <a:defPPr>
                <a:defRPr lang="id-ID"/>
              </a:defPPr>
              <a:lvl1pPr algn="r">
                <a:defRPr sz="3200" b="1">
                  <a:gradFill flip="none" rotWithShape="1">
                    <a:gsLst>
                      <a:gs pos="0">
                        <a:schemeClr val="accent1"/>
                      </a:gs>
                      <a:gs pos="100000">
                        <a:schemeClr val="accent2"/>
                      </a:gs>
                    </a:gsLst>
                    <a:lin ang="0" scaled="1"/>
                    <a:tileRect/>
                  </a:gradFill>
                  <a:latin typeface="Rajdhani" panose="02000000000000000000" pitchFamily="2" charset="0"/>
                  <a:cs typeface="Rajdhani" panose="02000000000000000000" pitchFamily="2" charset="0"/>
                </a:defRPr>
              </a:lvl1pPr>
            </a:lstStyle>
            <a:p>
              <a:pPr algn="l"/>
              <a:r>
                <a:rPr lang="en-IN" sz="1600" dirty="0">
                  <a:solidFill>
                    <a:schemeClr val="accent6"/>
                  </a:solidFill>
                  <a:latin typeface="+mj-lt"/>
                </a:rPr>
                <a:t>ACTIVE INCOME</a:t>
              </a:r>
              <a:endParaRPr lang="en-US" sz="1600" dirty="0">
                <a:solidFill>
                  <a:schemeClr val="accent6"/>
                </a:solidFill>
                <a:latin typeface="+mj-lt"/>
              </a:endParaRPr>
            </a:p>
          </p:txBody>
        </p:sp>
        <p:sp>
          <p:nvSpPr>
            <p:cNvPr id="17" name="TextBox 16">
              <a:extLst>
                <a:ext uri="{FF2B5EF4-FFF2-40B4-BE49-F238E27FC236}">
                  <a16:creationId xmlns:a16="http://schemas.microsoft.com/office/drawing/2014/main" id="{9D14563A-6DD8-478A-B49E-A71194165408}"/>
                </a:ext>
              </a:extLst>
            </p:cNvPr>
            <p:cNvSpPr txBox="1"/>
            <p:nvPr/>
          </p:nvSpPr>
          <p:spPr>
            <a:xfrm>
              <a:off x="9666514" y="3202804"/>
              <a:ext cx="2252280" cy="844142"/>
            </a:xfrm>
            <a:prstGeom prst="rect">
              <a:avLst/>
            </a:prstGeom>
            <a:noFill/>
          </p:spPr>
          <p:txBody>
            <a:bodyPr wrap="square" rtlCol="0">
              <a:spAutoFit/>
            </a:bodyPr>
            <a:lstStyle>
              <a:defPPr>
                <a:defRPr lang="id-ID"/>
              </a:defPPr>
              <a:lvl1pPr>
                <a:lnSpc>
                  <a:spcPct val="120000"/>
                </a:lnSpc>
                <a:defRPr sz="1200">
                  <a:solidFill>
                    <a:schemeClr val="bg1">
                      <a:lumMod val="65000"/>
                    </a:schemeClr>
                  </a:solidFill>
                  <a:latin typeface="Segoe UI" panose="020B0502040204020203" pitchFamily="34" charset="0"/>
                  <a:cs typeface="Segoe UI" panose="020B0502040204020203" pitchFamily="34" charset="0"/>
                </a:defRPr>
              </a:lvl1pPr>
            </a:lstStyle>
            <a:p>
              <a:r>
                <a:rPr lang="en-US" sz="1400" dirty="0">
                  <a:solidFill>
                    <a:schemeClr val="bg1"/>
                  </a:solidFill>
                  <a:latin typeface="Arial" panose="020B0604020202020204" pitchFamily="34" charset="0"/>
                  <a:cs typeface="Arial" panose="020B0604020202020204" pitchFamily="34" charset="0"/>
                </a:rPr>
                <a:t>Active income, by referring people to the platform</a:t>
              </a:r>
            </a:p>
          </p:txBody>
        </p:sp>
      </p:grpSp>
      <p:grpSp>
        <p:nvGrpSpPr>
          <p:cNvPr id="18" name="Group 17">
            <a:extLst>
              <a:ext uri="{FF2B5EF4-FFF2-40B4-BE49-F238E27FC236}">
                <a16:creationId xmlns:a16="http://schemas.microsoft.com/office/drawing/2014/main" id="{EC224282-F5E1-4F41-9627-B356019475C7}"/>
              </a:ext>
            </a:extLst>
          </p:cNvPr>
          <p:cNvGrpSpPr/>
          <p:nvPr/>
        </p:nvGrpSpPr>
        <p:grpSpPr>
          <a:xfrm>
            <a:off x="976499" y="4496983"/>
            <a:ext cx="2311400" cy="1148146"/>
            <a:chOff x="9185462" y="3025155"/>
            <a:chExt cx="2311400" cy="1148146"/>
          </a:xfrm>
        </p:grpSpPr>
        <p:sp>
          <p:nvSpPr>
            <p:cNvPr id="19" name="TextBox 18">
              <a:extLst>
                <a:ext uri="{FF2B5EF4-FFF2-40B4-BE49-F238E27FC236}">
                  <a16:creationId xmlns:a16="http://schemas.microsoft.com/office/drawing/2014/main" id="{1B14C842-6382-42E1-B988-20861B719FDF}"/>
                </a:ext>
              </a:extLst>
            </p:cNvPr>
            <p:cNvSpPr txBox="1"/>
            <p:nvPr/>
          </p:nvSpPr>
          <p:spPr>
            <a:xfrm>
              <a:off x="9185462" y="3025155"/>
              <a:ext cx="2311400" cy="338554"/>
            </a:xfrm>
            <a:prstGeom prst="rect">
              <a:avLst/>
            </a:prstGeom>
            <a:noFill/>
          </p:spPr>
          <p:txBody>
            <a:bodyPr wrap="square" rtlCol="0">
              <a:spAutoFit/>
            </a:bodyPr>
            <a:lstStyle>
              <a:defPPr>
                <a:defRPr lang="en-US"/>
              </a:defPPr>
              <a:lvl1pPr algn="r">
                <a:defRPr sz="1600" b="1">
                  <a:solidFill>
                    <a:schemeClr val="accent6"/>
                  </a:solidFill>
                  <a:latin typeface="+mj-lt"/>
                  <a:cs typeface="Rajdhani" panose="02000000000000000000" pitchFamily="2" charset="0"/>
                </a:defRPr>
              </a:lvl1pPr>
            </a:lstStyle>
            <a:p>
              <a:pPr algn="l"/>
              <a:r>
                <a:rPr lang="en-US" dirty="0"/>
                <a:t> Spillover</a:t>
              </a:r>
            </a:p>
          </p:txBody>
        </p:sp>
        <p:sp>
          <p:nvSpPr>
            <p:cNvPr id="20" name="TextBox 19">
              <a:extLst>
                <a:ext uri="{FF2B5EF4-FFF2-40B4-BE49-F238E27FC236}">
                  <a16:creationId xmlns:a16="http://schemas.microsoft.com/office/drawing/2014/main" id="{23EF209E-2159-4157-A22C-9137AC7D7D81}"/>
                </a:ext>
              </a:extLst>
            </p:cNvPr>
            <p:cNvSpPr txBox="1"/>
            <p:nvPr/>
          </p:nvSpPr>
          <p:spPr>
            <a:xfrm>
              <a:off x="9238730" y="3329159"/>
              <a:ext cx="2143352" cy="844142"/>
            </a:xfrm>
            <a:prstGeom prst="rect">
              <a:avLst/>
            </a:prstGeom>
            <a:noFill/>
          </p:spPr>
          <p:txBody>
            <a:bodyPr wrap="square" rtlCol="0">
              <a:spAutoFit/>
            </a:bodyPr>
            <a:lstStyle>
              <a:defPPr>
                <a:defRPr lang="en-US"/>
              </a:defPPr>
              <a:lvl1pPr algn="r">
                <a:lnSpc>
                  <a:spcPct val="120000"/>
                </a:lnSpc>
                <a:defRPr sz="1200">
                  <a:solidFill>
                    <a:schemeClr val="bg1">
                      <a:lumMod val="65000"/>
                    </a:schemeClr>
                  </a:solidFill>
                  <a:cs typeface="Segoe UI" panose="020B0502040204020203" pitchFamily="34" charset="0"/>
                </a:defRPr>
              </a:lvl1pPr>
            </a:lstStyle>
            <a:p>
              <a:pPr algn="l"/>
              <a:r>
                <a:rPr lang="en-US" sz="1400" dirty="0">
                  <a:solidFill>
                    <a:schemeClr val="bg1"/>
                  </a:solidFill>
                  <a:latin typeface="Arial" panose="020B0604020202020204" pitchFamily="34" charset="0"/>
                  <a:cs typeface="Arial" panose="020B0604020202020204" pitchFamily="34" charset="0"/>
                </a:rPr>
                <a:t>From you earn from upline and downline effort.</a:t>
              </a:r>
            </a:p>
          </p:txBody>
        </p:sp>
      </p:grpSp>
      <p:grpSp>
        <p:nvGrpSpPr>
          <p:cNvPr id="33" name="Group 32">
            <a:extLst>
              <a:ext uri="{FF2B5EF4-FFF2-40B4-BE49-F238E27FC236}">
                <a16:creationId xmlns:a16="http://schemas.microsoft.com/office/drawing/2014/main" id="{22E77311-7645-488E-8A1E-8588434EC2A0}"/>
              </a:ext>
            </a:extLst>
          </p:cNvPr>
          <p:cNvGrpSpPr/>
          <p:nvPr/>
        </p:nvGrpSpPr>
        <p:grpSpPr>
          <a:xfrm flipH="1">
            <a:off x="9087122" y="2826679"/>
            <a:ext cx="3181814" cy="864946"/>
            <a:chOff x="8778933" y="3014673"/>
            <a:chExt cx="3181814" cy="864946"/>
          </a:xfrm>
        </p:grpSpPr>
        <p:sp>
          <p:nvSpPr>
            <p:cNvPr id="34" name="TextBox 33">
              <a:extLst>
                <a:ext uri="{FF2B5EF4-FFF2-40B4-BE49-F238E27FC236}">
                  <a16:creationId xmlns:a16="http://schemas.microsoft.com/office/drawing/2014/main" id="{6998EF1B-4EA0-41F1-99C4-CC3E1D667B6B}"/>
                </a:ext>
              </a:extLst>
            </p:cNvPr>
            <p:cNvSpPr txBox="1"/>
            <p:nvPr/>
          </p:nvSpPr>
          <p:spPr>
            <a:xfrm>
              <a:off x="8778933" y="3014673"/>
              <a:ext cx="3181814" cy="338554"/>
            </a:xfrm>
            <a:prstGeom prst="rect">
              <a:avLst/>
            </a:prstGeom>
            <a:noFill/>
          </p:spPr>
          <p:txBody>
            <a:bodyPr wrap="square" rtlCol="0">
              <a:spAutoFit/>
            </a:bodyPr>
            <a:lstStyle>
              <a:defPPr>
                <a:defRPr lang="en-US"/>
              </a:defPPr>
              <a:lvl1pPr>
                <a:defRPr sz="1600" b="1">
                  <a:solidFill>
                    <a:schemeClr val="accent6"/>
                  </a:solidFill>
                  <a:latin typeface="+mj-lt"/>
                  <a:cs typeface="Rajdhani" panose="02000000000000000000" pitchFamily="2" charset="0"/>
                </a:defRPr>
              </a:lvl1pPr>
            </a:lstStyle>
            <a:p>
              <a:r>
                <a:rPr lang="en-IN" dirty="0"/>
                <a:t>Token Appreciation</a:t>
              </a:r>
              <a:endParaRPr lang="en-US" dirty="0"/>
            </a:p>
          </p:txBody>
        </p:sp>
        <p:sp>
          <p:nvSpPr>
            <p:cNvPr id="35" name="TextBox 34">
              <a:extLst>
                <a:ext uri="{FF2B5EF4-FFF2-40B4-BE49-F238E27FC236}">
                  <a16:creationId xmlns:a16="http://schemas.microsoft.com/office/drawing/2014/main" id="{8514B978-7D9B-41F1-82DD-999D25A2D614}"/>
                </a:ext>
              </a:extLst>
            </p:cNvPr>
            <p:cNvSpPr txBox="1"/>
            <p:nvPr/>
          </p:nvSpPr>
          <p:spPr>
            <a:xfrm>
              <a:off x="10031665" y="3294009"/>
              <a:ext cx="1901372" cy="585610"/>
            </a:xfrm>
            <a:prstGeom prst="rect">
              <a:avLst/>
            </a:prstGeom>
            <a:noFill/>
          </p:spPr>
          <p:txBody>
            <a:bodyPr wrap="square" rtlCol="0">
              <a:spAutoFit/>
            </a:bodyPr>
            <a:lstStyle>
              <a:defPPr>
                <a:defRPr lang="en-US"/>
              </a:defPPr>
              <a:lvl1pPr algn="r">
                <a:lnSpc>
                  <a:spcPct val="120000"/>
                </a:lnSpc>
                <a:defRPr sz="1200">
                  <a:solidFill>
                    <a:schemeClr val="bg1">
                      <a:lumMod val="65000"/>
                    </a:schemeClr>
                  </a:solidFill>
                  <a:cs typeface="Segoe UI" panose="020B0502040204020203" pitchFamily="34" charset="0"/>
                </a:defRPr>
              </a:lvl1pPr>
            </a:lstStyle>
            <a:p>
              <a:pPr algn="l"/>
              <a:r>
                <a:rPr lang="en-US" sz="1400" dirty="0">
                  <a:solidFill>
                    <a:schemeClr val="bg1"/>
                  </a:solidFill>
                  <a:latin typeface="Arial" panose="020B0604020202020204" pitchFamily="34" charset="0"/>
                  <a:cs typeface="Arial" panose="020B0604020202020204" pitchFamily="34" charset="0"/>
                </a:rPr>
                <a:t>If token price rises you earn</a:t>
              </a:r>
            </a:p>
          </p:txBody>
        </p:sp>
      </p:grpSp>
      <p:grpSp>
        <p:nvGrpSpPr>
          <p:cNvPr id="36" name="Group 35">
            <a:extLst>
              <a:ext uri="{FF2B5EF4-FFF2-40B4-BE49-F238E27FC236}">
                <a16:creationId xmlns:a16="http://schemas.microsoft.com/office/drawing/2014/main" id="{E5515912-A6BD-4DB1-AEB0-AD8D76A78FDD}"/>
              </a:ext>
            </a:extLst>
          </p:cNvPr>
          <p:cNvGrpSpPr/>
          <p:nvPr/>
        </p:nvGrpSpPr>
        <p:grpSpPr>
          <a:xfrm flipH="1">
            <a:off x="9107025" y="4650053"/>
            <a:ext cx="2691398" cy="603374"/>
            <a:chOff x="9265491" y="3178225"/>
            <a:chExt cx="2691398" cy="603374"/>
          </a:xfrm>
        </p:grpSpPr>
        <p:sp>
          <p:nvSpPr>
            <p:cNvPr id="37" name="TextBox 36">
              <a:extLst>
                <a:ext uri="{FF2B5EF4-FFF2-40B4-BE49-F238E27FC236}">
                  <a16:creationId xmlns:a16="http://schemas.microsoft.com/office/drawing/2014/main" id="{D1379EF5-14DE-4C02-B8C3-F3D7CF431F7E}"/>
                </a:ext>
              </a:extLst>
            </p:cNvPr>
            <p:cNvSpPr txBox="1"/>
            <p:nvPr/>
          </p:nvSpPr>
          <p:spPr>
            <a:xfrm>
              <a:off x="9265491" y="3178225"/>
              <a:ext cx="2691398" cy="338554"/>
            </a:xfrm>
            <a:prstGeom prst="rect">
              <a:avLst/>
            </a:prstGeom>
            <a:noFill/>
          </p:spPr>
          <p:txBody>
            <a:bodyPr wrap="square" rtlCol="0">
              <a:spAutoFit/>
            </a:bodyPr>
            <a:lstStyle>
              <a:defPPr>
                <a:defRPr lang="en-US"/>
              </a:defPPr>
              <a:lvl1pPr>
                <a:defRPr sz="1600" b="1">
                  <a:solidFill>
                    <a:schemeClr val="accent6"/>
                  </a:solidFill>
                  <a:latin typeface="+mj-lt"/>
                  <a:cs typeface="Rajdhani" panose="02000000000000000000" pitchFamily="2" charset="0"/>
                </a:defRPr>
              </a:lvl1pPr>
            </a:lstStyle>
            <a:p>
              <a:r>
                <a:rPr lang="en-US" dirty="0"/>
                <a:t>STAKING REWARDS</a:t>
              </a:r>
            </a:p>
          </p:txBody>
        </p:sp>
        <p:sp>
          <p:nvSpPr>
            <p:cNvPr id="38" name="TextBox 37">
              <a:extLst>
                <a:ext uri="{FF2B5EF4-FFF2-40B4-BE49-F238E27FC236}">
                  <a16:creationId xmlns:a16="http://schemas.microsoft.com/office/drawing/2014/main" id="{E6C64795-2D64-4DBF-B1DB-EDCDB25B7294}"/>
                </a:ext>
              </a:extLst>
            </p:cNvPr>
            <p:cNvSpPr txBox="1"/>
            <p:nvPr/>
          </p:nvSpPr>
          <p:spPr>
            <a:xfrm>
              <a:off x="9677789" y="3454522"/>
              <a:ext cx="2242153" cy="327077"/>
            </a:xfrm>
            <a:prstGeom prst="rect">
              <a:avLst/>
            </a:prstGeom>
            <a:noFill/>
          </p:spPr>
          <p:txBody>
            <a:bodyPr wrap="square" rtlCol="0">
              <a:spAutoFit/>
            </a:bodyPr>
            <a:lstStyle>
              <a:defPPr>
                <a:defRPr lang="en-US"/>
              </a:defPPr>
              <a:lvl1pPr>
                <a:lnSpc>
                  <a:spcPct val="120000"/>
                </a:lnSpc>
                <a:defRPr sz="1200">
                  <a:solidFill>
                    <a:schemeClr val="bg1">
                      <a:lumMod val="65000"/>
                    </a:schemeClr>
                  </a:solidFill>
                  <a:cs typeface="Segoe UI" panose="020B0502040204020203" pitchFamily="34" charset="0"/>
                </a:defRPr>
              </a:lvl1pPr>
            </a:lstStyle>
            <a:p>
              <a:r>
                <a:rPr lang="en-US" sz="1400" dirty="0">
                  <a:solidFill>
                    <a:schemeClr val="bg1"/>
                  </a:solidFill>
                  <a:latin typeface="Arial" panose="020B0604020202020204" pitchFamily="34" charset="0"/>
                  <a:cs typeface="Arial" panose="020B0604020202020204" pitchFamily="34" charset="0"/>
                </a:rPr>
                <a:t>Stake and earn daily.</a:t>
              </a:r>
            </a:p>
          </p:txBody>
        </p:sp>
      </p:grpSp>
      <p:pic>
        <p:nvPicPr>
          <p:cNvPr id="3" name="Picture 2" descr="A green lit up coin&#10;&#10;AI-generated content may be incorrect.">
            <a:extLst>
              <a:ext uri="{FF2B5EF4-FFF2-40B4-BE49-F238E27FC236}">
                <a16:creationId xmlns:a16="http://schemas.microsoft.com/office/drawing/2014/main" id="{0B8D6066-94FE-3383-4A07-2481F03D50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4" name="TextBox 3">
            <a:extLst>
              <a:ext uri="{FF2B5EF4-FFF2-40B4-BE49-F238E27FC236}">
                <a16:creationId xmlns:a16="http://schemas.microsoft.com/office/drawing/2014/main" id="{B0393843-B034-6925-90DE-F55B4D8D1B03}"/>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24" name="TextBox 23">
            <a:extLst>
              <a:ext uri="{FF2B5EF4-FFF2-40B4-BE49-F238E27FC236}">
                <a16:creationId xmlns:a16="http://schemas.microsoft.com/office/drawing/2014/main" id="{E9E60B63-D86D-D039-D597-74206821B695}"/>
              </a:ext>
            </a:extLst>
          </p:cNvPr>
          <p:cNvSpPr txBox="1"/>
          <p:nvPr/>
        </p:nvSpPr>
        <p:spPr>
          <a:xfrm>
            <a:off x="3571158" y="928338"/>
            <a:ext cx="6096000" cy="646331"/>
          </a:xfrm>
          <a:prstGeom prst="rect">
            <a:avLst/>
          </a:prstGeom>
          <a:noFill/>
        </p:spPr>
        <p:txBody>
          <a:bodyPr wrap="square">
            <a:spAutoFit/>
          </a:bodyPr>
          <a:lstStyle/>
          <a:p>
            <a:r>
              <a:rPr lang="en-IN" sz="3600" b="1" dirty="0">
                <a:solidFill>
                  <a:schemeClr val="bg1"/>
                </a:solidFill>
                <a:latin typeface="+mj-lt"/>
              </a:rPr>
              <a:t>4 WAYS </a:t>
            </a:r>
            <a:r>
              <a:rPr lang="en-IN" sz="3600" b="1" dirty="0">
                <a:solidFill>
                  <a:schemeClr val="accent6"/>
                </a:solidFill>
                <a:latin typeface="+mj-lt"/>
              </a:rPr>
              <a:t>TO EARN</a:t>
            </a:r>
          </a:p>
        </p:txBody>
      </p:sp>
      <p:pic>
        <p:nvPicPr>
          <p:cNvPr id="26" name="Picture 25" descr="A green lit up coin&#10;&#10;AI-generated content may be incorrect.">
            <a:extLst>
              <a:ext uri="{FF2B5EF4-FFF2-40B4-BE49-F238E27FC236}">
                <a16:creationId xmlns:a16="http://schemas.microsoft.com/office/drawing/2014/main" id="{F7FF3A7C-E434-AE5F-31A8-5C293BF302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1695" y="1990661"/>
            <a:ext cx="4664677" cy="4664677"/>
          </a:xfrm>
          <a:prstGeom prst="rect">
            <a:avLst/>
          </a:prstGeom>
        </p:spPr>
      </p:pic>
    </p:spTree>
    <p:extLst>
      <p:ext uri="{BB962C8B-B14F-4D97-AF65-F5344CB8AC3E}">
        <p14:creationId xmlns:p14="http://schemas.microsoft.com/office/powerpoint/2010/main" val="228598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AA13F-D59C-01D4-720A-623638B55FB6}"/>
            </a:ext>
          </a:extLst>
        </p:cNvPr>
        <p:cNvGrpSpPr/>
        <p:nvPr/>
      </p:nvGrpSpPr>
      <p:grpSpPr>
        <a:xfrm>
          <a:off x="0" y="0"/>
          <a:ext cx="0" cy="0"/>
          <a:chOff x="0" y="0"/>
          <a:chExt cx="0" cy="0"/>
        </a:xfrm>
      </p:grpSpPr>
      <p:pic>
        <p:nvPicPr>
          <p:cNvPr id="4" name="Picture 3" descr="Green lights in a black background&#10;&#10;AI-generated content may be incorrect.">
            <a:extLst>
              <a:ext uri="{FF2B5EF4-FFF2-40B4-BE49-F238E27FC236}">
                <a16:creationId xmlns:a16="http://schemas.microsoft.com/office/drawing/2014/main" id="{50D1280F-F793-D4AA-7DB3-0AE5A5D824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2"/>
            <a:ext cx="12191999" cy="6841066"/>
          </a:xfrm>
          <a:prstGeom prst="rect">
            <a:avLst/>
          </a:prstGeom>
        </p:spPr>
      </p:pic>
      <p:sp>
        <p:nvSpPr>
          <p:cNvPr id="5" name="Rectangle 4">
            <a:extLst>
              <a:ext uri="{FF2B5EF4-FFF2-40B4-BE49-F238E27FC236}">
                <a16:creationId xmlns:a16="http://schemas.microsoft.com/office/drawing/2014/main" id="{AD7841AE-0A92-FC2A-0F2F-8F945043FEB6}"/>
              </a:ext>
            </a:extLst>
          </p:cNvPr>
          <p:cNvSpPr/>
          <p:nvPr/>
        </p:nvSpPr>
        <p:spPr>
          <a:xfrm flipH="1">
            <a:off x="-2" y="-901"/>
            <a:ext cx="12192001" cy="6858000"/>
          </a:xfrm>
          <a:prstGeom prst="rect">
            <a:avLst/>
          </a:prstGeom>
          <a:solidFill>
            <a:schemeClr val="tx1">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pic>
        <p:nvPicPr>
          <p:cNvPr id="15" name="Picture 14" descr="A green keyhole with hexagons and numbers&#10;&#10;AI-generated content may be incorrect.">
            <a:extLst>
              <a:ext uri="{FF2B5EF4-FFF2-40B4-BE49-F238E27FC236}">
                <a16:creationId xmlns:a16="http://schemas.microsoft.com/office/drawing/2014/main" id="{7A7B9E09-5461-3F08-223A-4D208C11CD09}"/>
              </a:ext>
            </a:extLst>
          </p:cNvPr>
          <p:cNvPicPr>
            <a:picLocks noChangeAspect="1"/>
          </p:cNvPicPr>
          <p:nvPr/>
        </p:nvPicPr>
        <p:blipFill>
          <a:blip r:embed="rId4">
            <a:alphaModFix amt="23000"/>
            <a:extLst>
              <a:ext uri="{28A0092B-C50C-407E-A947-70E740481C1C}">
                <a14:useLocalDpi xmlns:a14="http://schemas.microsoft.com/office/drawing/2010/main" val="0"/>
              </a:ext>
            </a:extLst>
          </a:blip>
          <a:srcRect t="9476" b="17680"/>
          <a:stretch>
            <a:fillRect/>
          </a:stretch>
        </p:blipFill>
        <p:spPr>
          <a:xfrm>
            <a:off x="0" y="-19637"/>
            <a:ext cx="12191997" cy="6877638"/>
          </a:xfrm>
          <a:prstGeom prst="rect">
            <a:avLst/>
          </a:prstGeom>
        </p:spPr>
      </p:pic>
      <p:sp>
        <p:nvSpPr>
          <p:cNvPr id="16" name="TextBox 15">
            <a:extLst>
              <a:ext uri="{FF2B5EF4-FFF2-40B4-BE49-F238E27FC236}">
                <a16:creationId xmlns:a16="http://schemas.microsoft.com/office/drawing/2014/main" id="{4FE79272-F5DD-7C54-623C-50F06E3AAFF1}"/>
              </a:ext>
            </a:extLst>
          </p:cNvPr>
          <p:cNvSpPr txBox="1"/>
          <p:nvPr/>
        </p:nvSpPr>
        <p:spPr>
          <a:xfrm>
            <a:off x="1954264" y="576929"/>
            <a:ext cx="8304728" cy="707886"/>
          </a:xfrm>
          <a:prstGeom prst="rect">
            <a:avLst/>
          </a:prstGeom>
        </p:spPr>
        <p:txBody>
          <a:bodyPr wrap="square" rtlCol="0" anchor="b">
            <a:spAutoFit/>
          </a:bodyPr>
          <a:lstStyle/>
          <a:p>
            <a:pPr algn="ctr"/>
            <a:r>
              <a:rPr lang="en-US" sz="4000" b="1" dirty="0">
                <a:solidFill>
                  <a:schemeClr val="bg1"/>
                </a:solidFill>
                <a:latin typeface="+mj-lt"/>
              </a:rPr>
              <a:t>XSYNERGY </a:t>
            </a:r>
            <a:r>
              <a:rPr lang="en-IN" sz="4000" b="1" dirty="0">
                <a:solidFill>
                  <a:schemeClr val="accent6"/>
                </a:solidFill>
                <a:latin typeface="+mj-lt"/>
              </a:rPr>
              <a:t>VAULT &amp;</a:t>
            </a:r>
            <a:r>
              <a:rPr lang="en-IN" sz="4000" b="1" dirty="0">
                <a:solidFill>
                  <a:schemeClr val="bg1"/>
                </a:solidFill>
                <a:latin typeface="+mj-lt"/>
              </a:rPr>
              <a:t> APY</a:t>
            </a:r>
            <a:endParaRPr lang="en-ID" sz="4000" b="1" dirty="0">
              <a:solidFill>
                <a:schemeClr val="bg1"/>
              </a:solidFill>
              <a:latin typeface="+mj-lt"/>
            </a:endParaRPr>
          </a:p>
        </p:txBody>
      </p:sp>
      <p:pic>
        <p:nvPicPr>
          <p:cNvPr id="3" name="Picture 2" descr="A green lit up coin&#10;&#10;AI-generated content may be incorrect.">
            <a:extLst>
              <a:ext uri="{FF2B5EF4-FFF2-40B4-BE49-F238E27FC236}">
                <a16:creationId xmlns:a16="http://schemas.microsoft.com/office/drawing/2014/main" id="{55589D6D-113B-3806-E04A-68760F782C0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363" y="125617"/>
            <a:ext cx="868218" cy="868218"/>
          </a:xfrm>
          <a:prstGeom prst="rect">
            <a:avLst/>
          </a:prstGeom>
        </p:spPr>
      </p:pic>
      <p:sp>
        <p:nvSpPr>
          <p:cNvPr id="2" name="TextBox 1">
            <a:extLst>
              <a:ext uri="{FF2B5EF4-FFF2-40B4-BE49-F238E27FC236}">
                <a16:creationId xmlns:a16="http://schemas.microsoft.com/office/drawing/2014/main" id="{3269CD92-F38C-50C1-ED5C-9234E3F7EA5C}"/>
              </a:ext>
            </a:extLst>
          </p:cNvPr>
          <p:cNvSpPr txBox="1"/>
          <p:nvPr/>
        </p:nvSpPr>
        <p:spPr>
          <a:xfrm>
            <a:off x="129304" y="6516839"/>
            <a:ext cx="2091381" cy="276999"/>
          </a:xfrm>
          <a:prstGeom prst="rect">
            <a:avLst/>
          </a:prstGeom>
          <a:noFill/>
        </p:spPr>
        <p:txBody>
          <a:bodyPr wrap="square" rtlCol="0">
            <a:spAutoFit/>
          </a:bodyPr>
          <a:lstStyle/>
          <a:p>
            <a:pPr algn="l"/>
            <a:r>
              <a:rPr lang="en-US" sz="1200" b="1" kern="1200" spc="0" dirty="0">
                <a:solidFill>
                  <a:schemeClr val="accent6"/>
                </a:solidFill>
                <a:latin typeface="+mj-lt"/>
                <a:ea typeface="+mn-ea"/>
                <a:cs typeface="+mn-cs"/>
              </a:rPr>
              <a:t>www.</a:t>
            </a:r>
            <a:r>
              <a:rPr lang="en-IN" sz="1200" b="1" kern="1200" spc="0" dirty="0">
                <a:solidFill>
                  <a:schemeClr val="accent6"/>
                </a:solidFill>
                <a:latin typeface="+mj-lt"/>
                <a:ea typeface="+mn-ea"/>
                <a:cs typeface="+mn-cs"/>
              </a:rPr>
              <a:t>xsynergy.io</a:t>
            </a:r>
            <a:endParaRPr lang="id-ID" sz="1200" b="1" kern="1200" spc="0" dirty="0">
              <a:solidFill>
                <a:schemeClr val="accent6"/>
              </a:solidFill>
              <a:latin typeface="+mj-lt"/>
              <a:ea typeface="+mn-ea"/>
              <a:cs typeface="+mn-cs"/>
            </a:endParaRPr>
          </a:p>
        </p:txBody>
      </p:sp>
      <p:sp>
        <p:nvSpPr>
          <p:cNvPr id="9" name="TextBox 8">
            <a:extLst>
              <a:ext uri="{FF2B5EF4-FFF2-40B4-BE49-F238E27FC236}">
                <a16:creationId xmlns:a16="http://schemas.microsoft.com/office/drawing/2014/main" id="{61C0CFC4-7A24-EDEF-EABE-1FA13796045B}"/>
              </a:ext>
            </a:extLst>
          </p:cNvPr>
          <p:cNvSpPr txBox="1"/>
          <p:nvPr/>
        </p:nvSpPr>
        <p:spPr>
          <a:xfrm>
            <a:off x="8602938" y="137356"/>
            <a:ext cx="3613187" cy="338554"/>
          </a:xfrm>
          <a:prstGeom prst="rect">
            <a:avLst/>
          </a:prstGeom>
          <a:noFill/>
        </p:spPr>
        <p:txBody>
          <a:bodyPr wrap="square">
            <a:spAutoFit/>
          </a:bodyPr>
          <a:lstStyle/>
          <a:p>
            <a:r>
              <a:rPr lang="en-IN" sz="1600" b="1" dirty="0">
                <a:solidFill>
                  <a:schemeClr val="accent6"/>
                </a:solidFill>
                <a:latin typeface="+mj-lt"/>
              </a:rPr>
              <a:t>Let’s Multiply </a:t>
            </a:r>
            <a:r>
              <a:rPr lang="en-IN" sz="1600" b="1" dirty="0">
                <a:solidFill>
                  <a:schemeClr val="bg1"/>
                </a:solidFill>
                <a:latin typeface="+mj-lt"/>
              </a:rPr>
              <a:t>Your Rewards</a:t>
            </a:r>
          </a:p>
        </p:txBody>
      </p:sp>
      <p:sp>
        <p:nvSpPr>
          <p:cNvPr id="17" name="Rectangle 16">
            <a:extLst>
              <a:ext uri="{FF2B5EF4-FFF2-40B4-BE49-F238E27FC236}">
                <a16:creationId xmlns:a16="http://schemas.microsoft.com/office/drawing/2014/main" id="{C3E90C14-1A63-B38A-FB20-1DF8C15765CE}"/>
              </a:ext>
            </a:extLst>
          </p:cNvPr>
          <p:cNvSpPr/>
          <p:nvPr/>
        </p:nvSpPr>
        <p:spPr>
          <a:xfrm>
            <a:off x="498764" y="2601877"/>
            <a:ext cx="11317415" cy="3638072"/>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6" name="Table 5">
            <a:extLst>
              <a:ext uri="{FF2B5EF4-FFF2-40B4-BE49-F238E27FC236}">
                <a16:creationId xmlns:a16="http://schemas.microsoft.com/office/drawing/2014/main" id="{9F18D61F-BAEC-9765-8A45-A7F0203336A0}"/>
              </a:ext>
            </a:extLst>
          </p:cNvPr>
          <p:cNvGraphicFramePr>
            <a:graphicFrameLocks noGrp="1"/>
          </p:cNvGraphicFramePr>
          <p:nvPr>
            <p:extLst>
              <p:ext uri="{D42A27DB-BD31-4B8C-83A1-F6EECF244321}">
                <p14:modId xmlns:p14="http://schemas.microsoft.com/office/powerpoint/2010/main" val="440955589"/>
              </p:ext>
            </p:extLst>
          </p:nvPr>
        </p:nvGraphicFramePr>
        <p:xfrm>
          <a:off x="498764" y="2601335"/>
          <a:ext cx="11317415" cy="3870078"/>
        </p:xfrm>
        <a:graphic>
          <a:graphicData uri="http://schemas.openxmlformats.org/drawingml/2006/table">
            <a:tbl>
              <a:tblPr firstRow="1" bandRow="1">
                <a:tableStyleId>{E8B1032C-EA38-4F05-BA0D-38AFFFC7BED3}</a:tableStyleId>
              </a:tblPr>
              <a:tblGrid>
                <a:gridCol w="2282221">
                  <a:extLst>
                    <a:ext uri="{9D8B030D-6E8A-4147-A177-3AD203B41FA5}">
                      <a16:colId xmlns:a16="http://schemas.microsoft.com/office/drawing/2014/main" val="3121714536"/>
                    </a:ext>
                  </a:extLst>
                </a:gridCol>
                <a:gridCol w="2337388">
                  <a:extLst>
                    <a:ext uri="{9D8B030D-6E8A-4147-A177-3AD203B41FA5}">
                      <a16:colId xmlns:a16="http://schemas.microsoft.com/office/drawing/2014/main" val="3212096320"/>
                    </a:ext>
                  </a:extLst>
                </a:gridCol>
                <a:gridCol w="2816835">
                  <a:extLst>
                    <a:ext uri="{9D8B030D-6E8A-4147-A177-3AD203B41FA5}">
                      <a16:colId xmlns:a16="http://schemas.microsoft.com/office/drawing/2014/main" val="4068632567"/>
                    </a:ext>
                  </a:extLst>
                </a:gridCol>
                <a:gridCol w="1833474">
                  <a:extLst>
                    <a:ext uri="{9D8B030D-6E8A-4147-A177-3AD203B41FA5}">
                      <a16:colId xmlns:a16="http://schemas.microsoft.com/office/drawing/2014/main" val="163715673"/>
                    </a:ext>
                  </a:extLst>
                </a:gridCol>
                <a:gridCol w="2047497">
                  <a:extLst>
                    <a:ext uri="{9D8B030D-6E8A-4147-A177-3AD203B41FA5}">
                      <a16:colId xmlns:a16="http://schemas.microsoft.com/office/drawing/2014/main" val="3070907641"/>
                    </a:ext>
                  </a:extLst>
                </a:gridCol>
              </a:tblGrid>
              <a:tr h="695306">
                <a:tc>
                  <a:txBody>
                    <a:bodyPr/>
                    <a:lstStyle/>
                    <a:p>
                      <a:pPr algn="ctr">
                        <a:buNone/>
                      </a:pPr>
                      <a:r>
                        <a:rPr lang="en-IN" sz="2000" b="1" kern="1200" dirty="0">
                          <a:solidFill>
                            <a:schemeClr val="bg1"/>
                          </a:solidFill>
                          <a:latin typeface="Arial" panose="020B0604020202020204" pitchFamily="34" charset="0"/>
                          <a:ea typeface="+mn-ea"/>
                          <a:cs typeface="Arial" panose="020B0604020202020204" pitchFamily="34" charset="0"/>
                        </a:rPr>
                        <a:t>TIER</a:t>
                      </a:r>
                    </a:p>
                  </a:txBody>
                  <a:tcPr anchor="ctr"/>
                </a:tc>
                <a:tc>
                  <a:txBody>
                    <a:bodyPr/>
                    <a:lstStyle/>
                    <a:p>
                      <a:pPr algn="ctr">
                        <a:buNone/>
                      </a:pPr>
                      <a:r>
                        <a:rPr lang="en-IN" sz="2000" b="1" kern="1200" dirty="0">
                          <a:solidFill>
                            <a:schemeClr val="bg1"/>
                          </a:solidFill>
                          <a:latin typeface="Arial" panose="020B0604020202020204" pitchFamily="34" charset="0"/>
                          <a:ea typeface="+mn-ea"/>
                          <a:cs typeface="Arial" panose="020B0604020202020204" pitchFamily="34" charset="0"/>
                        </a:rPr>
                        <a:t>SLOT LEVEL</a:t>
                      </a:r>
                    </a:p>
                  </a:txBody>
                  <a:tcPr anchor="ctr"/>
                </a:tc>
                <a:tc>
                  <a:txBody>
                    <a:bodyPr/>
                    <a:lstStyle/>
                    <a:p>
                      <a:pPr algn="ctr">
                        <a:buNone/>
                      </a:pPr>
                      <a:r>
                        <a:rPr lang="en-IN" sz="2000" b="1" kern="1200" dirty="0">
                          <a:solidFill>
                            <a:schemeClr val="bg1"/>
                          </a:solidFill>
                          <a:latin typeface="Arial" panose="020B0604020202020204" pitchFamily="34" charset="0"/>
                          <a:ea typeface="+mn-ea"/>
                          <a:cs typeface="Arial" panose="020B0604020202020204" pitchFamily="34" charset="0"/>
                        </a:rPr>
                        <a:t>LOCK DURATION</a:t>
                      </a:r>
                    </a:p>
                  </a:txBody>
                  <a:tcPr anchor="ctr"/>
                </a:tc>
                <a:tc>
                  <a:txBody>
                    <a:bodyPr/>
                    <a:lstStyle/>
                    <a:p>
                      <a:pPr algn="ctr">
                        <a:buNone/>
                      </a:pPr>
                      <a:r>
                        <a:rPr lang="en-IN" sz="2000" b="1" kern="1200" dirty="0">
                          <a:solidFill>
                            <a:schemeClr val="bg1"/>
                          </a:solidFill>
                          <a:latin typeface="Arial" panose="020B0604020202020204" pitchFamily="34" charset="0"/>
                          <a:ea typeface="+mn-ea"/>
                          <a:cs typeface="Arial" panose="020B0604020202020204" pitchFamily="34" charset="0"/>
                        </a:rPr>
                        <a:t>APY</a:t>
                      </a:r>
                    </a:p>
                  </a:txBody>
                  <a:tcPr anchor="ctr"/>
                </a:tc>
                <a:tc>
                  <a:txBody>
                    <a:bodyPr/>
                    <a:lstStyle/>
                    <a:p>
                      <a:pPr algn="ctr">
                        <a:buNone/>
                      </a:pPr>
                      <a:r>
                        <a:rPr lang="en-IN" sz="2000" b="1" kern="1200" dirty="0">
                          <a:solidFill>
                            <a:schemeClr val="bg1"/>
                          </a:solidFill>
                          <a:latin typeface="Arial" panose="020B0604020202020204" pitchFamily="34" charset="0"/>
                          <a:ea typeface="+mn-ea"/>
                          <a:cs typeface="Arial" panose="020B0604020202020204" pitchFamily="34" charset="0"/>
                        </a:rPr>
                        <a:t>MAX ROI</a:t>
                      </a:r>
                    </a:p>
                  </a:txBody>
                  <a:tcPr anchor="ctr"/>
                </a:tc>
                <a:extLst>
                  <a:ext uri="{0D108BD9-81ED-4DB2-BD59-A6C34878D82A}">
                    <a16:rowId xmlns:a16="http://schemas.microsoft.com/office/drawing/2014/main" val="1938135931"/>
                  </a:ext>
                </a:extLst>
              </a:tr>
              <a:tr h="590528">
                <a:tc>
                  <a:txBody>
                    <a:bodyPr/>
                    <a:lstStyle/>
                    <a:p>
                      <a:pPr algn="ctr"/>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STARTER</a:t>
                      </a:r>
                    </a:p>
                  </a:txBody>
                  <a:tcPr anchor="ctr">
                    <a:solidFill>
                      <a:schemeClr val="accent6">
                        <a:alpha val="75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SLOT 1</a:t>
                      </a:r>
                    </a:p>
                  </a:txBody>
                  <a:tcPr anchor="ctr">
                    <a:solidFill>
                      <a:schemeClr val="accent6">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360 DAYS</a:t>
                      </a:r>
                    </a:p>
                  </a:txBody>
                  <a:tcPr anchor="ctr">
                    <a:solidFill>
                      <a:schemeClr val="accent6">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90%</a:t>
                      </a:r>
                    </a:p>
                  </a:txBody>
                  <a:tcPr anchor="ctr">
                    <a:solidFill>
                      <a:schemeClr val="accent6">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2X</a:t>
                      </a:r>
                    </a:p>
                  </a:txBody>
                  <a:tcPr anchor="ctr">
                    <a:solidFill>
                      <a:schemeClr val="accent6">
                        <a:alpha val="75000"/>
                      </a:schemeClr>
                    </a:solidFill>
                  </a:tcPr>
                </a:tc>
                <a:extLst>
                  <a:ext uri="{0D108BD9-81ED-4DB2-BD59-A6C34878D82A}">
                    <a16:rowId xmlns:a16="http://schemas.microsoft.com/office/drawing/2014/main" val="2035508653"/>
                  </a:ext>
                </a:extLst>
              </a:tr>
              <a:tr h="658902">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BRONZE</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SLOT 3</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300 DAYS</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120%</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2.5X</a:t>
                      </a:r>
                    </a:p>
                  </a:txBody>
                  <a:tcPr anchor="ctr"/>
                </a:tc>
                <a:extLst>
                  <a:ext uri="{0D108BD9-81ED-4DB2-BD59-A6C34878D82A}">
                    <a16:rowId xmlns:a16="http://schemas.microsoft.com/office/drawing/2014/main" val="3789732747"/>
                  </a:ext>
                </a:extLst>
              </a:tr>
              <a:tr h="607538">
                <a:tc>
                  <a:txBody>
                    <a:bodyPr/>
                    <a:lstStyle/>
                    <a:p>
                      <a:pPr algn="ctr"/>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SILVER</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SLOT 6</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200 DAYS</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180%</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3X</a:t>
                      </a:r>
                    </a:p>
                  </a:txBody>
                  <a:tcPr anchor="ctr">
                    <a:solidFill>
                      <a:schemeClr val="accent6">
                        <a:alpha val="74000"/>
                      </a:schemeClr>
                    </a:solidFill>
                  </a:tcPr>
                </a:tc>
                <a:extLst>
                  <a:ext uri="{0D108BD9-81ED-4DB2-BD59-A6C34878D82A}">
                    <a16:rowId xmlns:a16="http://schemas.microsoft.com/office/drawing/2014/main" val="465175194"/>
                  </a:ext>
                </a:extLst>
              </a:tr>
              <a:tr h="658902">
                <a:tc>
                  <a:txBody>
                    <a:bodyPr/>
                    <a:lstStyle/>
                    <a:p>
                      <a:pPr algn="ctr"/>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GOLD</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SLOT 9</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175 DAYS</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300%</a:t>
                      </a:r>
                    </a:p>
                  </a:txBody>
                  <a:tcPr anchor="ct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3.5X</a:t>
                      </a:r>
                    </a:p>
                  </a:txBody>
                  <a:tcPr anchor="ctr"/>
                </a:tc>
                <a:extLst>
                  <a:ext uri="{0D108BD9-81ED-4DB2-BD59-A6C34878D82A}">
                    <a16:rowId xmlns:a16="http://schemas.microsoft.com/office/drawing/2014/main" val="3758541145"/>
                  </a:ext>
                </a:extLst>
              </a:tr>
              <a:tr h="658902">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DIAMOND</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SLOT 12</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125 DAYS</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370%</a:t>
                      </a:r>
                    </a:p>
                  </a:txBody>
                  <a:tcPr anchor="ctr">
                    <a:solidFill>
                      <a:schemeClr val="accent6">
                        <a:alpha val="74000"/>
                      </a:schemeClr>
                    </a:solidFill>
                  </a:tcPr>
                </a:tc>
                <a:tc>
                  <a:txBody>
                    <a:bodyPr/>
                    <a:lstStyle/>
                    <a:p>
                      <a:pPr marL="0" algn="ctr" defTabSz="914400" rtl="0" eaLnBrk="1" latinLnBrk="0" hangingPunct="1"/>
                      <a:r>
                        <a:rPr lang="en-IN" sz="2400" b="1" kern="1200" dirty="0">
                          <a:solidFill>
                            <a:schemeClr val="bg1"/>
                          </a:solidFill>
                          <a:effectLst>
                            <a:outerShdw blurRad="50800" dist="38100" dir="8100000" algn="tr" rotWithShape="0">
                              <a:prstClr val="black">
                                <a:alpha val="40000"/>
                              </a:prstClr>
                            </a:outerShdw>
                          </a:effectLst>
                          <a:latin typeface="Arial" panose="020B0604020202020204" pitchFamily="34" charset="0"/>
                          <a:ea typeface="+mn-ea"/>
                          <a:cs typeface="Arial" panose="020B0604020202020204" pitchFamily="34" charset="0"/>
                        </a:rPr>
                        <a:t>4X</a:t>
                      </a:r>
                    </a:p>
                  </a:txBody>
                  <a:tcPr anchor="ctr">
                    <a:solidFill>
                      <a:schemeClr val="accent6">
                        <a:alpha val="74000"/>
                      </a:schemeClr>
                    </a:solidFill>
                  </a:tcPr>
                </a:tc>
                <a:extLst>
                  <a:ext uri="{0D108BD9-81ED-4DB2-BD59-A6C34878D82A}">
                    <a16:rowId xmlns:a16="http://schemas.microsoft.com/office/drawing/2014/main" val="1710968611"/>
                  </a:ext>
                </a:extLst>
              </a:tr>
            </a:tbl>
          </a:graphicData>
        </a:graphic>
      </p:graphicFrame>
      <p:sp>
        <p:nvSpPr>
          <p:cNvPr id="11" name="TextBox 10">
            <a:extLst>
              <a:ext uri="{FF2B5EF4-FFF2-40B4-BE49-F238E27FC236}">
                <a16:creationId xmlns:a16="http://schemas.microsoft.com/office/drawing/2014/main" id="{CCCAA428-22CF-8E63-E6E2-54F3AC7121AA}"/>
              </a:ext>
            </a:extLst>
          </p:cNvPr>
          <p:cNvSpPr txBox="1"/>
          <p:nvPr/>
        </p:nvSpPr>
        <p:spPr>
          <a:xfrm>
            <a:off x="1818849" y="1223043"/>
            <a:ext cx="8418887" cy="1138773"/>
          </a:xfrm>
          <a:prstGeom prst="rect">
            <a:avLst/>
          </a:prstGeom>
          <a:noFill/>
        </p:spPr>
        <p:txBody>
          <a:bodyPr wrap="square">
            <a:spAutoFit/>
          </a:bodyPr>
          <a:lstStyle/>
          <a:p>
            <a:pPr algn="ctr">
              <a:buNone/>
            </a:pP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The </a:t>
            </a:r>
            <a:r>
              <a:rPr lang="en-US" b="1" dirty="0">
                <a:solidFill>
                  <a:schemeClr val="bg1"/>
                </a:solidFill>
                <a:latin typeface="Arial" panose="020B0604020202020204" pitchFamily="34" charset="0"/>
                <a:ea typeface="Cambria" panose="02040503050406030204" pitchFamily="18" charset="0"/>
                <a:cs typeface="Arial" panose="020B0604020202020204" pitchFamily="34" charset="0"/>
              </a:rPr>
              <a:t>XSYNERGY</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 Vault is where your tokens don’t just sit, </a:t>
            </a:r>
            <a:r>
              <a:rPr lang="en-US" b="1" dirty="0">
                <a:solidFill>
                  <a:schemeClr val="bg1"/>
                </a:solidFill>
                <a:latin typeface="Arial" panose="020B0604020202020204" pitchFamily="34" charset="0"/>
                <a:ea typeface="Cambria" panose="02040503050406030204" pitchFamily="18" charset="0"/>
                <a:cs typeface="Arial" panose="020B0604020202020204" pitchFamily="34" charset="0"/>
              </a:rPr>
              <a:t>they multiply.</a:t>
            </a:r>
            <a:endParaRPr lang="en-US" dirty="0">
              <a:solidFill>
                <a:schemeClr val="bg1"/>
              </a:solidFill>
              <a:latin typeface="Arial" panose="020B0604020202020204" pitchFamily="34" charset="0"/>
              <a:ea typeface="Cambria" panose="02040503050406030204" pitchFamily="18" charset="0"/>
              <a:cs typeface="Arial" panose="020B0604020202020204" pitchFamily="34" charset="0"/>
            </a:endParaRPr>
          </a:p>
          <a:p>
            <a:pPr algn="ctr">
              <a:buNone/>
            </a:pPr>
            <a:br>
              <a:rPr lang="en-US" sz="1400" b="1" dirty="0">
                <a:solidFill>
                  <a:schemeClr val="accent6"/>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that holds your </a:t>
            </a:r>
            <a:r>
              <a:rPr lang="en-US" b="1" dirty="0">
                <a:solidFill>
                  <a:schemeClr val="bg1"/>
                </a:solidFill>
                <a:latin typeface="Arial" panose="020B0604020202020204" pitchFamily="34" charset="0"/>
                <a:ea typeface="Cambria" panose="02040503050406030204" pitchFamily="18" charset="0"/>
                <a:cs typeface="Arial" panose="020B0604020202020204" pitchFamily="34" charset="0"/>
              </a:rPr>
              <a:t>tokens </a:t>
            </a:r>
            <a:r>
              <a:rPr lang="en-US" dirty="0">
                <a:solidFill>
                  <a:schemeClr val="bg1"/>
                </a:solidFill>
                <a:latin typeface="Arial" panose="020B0604020202020204" pitchFamily="34" charset="0"/>
                <a:ea typeface="Cambria" panose="02040503050406030204" pitchFamily="18" charset="0"/>
                <a:cs typeface="Arial" panose="020B0604020202020204" pitchFamily="34" charset="0"/>
              </a:rPr>
              <a:t>&amp; pays you daily rewards. The longer you keep them in the Vault, the more you earn.</a:t>
            </a:r>
            <a:endParaRPr lang="en-US" sz="1600" b="1"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28382931"/>
      </p:ext>
    </p:extLst>
  </p:cSld>
  <p:clrMapOvr>
    <a:masterClrMapping/>
  </p:clrMapOvr>
</p:sld>
</file>

<file path=ppt/theme/theme1.xml><?xml version="1.0" encoding="utf-8"?>
<a:theme xmlns:a="http://schemas.openxmlformats.org/drawingml/2006/main" name="Office Theme">
  <a:themeElements>
    <a:clrScheme name="Custom 11">
      <a:dk1>
        <a:sysClr val="windowText" lastClr="000000"/>
      </a:dk1>
      <a:lt1>
        <a:sysClr val="window" lastClr="FFFFFF"/>
      </a:lt1>
      <a:dk2>
        <a:srgbClr val="44546A"/>
      </a:dk2>
      <a:lt2>
        <a:srgbClr val="E7E6E6"/>
      </a:lt2>
      <a:accent1>
        <a:srgbClr val="041E3E"/>
      </a:accent1>
      <a:accent2>
        <a:srgbClr val="01406A"/>
      </a:accent2>
      <a:accent3>
        <a:srgbClr val="007089"/>
      </a:accent3>
      <a:accent4>
        <a:srgbClr val="00978A"/>
      </a:accent4>
      <a:accent5>
        <a:srgbClr val="17C565"/>
      </a:accent5>
      <a:accent6>
        <a:srgbClr val="A6EB13"/>
      </a:accent6>
      <a:hlink>
        <a:srgbClr val="0563C1"/>
      </a:hlink>
      <a:folHlink>
        <a:srgbClr val="954F72"/>
      </a:folHlink>
    </a:clrScheme>
    <a:fontScheme name="Powerplay">
      <a:majorFont>
        <a:latin typeface="Orbitron"/>
        <a:ea typeface=""/>
        <a:cs typeface=""/>
      </a:majorFont>
      <a:minorFont>
        <a:latin typeface="Electroliz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8492</TotalTime>
  <Words>1733</Words>
  <Application>Microsoft Office PowerPoint</Application>
  <PresentationFormat>Widescreen</PresentationFormat>
  <Paragraphs>248</Paragraphs>
  <Slides>19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Cambria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rrg</dc:creator>
  <cp:lastModifiedBy>user</cp:lastModifiedBy>
  <cp:revision>200</cp:revision>
  <dcterms:created xsi:type="dcterms:W3CDTF">2024-02-26T03:15:40Z</dcterms:created>
  <dcterms:modified xsi:type="dcterms:W3CDTF">2025-09-15T17:38:19Z</dcterms:modified>
</cp:coreProperties>
</file>